
<file path=[Content_Types].xml><?xml version="1.0" encoding="utf-8"?>
<Types xmlns="http://schemas.openxmlformats.org/package/2006/content-types">
  <Default Extension="gif" ContentType="image/gi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Lst>
  <p:notesMasterIdLst>
    <p:notesMasterId r:id="rId9"/>
  </p:notesMasterIdLst>
  <p:handoutMasterIdLst>
    <p:handoutMasterId r:id="rId10"/>
  </p:handoutMasterIdLst>
  <p:sldIdLst>
    <p:sldId id="543" r:id="rId2"/>
    <p:sldId id="572" r:id="rId3"/>
    <p:sldId id="588" r:id="rId4"/>
    <p:sldId id="589" r:id="rId5"/>
    <p:sldId id="590" r:id="rId6"/>
    <p:sldId id="592" r:id="rId7"/>
    <p:sldId id="591" r:id="rId8"/>
  </p:sldIdLst>
  <p:sldSz cx="12192000" cy="6858000"/>
  <p:notesSz cx="7023100" cy="9309100"/>
  <p:kinsoku lang="ja-JP" invalStChars="、。，．・：；？！゛゜ヽヾゝゞ々ー’”）〕］｝〉》」』】°‰′″℃￠％ぁぃぅぇぉっゃゅょゎァィゥェォッャュョヮヵヶ!%),.:;?]}｡｣､･ｧｨｩｪｫｬｭｮｯｰﾞﾟ" invalEndChars="‘“（〔［｛〈《「『【￥＄$([\{｢￡"/>
  <p:defaultTextStyle>
    <a:defPPr>
      <a:defRPr lang="en-GB"/>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9pPr>
  </p:defaultTextStyle>
  <p:extLst>
    <p:ext uri="{EFAFB233-063F-42B5-8137-9DF3F51BA10A}">
      <p15:sldGuideLst xmlns:p15="http://schemas.microsoft.com/office/powerpoint/2012/main">
        <p15:guide id="1" orient="horz" pos="3552"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0000"/>
    <a:srgbClr val="0066FF"/>
    <a:srgbClr val="CCFFFF"/>
    <a:srgbClr val="FF6600"/>
    <a:srgbClr val="FFFF00"/>
    <a:srgbClr val="66FF33"/>
    <a:srgbClr val="808080"/>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955" autoAdjust="0"/>
    <p:restoredTop sz="94955" autoAdjust="0"/>
  </p:normalViewPr>
  <p:slideViewPr>
    <p:cSldViewPr>
      <p:cViewPr varScale="1">
        <p:scale>
          <a:sx n="111" d="100"/>
          <a:sy n="111" d="100"/>
        </p:scale>
        <p:origin x="440" y="192"/>
      </p:cViewPr>
      <p:guideLst>
        <p:guide orient="horz" pos="3552"/>
        <p:guide pos="3840"/>
      </p:guideLst>
    </p:cSldViewPr>
  </p:slideViewPr>
  <p:outlineViewPr>
    <p:cViewPr>
      <p:scale>
        <a:sx n="25" d="100"/>
        <a:sy n="25" d="100"/>
      </p:scale>
      <p:origin x="0" y="-5938"/>
    </p:cViewPr>
  </p:outlineViewPr>
  <p:notesTextViewPr>
    <p:cViewPr>
      <p:scale>
        <a:sx n="50" d="100"/>
        <a:sy n="50" d="100"/>
      </p:scale>
      <p:origin x="0" y="0"/>
    </p:cViewPr>
  </p:notesTextViewPr>
  <p:sorterViewPr>
    <p:cViewPr>
      <p:scale>
        <a:sx n="100" d="100"/>
        <a:sy n="100" d="100"/>
      </p:scale>
      <p:origin x="0" y="-709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Rot="1" noChangeAspect="1" noChangeArrowheads="1" noTextEdit="1"/>
          </p:cNvSpPr>
          <p:nvPr>
            <p:ph type="sldImg" idx="2"/>
          </p:nvPr>
        </p:nvSpPr>
        <p:spPr bwMode="auto">
          <a:xfrm>
            <a:off x="430213" y="703263"/>
            <a:ext cx="6183312" cy="347980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51" name="Rectangle 3"/>
          <p:cNvSpPr>
            <a:spLocks noGrp="1" noChangeArrowheads="1"/>
          </p:cNvSpPr>
          <p:nvPr>
            <p:ph type="body" sz="quarter" idx="3"/>
          </p:nvPr>
        </p:nvSpPr>
        <p:spPr bwMode="auto">
          <a:xfrm>
            <a:off x="935038" y="4422775"/>
            <a:ext cx="5151437" cy="4187825"/>
          </a:xfrm>
          <a:prstGeom prst="rect">
            <a:avLst/>
          </a:prstGeom>
          <a:noFill/>
          <a:ln w="12700">
            <a:noFill/>
            <a:miter lim="800000"/>
            <a:headEnd/>
            <a:tailEnd/>
          </a:ln>
          <a:effectLst/>
        </p:spPr>
        <p:txBody>
          <a:bodyPr vert="horz" wrap="square" lIns="94845" tIns="46622" rIns="94845" bIns="46622" numCol="1" anchor="t" anchorCtr="0" compatLnSpc="1">
            <a:prstTxWarp prst="textNoShape">
              <a:avLst/>
            </a:prstTxWarp>
          </a:bodyPr>
          <a:lstStyle/>
          <a:p>
            <a:pPr lvl="0"/>
            <a:r>
              <a:rPr lang="en-GB" noProof="0"/>
              <a:t>Click to edit Master text styles</a:t>
            </a:r>
          </a:p>
          <a:p>
            <a:pPr lvl="0"/>
            <a:r>
              <a:rPr lang="en-GB" noProof="0"/>
              <a:t>Second level</a:t>
            </a:r>
          </a:p>
          <a:p>
            <a:pPr lvl="0"/>
            <a:r>
              <a:rPr lang="en-GB" noProof="0"/>
              <a:t>Third level</a:t>
            </a:r>
          </a:p>
          <a:p>
            <a:pPr lvl="0"/>
            <a:r>
              <a:rPr lang="en-GB" noProof="0"/>
              <a:t>Fourth level</a:t>
            </a:r>
          </a:p>
          <a:p>
            <a:pPr lvl="0"/>
            <a:r>
              <a:rPr lang="en-GB" noProof="0"/>
              <a:t>Fifth level</a:t>
            </a:r>
          </a:p>
        </p:txBody>
      </p:sp>
    </p:spTree>
  </p:cSld>
  <p:clrMap bg1="lt1" tx1="dk1" bg2="lt2" tx2="dk2" accent1="accent1" accent2="accent2" accent3="accent3" accent4="accent4" accent5="accent5" accent6="accent6" hlink="hlink" folHlink="folHlink"/>
  <p:notesStyle>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742950" indent="-28575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1143000" indent="-2286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600200" indent="-228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2057400" indent="-2286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Rot="1" noChangeAspect="1" noChangeArrowheads="1" noTextEdit="1"/>
          </p:cNvSpPr>
          <p:nvPr>
            <p:ph type="sldImg"/>
          </p:nvPr>
        </p:nvSpPr>
        <p:spPr>
          <a:xfrm>
            <a:off x="430213" y="703263"/>
            <a:ext cx="6183312" cy="3479800"/>
          </a:xfrm>
          <a:ln/>
        </p:spPr>
      </p:sp>
      <p:sp>
        <p:nvSpPr>
          <p:cNvPr id="409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24911711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7174804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146235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56133" y="457200"/>
            <a:ext cx="2726267" cy="4572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77333" y="457200"/>
            <a:ext cx="7975600" cy="4572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072758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48267" y="457200"/>
            <a:ext cx="10363200" cy="800100"/>
          </a:xfrm>
        </p:spPr>
        <p:txBody>
          <a:bodyPr/>
          <a:lstStyle/>
          <a:p>
            <a:r>
              <a:rPr lang="en-US"/>
              <a:t>Click to edit Master title style</a:t>
            </a:r>
          </a:p>
        </p:txBody>
      </p:sp>
      <p:sp>
        <p:nvSpPr>
          <p:cNvPr id="3" name="Text Placeholder 2"/>
          <p:cNvSpPr>
            <a:spLocks noGrp="1"/>
          </p:cNvSpPr>
          <p:nvPr>
            <p:ph type="body" sz="half" idx="1"/>
          </p:nvPr>
        </p:nvSpPr>
        <p:spPr>
          <a:xfrm>
            <a:off x="677334" y="1657350"/>
            <a:ext cx="5350933" cy="33718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31467" y="1657350"/>
            <a:ext cx="5350933" cy="33718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117263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marL="342900" indent="-342900">
              <a:buFontTx/>
              <a:buBlip>
                <a:blip r:embed="rId2"/>
              </a:buBlip>
              <a:defRPr/>
            </a:lvl1pPr>
            <a:lvl2pPr marL="742950" indent="-285750">
              <a:buFontTx/>
              <a:buBlip>
                <a:blip r:embed="rId2"/>
              </a:buBlip>
              <a:defRPr/>
            </a:lvl2pPr>
            <a:lvl3pPr marL="1143000" indent="-228600">
              <a:buFontTx/>
              <a:buBlip>
                <a:blip r:embed="rId2"/>
              </a:buBlip>
              <a:defRPr/>
            </a:lvl3pPr>
            <a:lvl4pPr marL="1600200" indent="-228600">
              <a:buFontTx/>
              <a:buBlip>
                <a:blip r:embed="rId2"/>
              </a:buBlip>
              <a:defRPr/>
            </a:lvl4pPr>
            <a:lvl5pPr marL="2057400" indent="-228600">
              <a:buFontTx/>
              <a:buBlip>
                <a:blip r:embed="rId2"/>
              </a:buBlip>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720129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9732945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l-NL"/>
          </a:p>
        </p:txBody>
      </p:sp>
    </p:spTree>
    <p:extLst>
      <p:ext uri="{BB962C8B-B14F-4D97-AF65-F5344CB8AC3E}">
        <p14:creationId xmlns:p14="http://schemas.microsoft.com/office/powerpoint/2010/main" val="26728238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77334" y="1657350"/>
            <a:ext cx="5350933" cy="33718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31467" y="1657350"/>
            <a:ext cx="5350933" cy="33718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409194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095949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000" b="0"/>
            </a:lvl1pPr>
          </a:lstStyle>
          <a:p>
            <a:r>
              <a:rPr lang="en-US" dirty="0"/>
              <a:t>Click to edit Master title style</a:t>
            </a:r>
          </a:p>
        </p:txBody>
      </p:sp>
    </p:spTree>
    <p:extLst>
      <p:ext uri="{BB962C8B-B14F-4D97-AF65-F5344CB8AC3E}">
        <p14:creationId xmlns:p14="http://schemas.microsoft.com/office/powerpoint/2010/main" val="25772478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910597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marL="342900" indent="-342900">
              <a:buFont typeface="Wingdings" panose="05000000000000000000" pitchFamily="2" charset="2"/>
              <a:buChar char="§"/>
              <a:defRPr sz="3200"/>
            </a:lvl1pPr>
            <a:lvl2pPr marL="742950" indent="-285750">
              <a:buClr>
                <a:schemeClr val="accent1"/>
              </a:buClr>
              <a:buFont typeface="Wingdings" panose="05000000000000000000" pitchFamily="2" charset="2"/>
              <a:buChar char="§"/>
              <a:defRPr sz="2800"/>
            </a:lvl2pPr>
            <a:lvl3pPr marL="1257300" indent="-342900">
              <a:buClr>
                <a:schemeClr val="accent1"/>
              </a:buClr>
              <a:buFont typeface="Wingdings" panose="05000000000000000000" pitchFamily="2" charset="2"/>
              <a:buChar char="§"/>
              <a:defRPr sz="2400"/>
            </a:lvl3pPr>
            <a:lvl4pPr marL="1714500" indent="-342900">
              <a:buClr>
                <a:schemeClr val="accent1"/>
              </a:buClr>
              <a:buFont typeface="Wingdings" panose="05000000000000000000" pitchFamily="2" charset="2"/>
              <a:buChar char="§"/>
              <a:defRPr sz="2000"/>
            </a:lvl4pPr>
            <a:lvl5pPr marL="2171700" indent="-342900">
              <a:buClr>
                <a:schemeClr val="accent1"/>
              </a:buClr>
              <a:buFont typeface="Wingdings" panose="05000000000000000000" pitchFamily="2" charset="2"/>
              <a:buChar cha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11620458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48267" y="457200"/>
            <a:ext cx="103632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8" tIns="44450" rIns="90488" bIns="44450" numCol="1" anchor="b" anchorCtr="0" compatLnSpc="1">
            <a:prstTxWarp prst="textNoShape">
              <a:avLst/>
            </a:prstTxWarp>
          </a:bodyPr>
          <a:lstStyle/>
          <a:p>
            <a:pPr lvl="0"/>
            <a:r>
              <a:rPr lang="en-GB" altLang="en-US"/>
              <a:t>Click to edit Master title style</a:t>
            </a:r>
          </a:p>
        </p:txBody>
      </p:sp>
      <p:sp>
        <p:nvSpPr>
          <p:cNvPr id="1027" name="Rectangle 3"/>
          <p:cNvSpPr>
            <a:spLocks noGrp="1" noChangeArrowheads="1"/>
          </p:cNvSpPr>
          <p:nvPr>
            <p:ph type="body" idx="1"/>
          </p:nvPr>
        </p:nvSpPr>
        <p:spPr bwMode="auto">
          <a:xfrm>
            <a:off x="677333" y="1657350"/>
            <a:ext cx="10905067" cy="337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8" tIns="44450" rIns="90488" bIns="4445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 </a:t>
            </a:r>
          </a:p>
        </p:txBody>
      </p:sp>
      <p:sp>
        <p:nvSpPr>
          <p:cNvPr id="1028" name="Rectangle 5"/>
          <p:cNvSpPr>
            <a:spLocks noChangeArrowheads="1"/>
          </p:cNvSpPr>
          <p:nvPr/>
        </p:nvSpPr>
        <p:spPr bwMode="auto">
          <a:xfrm>
            <a:off x="4343400" y="6305550"/>
            <a:ext cx="3962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b"/>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defRPr/>
            </a:pPr>
            <a:r>
              <a:rPr lang="en-GB" altLang="en-US" sz="1200" dirty="0">
                <a:solidFill>
                  <a:schemeClr val="tx1"/>
                </a:solidFill>
                <a:latin typeface="Verdana"/>
                <a:cs typeface="Verdana"/>
              </a:rPr>
              <a:t>Peter</a:t>
            </a:r>
            <a:r>
              <a:rPr lang="en-GB" altLang="en-US" sz="1200" baseline="0" dirty="0">
                <a:solidFill>
                  <a:schemeClr val="tx1"/>
                </a:solidFill>
                <a:latin typeface="Verdana"/>
                <a:cs typeface="Verdana"/>
              </a:rPr>
              <a:t> </a:t>
            </a:r>
            <a:r>
              <a:rPr lang="en-GB" altLang="en-US" sz="1200" baseline="0" dirty="0" err="1">
                <a:solidFill>
                  <a:schemeClr val="tx1"/>
                </a:solidFill>
                <a:latin typeface="Verdana"/>
                <a:cs typeface="Verdana"/>
              </a:rPr>
              <a:t>Kluit</a:t>
            </a:r>
            <a:r>
              <a:rPr lang="en-GB" altLang="en-US" sz="1200" baseline="0" dirty="0">
                <a:solidFill>
                  <a:schemeClr val="tx1"/>
                </a:solidFill>
                <a:latin typeface="Verdana"/>
                <a:cs typeface="Verdana"/>
              </a:rPr>
              <a:t> (</a:t>
            </a:r>
            <a:r>
              <a:rPr lang="en-GB" altLang="en-US" sz="1200" baseline="0" dirty="0" err="1">
                <a:solidFill>
                  <a:schemeClr val="tx1"/>
                </a:solidFill>
                <a:latin typeface="Verdana"/>
                <a:cs typeface="Verdana"/>
              </a:rPr>
              <a:t>Nikhef</a:t>
            </a:r>
            <a:r>
              <a:rPr lang="en-GB" altLang="en-US" sz="1200" baseline="0" dirty="0">
                <a:solidFill>
                  <a:schemeClr val="tx1"/>
                </a:solidFill>
                <a:latin typeface="Verdana"/>
                <a:cs typeface="Verdana"/>
              </a:rPr>
              <a:t>)</a:t>
            </a:r>
            <a:endParaRPr lang="en-GB" altLang="en-US" sz="1200" dirty="0">
              <a:solidFill>
                <a:schemeClr val="tx1"/>
              </a:solidFill>
              <a:latin typeface="Verdana"/>
              <a:cs typeface="Verdana"/>
            </a:endParaRPr>
          </a:p>
        </p:txBody>
      </p:sp>
      <p:sp>
        <p:nvSpPr>
          <p:cNvPr id="1029" name="Rectangle 6"/>
          <p:cNvSpPr>
            <a:spLocks noChangeArrowheads="1"/>
          </p:cNvSpPr>
          <p:nvPr/>
        </p:nvSpPr>
        <p:spPr bwMode="auto">
          <a:xfrm>
            <a:off x="8940800" y="6229350"/>
            <a:ext cx="2540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b"/>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r">
              <a:spcBef>
                <a:spcPct val="50000"/>
              </a:spcBef>
              <a:defRPr/>
            </a:pPr>
            <a:r>
              <a:rPr lang="en-GB" altLang="en-US" sz="800">
                <a:solidFill>
                  <a:schemeClr val="bg2"/>
                </a:solidFill>
              </a:rPr>
              <a:t> </a:t>
            </a:r>
            <a:fld id="{50F9948D-FA28-478D-A82E-F93DDFBE36D5}" type="slidenum">
              <a:rPr lang="en-GB" altLang="en-US" sz="800" smtClean="0">
                <a:solidFill>
                  <a:schemeClr val="bg2"/>
                </a:solidFill>
              </a:rPr>
              <a:pPr algn="r">
                <a:spcBef>
                  <a:spcPct val="50000"/>
                </a:spcBef>
                <a:defRPr/>
              </a:pPr>
              <a:t>‹#›</a:t>
            </a:fld>
            <a:endParaRPr lang="en-GB" altLang="en-US" sz="800">
              <a:solidFill>
                <a:schemeClr val="bg2"/>
              </a:solidFill>
            </a:endParaRPr>
          </a:p>
        </p:txBody>
      </p:sp>
      <p:sp>
        <p:nvSpPr>
          <p:cNvPr id="1030" name="Rectangle 8"/>
          <p:cNvSpPr>
            <a:spLocks noChangeArrowheads="1"/>
          </p:cNvSpPr>
          <p:nvPr/>
        </p:nvSpPr>
        <p:spPr bwMode="auto">
          <a:xfrm>
            <a:off x="533400" y="6460282"/>
            <a:ext cx="4906061" cy="245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b"/>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marL="0" marR="0" indent="0" algn="l" defTabSz="914400" rtl="0" eaLnBrk="0" fontAlgn="base" latinLnBrk="0" hangingPunct="0">
              <a:lnSpc>
                <a:spcPct val="100000"/>
              </a:lnSpc>
              <a:spcBef>
                <a:spcPct val="50000"/>
              </a:spcBef>
              <a:spcAft>
                <a:spcPct val="0"/>
              </a:spcAft>
              <a:buClrTx/>
              <a:buSzTx/>
              <a:buFontTx/>
              <a:buNone/>
              <a:tabLst/>
              <a:defRPr/>
            </a:pPr>
            <a:r>
              <a:rPr lang="en-US" sz="1200" kern="1200" dirty="0">
                <a:solidFill>
                  <a:schemeClr val="tx1"/>
                </a:solidFill>
                <a:latin typeface="Verdana"/>
                <a:ea typeface="+mn-ea"/>
                <a:cs typeface="Verdana"/>
              </a:rPr>
              <a:t>Lepton Collider </a:t>
            </a:r>
            <a:r>
              <a:rPr lang="en-US" sz="1200" kern="1200" baseline="0" dirty="0">
                <a:solidFill>
                  <a:schemeClr val="tx1"/>
                </a:solidFill>
                <a:latin typeface="Verdana"/>
                <a:ea typeface="+mn-ea"/>
                <a:cs typeface="Verdana"/>
              </a:rPr>
              <a:t>meeting March 2021</a:t>
            </a:r>
            <a:endParaRPr lang="en-GB" altLang="en-US" sz="900" dirty="0">
              <a:latin typeface="Verdana"/>
              <a:cs typeface="Verdana"/>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txStyles>
    <p:titleStyle>
      <a:lvl1pPr algn="ctr" rtl="0" eaLnBrk="0" fontAlgn="base" hangingPunct="0">
        <a:spcBef>
          <a:spcPct val="0"/>
        </a:spcBef>
        <a:spcAft>
          <a:spcPct val="0"/>
        </a:spcAft>
        <a:defRPr sz="2800" b="1">
          <a:solidFill>
            <a:schemeClr val="tx2"/>
          </a:solidFill>
          <a:latin typeface="+mj-lt"/>
          <a:ea typeface="+mj-ea"/>
          <a:cs typeface="+mj-cs"/>
        </a:defRPr>
      </a:lvl1pPr>
      <a:lvl2pPr algn="ctr" rtl="0" eaLnBrk="0" fontAlgn="base" hangingPunct="0">
        <a:spcBef>
          <a:spcPct val="0"/>
        </a:spcBef>
        <a:spcAft>
          <a:spcPct val="0"/>
        </a:spcAft>
        <a:defRPr sz="2800" b="1">
          <a:solidFill>
            <a:schemeClr val="tx2"/>
          </a:solidFill>
          <a:latin typeface="Times New Roman" pitchFamily="18" charset="0"/>
        </a:defRPr>
      </a:lvl2pPr>
      <a:lvl3pPr algn="ctr" rtl="0" eaLnBrk="0" fontAlgn="base" hangingPunct="0">
        <a:spcBef>
          <a:spcPct val="0"/>
        </a:spcBef>
        <a:spcAft>
          <a:spcPct val="0"/>
        </a:spcAft>
        <a:defRPr sz="2800" b="1">
          <a:solidFill>
            <a:schemeClr val="tx2"/>
          </a:solidFill>
          <a:latin typeface="Times New Roman" pitchFamily="18" charset="0"/>
        </a:defRPr>
      </a:lvl3pPr>
      <a:lvl4pPr algn="ctr" rtl="0" eaLnBrk="0" fontAlgn="base" hangingPunct="0">
        <a:spcBef>
          <a:spcPct val="0"/>
        </a:spcBef>
        <a:spcAft>
          <a:spcPct val="0"/>
        </a:spcAft>
        <a:defRPr sz="2800" b="1">
          <a:solidFill>
            <a:schemeClr val="tx2"/>
          </a:solidFill>
          <a:latin typeface="Times New Roman" pitchFamily="18" charset="0"/>
        </a:defRPr>
      </a:lvl4pPr>
      <a:lvl5pPr algn="ctr" rtl="0" eaLnBrk="0" fontAlgn="base" hangingPunct="0">
        <a:spcBef>
          <a:spcPct val="0"/>
        </a:spcBef>
        <a:spcAft>
          <a:spcPct val="0"/>
        </a:spcAft>
        <a:defRPr sz="2800" b="1">
          <a:solidFill>
            <a:schemeClr val="tx2"/>
          </a:solidFill>
          <a:latin typeface="Times New Roman" pitchFamily="18" charset="0"/>
        </a:defRPr>
      </a:lvl5pPr>
      <a:lvl6pPr marL="457200" algn="ctr" rtl="0" eaLnBrk="0" fontAlgn="base" hangingPunct="0">
        <a:spcBef>
          <a:spcPct val="0"/>
        </a:spcBef>
        <a:spcAft>
          <a:spcPct val="0"/>
        </a:spcAft>
        <a:defRPr sz="2800" b="1">
          <a:solidFill>
            <a:schemeClr val="tx2"/>
          </a:solidFill>
          <a:latin typeface="Times New Roman" pitchFamily="18" charset="0"/>
        </a:defRPr>
      </a:lvl6pPr>
      <a:lvl7pPr marL="914400" algn="ctr" rtl="0" eaLnBrk="0" fontAlgn="base" hangingPunct="0">
        <a:spcBef>
          <a:spcPct val="0"/>
        </a:spcBef>
        <a:spcAft>
          <a:spcPct val="0"/>
        </a:spcAft>
        <a:defRPr sz="2800" b="1">
          <a:solidFill>
            <a:schemeClr val="tx2"/>
          </a:solidFill>
          <a:latin typeface="Times New Roman" pitchFamily="18" charset="0"/>
        </a:defRPr>
      </a:lvl7pPr>
      <a:lvl8pPr marL="1371600" algn="ctr" rtl="0" eaLnBrk="0" fontAlgn="base" hangingPunct="0">
        <a:spcBef>
          <a:spcPct val="0"/>
        </a:spcBef>
        <a:spcAft>
          <a:spcPct val="0"/>
        </a:spcAft>
        <a:defRPr sz="2800" b="1">
          <a:solidFill>
            <a:schemeClr val="tx2"/>
          </a:solidFill>
          <a:latin typeface="Times New Roman" pitchFamily="18" charset="0"/>
        </a:defRPr>
      </a:lvl8pPr>
      <a:lvl9pPr marL="1828800" algn="ctr" rtl="0" eaLnBrk="0" fontAlgn="base" hangingPunct="0">
        <a:spcBef>
          <a:spcPct val="0"/>
        </a:spcBef>
        <a:spcAft>
          <a:spcPct val="0"/>
        </a:spcAft>
        <a:defRPr sz="2800" b="1">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accent1"/>
        </a:buClr>
        <a:buSzPct val="100000"/>
        <a:buFont typeface="Monotype Sorts"/>
        <a:buChar char="u"/>
        <a:defRPr>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100000"/>
        <a:buFont typeface="Monotype Sorts"/>
        <a:buChar char="l"/>
        <a:defRPr sz="1600">
          <a:solidFill>
            <a:schemeClr val="tx1"/>
          </a:solidFill>
          <a:latin typeface="+mn-lt"/>
        </a:defRPr>
      </a:lvl2pPr>
      <a:lvl3pPr marL="1143000" indent="-228600" algn="l" rtl="0" eaLnBrk="0" fontAlgn="base" hangingPunct="0">
        <a:spcBef>
          <a:spcPct val="20000"/>
        </a:spcBef>
        <a:spcAft>
          <a:spcPct val="0"/>
        </a:spcAft>
        <a:buClr>
          <a:schemeClr val="folHlink"/>
        </a:buClr>
        <a:buSzPct val="100000"/>
        <a:buFont typeface="Monotype Sorts"/>
        <a:buChar char="n"/>
        <a:defRPr sz="1400">
          <a:solidFill>
            <a:schemeClr val="tx1"/>
          </a:solidFill>
          <a:latin typeface="+mn-lt"/>
        </a:defRPr>
      </a:lvl3pPr>
      <a:lvl4pPr marL="1600200" indent="-228600" algn="l" rtl="0" eaLnBrk="0" fontAlgn="base" hangingPunct="0">
        <a:spcBef>
          <a:spcPct val="20000"/>
        </a:spcBef>
        <a:spcAft>
          <a:spcPct val="0"/>
        </a:spcAft>
        <a:buClr>
          <a:schemeClr val="accent2"/>
        </a:buClr>
        <a:buSzPct val="100000"/>
        <a:buFont typeface="Monotype Sorts"/>
        <a:buChar char="u"/>
        <a:defRPr sz="1200">
          <a:solidFill>
            <a:schemeClr val="tx1"/>
          </a:solidFill>
          <a:latin typeface="+mn-lt"/>
        </a:defRPr>
      </a:lvl4pPr>
      <a:lvl5pPr marL="2057400" indent="-228600" algn="l" rtl="0" eaLnBrk="0" fontAlgn="base" hangingPunct="0">
        <a:spcBef>
          <a:spcPct val="20000"/>
        </a:spcBef>
        <a:spcAft>
          <a:spcPct val="0"/>
        </a:spcAft>
        <a:buClr>
          <a:schemeClr val="folHlink"/>
        </a:buClr>
        <a:buSzPct val="100000"/>
        <a:buFont typeface="Monotype Sorts"/>
        <a:buChar char="l"/>
        <a:defRPr sz="1000">
          <a:solidFill>
            <a:schemeClr val="tx1"/>
          </a:solidFill>
          <a:latin typeface="+mn-lt"/>
        </a:defRPr>
      </a:lvl5pPr>
      <a:lvl6pPr marL="2514600" indent="-228600" algn="l" rtl="0" eaLnBrk="0" fontAlgn="base" hangingPunct="0">
        <a:spcBef>
          <a:spcPct val="20000"/>
        </a:spcBef>
        <a:spcAft>
          <a:spcPct val="0"/>
        </a:spcAft>
        <a:buClr>
          <a:schemeClr val="folHlink"/>
        </a:buClr>
        <a:buSzPct val="100000"/>
        <a:buFont typeface="Monotype Sorts" pitchFamily="2" charset="2"/>
        <a:buChar char="l"/>
        <a:defRPr sz="1000">
          <a:solidFill>
            <a:schemeClr val="tx1"/>
          </a:solidFill>
          <a:latin typeface="+mn-lt"/>
        </a:defRPr>
      </a:lvl6pPr>
      <a:lvl7pPr marL="2971800" indent="-228600" algn="l" rtl="0" eaLnBrk="0" fontAlgn="base" hangingPunct="0">
        <a:spcBef>
          <a:spcPct val="20000"/>
        </a:spcBef>
        <a:spcAft>
          <a:spcPct val="0"/>
        </a:spcAft>
        <a:buClr>
          <a:schemeClr val="folHlink"/>
        </a:buClr>
        <a:buSzPct val="100000"/>
        <a:buFont typeface="Monotype Sorts" pitchFamily="2" charset="2"/>
        <a:buChar char="l"/>
        <a:defRPr sz="1000">
          <a:solidFill>
            <a:schemeClr val="tx1"/>
          </a:solidFill>
          <a:latin typeface="+mn-lt"/>
        </a:defRPr>
      </a:lvl7pPr>
      <a:lvl8pPr marL="3429000" indent="-228600" algn="l" rtl="0" eaLnBrk="0" fontAlgn="base" hangingPunct="0">
        <a:spcBef>
          <a:spcPct val="20000"/>
        </a:spcBef>
        <a:spcAft>
          <a:spcPct val="0"/>
        </a:spcAft>
        <a:buClr>
          <a:schemeClr val="folHlink"/>
        </a:buClr>
        <a:buSzPct val="100000"/>
        <a:buFont typeface="Monotype Sorts" pitchFamily="2" charset="2"/>
        <a:buChar char="l"/>
        <a:defRPr sz="1000">
          <a:solidFill>
            <a:schemeClr val="tx1"/>
          </a:solidFill>
          <a:latin typeface="+mn-lt"/>
        </a:defRPr>
      </a:lvl8pPr>
      <a:lvl9pPr marL="3886200" indent="-228600" algn="l" rtl="0" eaLnBrk="0" fontAlgn="base" hangingPunct="0">
        <a:spcBef>
          <a:spcPct val="20000"/>
        </a:spcBef>
        <a:spcAft>
          <a:spcPct val="0"/>
        </a:spcAft>
        <a:buClr>
          <a:schemeClr val="folHlink"/>
        </a:buClr>
        <a:buSzPct val="100000"/>
        <a:buFont typeface="Monotype Sorts" pitchFamily="2" charset="2"/>
        <a:buChar char="l"/>
        <a:defRPr sz="1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gif"/><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3"/>
          <a:stretch>
            <a:fillRect/>
          </a:stretch>
        </p:blipFill>
        <p:spPr>
          <a:xfrm rot="5400000">
            <a:off x="4932529" y="2306472"/>
            <a:ext cx="3469942" cy="2057399"/>
          </a:xfrm>
          <a:prstGeom prst="rect">
            <a:avLst/>
          </a:prstGeom>
        </p:spPr>
      </p:pic>
      <p:sp>
        <p:nvSpPr>
          <p:cNvPr id="3074" name="Rectangle 4"/>
          <p:cNvSpPr>
            <a:spLocks noGrp="1" noChangeArrowheads="1"/>
          </p:cNvSpPr>
          <p:nvPr>
            <p:ph type="ctrTitle"/>
          </p:nvPr>
        </p:nvSpPr>
        <p:spPr>
          <a:xfrm>
            <a:off x="3311798" y="291480"/>
            <a:ext cx="5208042" cy="1080120"/>
          </a:xfrm>
        </p:spPr>
        <p:txBody>
          <a:bodyPr anchor="ctr"/>
          <a:lstStyle/>
          <a:p>
            <a:r>
              <a:rPr lang="en-GB" altLang="en-US" sz="4000" b="0" dirty="0">
                <a:latin typeface="Verdana"/>
                <a:cs typeface="Verdana"/>
              </a:rPr>
              <a:t>Pixel TPC</a:t>
            </a:r>
          </a:p>
        </p:txBody>
      </p:sp>
      <p:pic>
        <p:nvPicPr>
          <p:cNvPr id="3079" name="Picture 2"/>
          <p:cNvPicPr>
            <a:picLocks noChangeAspect="1"/>
          </p:cNvPicPr>
          <p:nvPr/>
        </p:nvPicPr>
        <p:blipFill>
          <a:blip r:embed="rId4">
            <a:extLst>
              <a:ext uri="{28A0092B-C50C-407E-A947-70E740481C1C}">
                <a14:useLocalDpi xmlns:a14="http://schemas.microsoft.com/office/drawing/2010/main" val="0"/>
              </a:ext>
            </a:extLst>
          </a:blip>
          <a:srcRect l="3799" t="5901" r="5202" b="18501"/>
          <a:stretch>
            <a:fillRect/>
          </a:stretch>
        </p:blipFill>
        <p:spPr bwMode="auto">
          <a:xfrm flipH="1">
            <a:off x="2895599" y="2298086"/>
            <a:ext cx="2191053" cy="2426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Afbeelding 44">
            <a:extLst>
              <a:ext uri="{FF2B5EF4-FFF2-40B4-BE49-F238E27FC236}">
                <a16:creationId xmlns:a16="http://schemas.microsoft.com/office/drawing/2014/main" id="{CDEDC3A7-1097-49CA-8924-8BB5F0DD655C}"/>
              </a:ext>
            </a:extLst>
          </p:cNvPr>
          <p:cNvPicPr>
            <a:picLocks noChangeAspect="1"/>
          </p:cNvPicPr>
          <p:nvPr/>
        </p:nvPicPr>
        <p:blipFill>
          <a:blip r:embed="rId5">
            <a:alphaModFix/>
            <a:extLst>
              <a:ext uri="{BEBA8EAE-BF5A-486C-A8C5-ECC9F3942E4B}">
                <a14:imgProps xmlns:a14="http://schemas.microsoft.com/office/drawing/2010/main">
                  <a14:imgLayer>
                    <a14:imgEffect>
                      <a14:brightnessContrast bright="20000"/>
                    </a14:imgEffect>
                  </a14:imgLayer>
                </a14:imgProps>
              </a:ext>
            </a:extLst>
          </a:blip>
          <a:srcRect r="55828"/>
          <a:stretch>
            <a:fillRect/>
          </a:stretch>
        </p:blipFill>
        <p:spPr>
          <a:xfrm>
            <a:off x="609600" y="2487110"/>
            <a:ext cx="1401882" cy="1780090"/>
          </a:xfrm>
          <a:prstGeom prst="rect">
            <a:avLst/>
          </a:prstGeom>
          <a:noFill/>
          <a:ln>
            <a:noFill/>
          </a:ln>
        </p:spPr>
      </p:pic>
      <p:pic>
        <p:nvPicPr>
          <p:cNvPr id="11" name="Picture 10" descr="TPC-Pixel-ComAcceptanceZoom.gif"/>
          <p:cNvPicPr>
            <a:picLocks noChangeAspect="1"/>
          </p:cNvPicPr>
          <p:nvPr/>
        </p:nvPicPr>
        <p:blipFill>
          <a:blip r:embed="rId6"/>
          <a:srcRect r="9979"/>
          <a:stretch>
            <a:fillRect/>
          </a:stretch>
        </p:blipFill>
        <p:spPr>
          <a:xfrm>
            <a:off x="8077200" y="1219200"/>
            <a:ext cx="3606870" cy="3886200"/>
          </a:xfrm>
          <a:prstGeom prst="rect">
            <a:avLst/>
          </a:prstGeom>
        </p:spPr>
      </p:pic>
      <p:cxnSp>
        <p:nvCxnSpPr>
          <p:cNvPr id="12" name="Straight Arrow Connector 11"/>
          <p:cNvCxnSpPr/>
          <p:nvPr/>
        </p:nvCxnSpPr>
        <p:spPr bwMode="auto">
          <a:xfrm flipV="1">
            <a:off x="1371600" y="2743200"/>
            <a:ext cx="1905000" cy="533400"/>
          </a:xfrm>
          <a:prstGeom prst="straightConnector1">
            <a:avLst/>
          </a:prstGeom>
          <a:solidFill>
            <a:schemeClr val="accent1"/>
          </a:solidFill>
          <a:ln w="38100" cap="flat" cmpd="sng" algn="ctr">
            <a:solidFill>
              <a:srgbClr val="FF0000"/>
            </a:solidFill>
            <a:prstDash val="solid"/>
            <a:round/>
            <a:headEnd type="none" w="med" len="med"/>
            <a:tailEnd type="triangle"/>
          </a:ln>
          <a:effectLst/>
        </p:spPr>
      </p:cxnSp>
      <p:cxnSp>
        <p:nvCxnSpPr>
          <p:cNvPr id="15" name="Straight Arrow Connector 14"/>
          <p:cNvCxnSpPr/>
          <p:nvPr/>
        </p:nvCxnSpPr>
        <p:spPr bwMode="auto">
          <a:xfrm flipV="1">
            <a:off x="4038600" y="2362200"/>
            <a:ext cx="2514600" cy="381000"/>
          </a:xfrm>
          <a:prstGeom prst="straightConnector1">
            <a:avLst/>
          </a:prstGeom>
          <a:solidFill>
            <a:schemeClr val="accent1"/>
          </a:solidFill>
          <a:ln w="38100" cap="flat" cmpd="sng" algn="ctr">
            <a:solidFill>
              <a:srgbClr val="FF0000"/>
            </a:solidFill>
            <a:prstDash val="solid"/>
            <a:round/>
            <a:headEnd type="none" w="med" len="med"/>
            <a:tailEnd type="triangle"/>
          </a:ln>
          <a:effectLst/>
        </p:spPr>
      </p:cxnSp>
      <p:cxnSp>
        <p:nvCxnSpPr>
          <p:cNvPr id="21" name="Straight Arrow Connector 20"/>
          <p:cNvCxnSpPr/>
          <p:nvPr/>
        </p:nvCxnSpPr>
        <p:spPr bwMode="auto">
          <a:xfrm flipV="1">
            <a:off x="6781800" y="2514600"/>
            <a:ext cx="2819400" cy="762000"/>
          </a:xfrm>
          <a:prstGeom prst="straightConnector1">
            <a:avLst/>
          </a:prstGeom>
          <a:solidFill>
            <a:schemeClr val="accent1"/>
          </a:solidFill>
          <a:ln w="38100" cap="flat" cmpd="sng" algn="ctr">
            <a:solidFill>
              <a:srgbClr val="FF0000"/>
            </a:solidFill>
            <a:prstDash val="solid"/>
            <a:round/>
            <a:headEnd type="none" w="med" len="med"/>
            <a:tailEnd type="triangle"/>
          </a:ln>
          <a:effectLst/>
        </p:spPr>
      </p:cxnSp>
      <p:pic>
        <p:nvPicPr>
          <p:cNvPr id="25" name="Picture 24" descr="ildlogoTransparant.png"/>
          <p:cNvPicPr>
            <a:picLocks noChangeAspect="1"/>
          </p:cNvPicPr>
          <p:nvPr/>
        </p:nvPicPr>
        <p:blipFill>
          <a:blip r:embed="rId7"/>
          <a:stretch>
            <a:fillRect/>
          </a:stretch>
        </p:blipFill>
        <p:spPr>
          <a:xfrm>
            <a:off x="10417176" y="5638800"/>
            <a:ext cx="1089024" cy="696976"/>
          </a:xfrm>
          <a:prstGeom prst="rect">
            <a:avLst/>
          </a:prstGeom>
        </p:spPr>
      </p:pic>
      <p:sp>
        <p:nvSpPr>
          <p:cNvPr id="20" name="TextBox 19"/>
          <p:cNvSpPr txBox="1"/>
          <p:nvPr/>
        </p:nvSpPr>
        <p:spPr>
          <a:xfrm>
            <a:off x="1219200" y="5100935"/>
            <a:ext cx="9753600" cy="461665"/>
          </a:xfrm>
          <a:prstGeom prst="rect">
            <a:avLst/>
          </a:prstGeom>
          <a:noFill/>
        </p:spPr>
        <p:txBody>
          <a:bodyPr wrap="square" rtlCol="0">
            <a:spAutoFit/>
          </a:bodyPr>
          <a:lstStyle/>
          <a:p>
            <a:r>
              <a:rPr lang="en-US" dirty="0">
                <a:latin typeface="Verdana"/>
                <a:cs typeface="Verdana"/>
              </a:rPr>
              <a:t>Single chip         Quad             Module                  TPC plane </a:t>
            </a:r>
          </a:p>
        </p:txBody>
      </p:sp>
      <p:sp>
        <p:nvSpPr>
          <p:cNvPr id="22" name="TextBox 21"/>
          <p:cNvSpPr txBox="1"/>
          <p:nvPr/>
        </p:nvSpPr>
        <p:spPr>
          <a:xfrm>
            <a:off x="1371600" y="5562600"/>
            <a:ext cx="9753600" cy="461665"/>
          </a:xfrm>
          <a:prstGeom prst="rect">
            <a:avLst/>
          </a:prstGeom>
          <a:noFill/>
        </p:spPr>
        <p:txBody>
          <a:bodyPr wrap="square" rtlCol="0">
            <a:spAutoFit/>
          </a:bodyPr>
          <a:lstStyle/>
          <a:p>
            <a:r>
              <a:rPr lang="en-US" dirty="0">
                <a:latin typeface="Verdana"/>
                <a:cs typeface="Verdana"/>
              </a:rPr>
              <a:t> 2017                2018              2019                   </a:t>
            </a:r>
          </a:p>
        </p:txBody>
      </p:sp>
      <p:pic>
        <p:nvPicPr>
          <p:cNvPr id="14"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95400" y="404814"/>
            <a:ext cx="2232025" cy="8715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8" name="Picture 27" descr="LCTPClogo_simple.wb.png"/>
          <p:cNvPicPr>
            <a:picLocks noChangeAspect="1"/>
          </p:cNvPicPr>
          <p:nvPr/>
        </p:nvPicPr>
        <p:blipFill>
          <a:blip r:embed="rId9"/>
          <a:stretch>
            <a:fillRect/>
          </a:stretch>
        </p:blipFill>
        <p:spPr>
          <a:xfrm rot="10800000" flipH="1" flipV="1">
            <a:off x="8614521" y="5638800"/>
            <a:ext cx="1291479" cy="738482"/>
          </a:xfrm>
          <a:prstGeom prst="rect">
            <a:avLst/>
          </a:prstGeom>
        </p:spPr>
      </p:pic>
      <p:pic>
        <p:nvPicPr>
          <p:cNvPr id="16" name="Picture 15" descr="bonn.png"/>
          <p:cNvPicPr>
            <a:picLocks noChangeAspect="1"/>
          </p:cNvPicPr>
          <p:nvPr/>
        </p:nvPicPr>
        <p:blipFill>
          <a:blip r:embed="rId10"/>
          <a:stretch>
            <a:fillRect/>
          </a:stretch>
        </p:blipFill>
        <p:spPr>
          <a:xfrm>
            <a:off x="9220200" y="304800"/>
            <a:ext cx="2489200" cy="965200"/>
          </a:xfrm>
          <a:prstGeom prst="rect">
            <a:avLst/>
          </a:prstGeom>
        </p:spPr>
      </p:pic>
    </p:spTree>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03512" y="188640"/>
            <a:ext cx="9073008" cy="800100"/>
          </a:xfrm>
        </p:spPr>
        <p:txBody>
          <a:bodyPr/>
          <a:lstStyle/>
          <a:p>
            <a:r>
              <a:rPr lang="nl-NL" sz="3200" b="0" dirty="0">
                <a:solidFill>
                  <a:srgbClr val="FF0000"/>
                </a:solidFill>
                <a:latin typeface="Verdana"/>
                <a:cs typeface="Verdana"/>
              </a:rPr>
              <a:t>The full module </a:t>
            </a:r>
            <a:r>
              <a:rPr lang="nl-NL" sz="3200" b="0" dirty="0" err="1">
                <a:solidFill>
                  <a:srgbClr val="FF0000"/>
                </a:solidFill>
                <a:latin typeface="Verdana"/>
                <a:cs typeface="Verdana"/>
              </a:rPr>
              <a:t>with</a:t>
            </a:r>
            <a:r>
              <a:rPr lang="nl-NL" sz="3200" b="0" dirty="0">
                <a:solidFill>
                  <a:srgbClr val="FF0000"/>
                </a:solidFill>
                <a:latin typeface="Verdana"/>
                <a:cs typeface="Verdana"/>
              </a:rPr>
              <a:t> 32 chips</a:t>
            </a:r>
          </a:p>
        </p:txBody>
      </p:sp>
      <p:sp>
        <p:nvSpPr>
          <p:cNvPr id="3" name="TextBox 2">
            <a:extLst>
              <a:ext uri="{FF2B5EF4-FFF2-40B4-BE49-F238E27FC236}">
                <a16:creationId xmlns:a16="http://schemas.microsoft.com/office/drawing/2014/main" id="{B2114B06-8FF6-6A46-930D-068F7058A4D7}"/>
              </a:ext>
            </a:extLst>
          </p:cNvPr>
          <p:cNvSpPr txBox="1"/>
          <p:nvPr/>
        </p:nvSpPr>
        <p:spPr>
          <a:xfrm>
            <a:off x="1271464" y="1124744"/>
            <a:ext cx="9649072" cy="5078313"/>
          </a:xfrm>
          <a:prstGeom prst="rect">
            <a:avLst/>
          </a:prstGeom>
          <a:noFill/>
        </p:spPr>
        <p:txBody>
          <a:bodyPr wrap="square" rtlCol="0">
            <a:spAutoFit/>
          </a:bodyPr>
          <a:lstStyle/>
          <a:p>
            <a:r>
              <a:rPr lang="en-NL" sz="1800" dirty="0">
                <a:solidFill>
                  <a:srgbClr val="0066FF"/>
                </a:solidFill>
                <a:latin typeface="Verdana" panose="020B0604030504040204" pitchFamily="34" charset="0"/>
                <a:ea typeface="Verdana" panose="020B0604030504040204" pitchFamily="34" charset="0"/>
                <a:cs typeface="Verdana" panose="020B0604030504040204" pitchFamily="34" charset="0"/>
              </a:rPr>
              <a:t>Sander van Doesburg succeeded to get all 32 chips in the read out.</a:t>
            </a:r>
          </a:p>
          <a:p>
            <a:endParaRPr lang="en-NL" sz="1800" dirty="0">
              <a:solidFill>
                <a:srgbClr val="0066FF"/>
              </a:solidFill>
              <a:latin typeface="Verdana" panose="020B0604030504040204" pitchFamily="34" charset="0"/>
              <a:ea typeface="Verdana" panose="020B0604030504040204" pitchFamily="34" charset="0"/>
              <a:cs typeface="Verdana" panose="020B0604030504040204" pitchFamily="34" charset="0"/>
            </a:endParaRPr>
          </a:p>
          <a:p>
            <a:r>
              <a:rPr lang="en-NL" sz="1800" dirty="0">
                <a:solidFill>
                  <a:srgbClr val="0066FF"/>
                </a:solidFill>
                <a:latin typeface="Verdana" panose="020B0604030504040204" pitchFamily="34" charset="0"/>
                <a:ea typeface="Verdana" panose="020B0604030504040204" pitchFamily="34" charset="0"/>
                <a:cs typeface="Verdana" panose="020B0604030504040204" pitchFamily="34" charset="0"/>
              </a:rPr>
              <a:t>Optimistically, I thought we just read them out and take a laser run.</a:t>
            </a:r>
          </a:p>
          <a:p>
            <a:r>
              <a:rPr lang="en-NL" sz="1800" dirty="0">
                <a:solidFill>
                  <a:srgbClr val="0066FF"/>
                </a:solidFill>
                <a:latin typeface="Verdana" panose="020B0604030504040204" pitchFamily="34" charset="0"/>
                <a:ea typeface="Verdana" panose="020B0604030504040204" pitchFamily="34" charset="0"/>
                <a:cs typeface="Verdana" panose="020B0604030504040204" pitchFamily="34" charset="0"/>
              </a:rPr>
              <a:t>We quickly found out that huge amounts of data were taken, with noisy pixels that were flushing the datastream. The real signal hist from the laser track were not recorded. </a:t>
            </a:r>
          </a:p>
          <a:p>
            <a:r>
              <a:rPr lang="en-NL" sz="1800" dirty="0">
                <a:solidFill>
                  <a:srgbClr val="0066FF"/>
                </a:solidFill>
                <a:latin typeface="Verdana" panose="020B0604030504040204" pitchFamily="34" charset="0"/>
                <a:ea typeface="Verdana" panose="020B0604030504040204" pitchFamily="34" charset="0"/>
                <a:cs typeface="Verdana" panose="020B0604030504040204" pitchFamily="34" charset="0"/>
              </a:rPr>
              <a:t>This meant that we shou</a:t>
            </a:r>
            <a:r>
              <a:rPr lang="en-GB" sz="1800" dirty="0" err="1">
                <a:solidFill>
                  <a:srgbClr val="0066FF"/>
                </a:solidFill>
                <a:latin typeface="Verdana" panose="020B0604030504040204" pitchFamily="34" charset="0"/>
                <a:ea typeface="Verdana" panose="020B0604030504040204" pitchFamily="34" charset="0"/>
                <a:cs typeface="Verdana" panose="020B0604030504040204" pitchFamily="34" charset="0"/>
              </a:rPr>
              <a:t>ld</a:t>
            </a:r>
            <a:r>
              <a:rPr lang="en-NL" sz="1800" dirty="0">
                <a:solidFill>
                  <a:srgbClr val="0066FF"/>
                </a:solidFill>
                <a:latin typeface="Verdana" panose="020B0604030504040204" pitchFamily="34" charset="0"/>
                <a:ea typeface="Verdana" panose="020B0604030504040204" pitchFamily="34" charset="0"/>
                <a:cs typeface="Verdana" panose="020B0604030504040204" pitchFamily="34" charset="0"/>
              </a:rPr>
              <a:t> </a:t>
            </a:r>
          </a:p>
          <a:p>
            <a:pPr marL="285750" indent="-285750">
              <a:buFont typeface="Arial" panose="020B0604020202020204" pitchFamily="34" charset="0"/>
              <a:buChar char="•"/>
            </a:pPr>
            <a:r>
              <a:rPr lang="en-NL" sz="1800" dirty="0">
                <a:solidFill>
                  <a:srgbClr val="0066FF"/>
                </a:solidFill>
                <a:latin typeface="Verdana" panose="020B0604030504040204" pitchFamily="34" charset="0"/>
                <a:ea typeface="Verdana" panose="020B0604030504040204" pitchFamily="34" charset="0"/>
                <a:cs typeface="Verdana" panose="020B0604030504040204" pitchFamily="34" charset="0"/>
              </a:rPr>
              <a:t>Fir</a:t>
            </a:r>
            <a:r>
              <a:rPr lang="en-GB" sz="1800" dirty="0" err="1">
                <a:solidFill>
                  <a:srgbClr val="0066FF"/>
                </a:solidFill>
                <a:latin typeface="Verdana" panose="020B0604030504040204" pitchFamily="34" charset="0"/>
                <a:ea typeface="Verdana" panose="020B0604030504040204" pitchFamily="34" charset="0"/>
                <a:cs typeface="Verdana" panose="020B0604030504040204" pitchFamily="34" charset="0"/>
              </a:rPr>
              <a:t>st</a:t>
            </a:r>
            <a:r>
              <a:rPr lang="en-NL" sz="1800" dirty="0">
                <a:solidFill>
                  <a:srgbClr val="0066FF"/>
                </a:solidFill>
                <a:latin typeface="Verdana" panose="020B0604030504040204" pitchFamily="34" charset="0"/>
                <a:ea typeface="Verdana" panose="020B0604030504040204" pitchFamily="34" charset="0"/>
                <a:cs typeface="Verdana" panose="020B0604030504040204" pitchFamily="34" charset="0"/>
              </a:rPr>
              <a:t> equalise the 4 new chips in the readout:</a:t>
            </a:r>
            <a:r>
              <a:rPr lang="en-GB" sz="1800" dirty="0">
                <a:solidFill>
                  <a:srgbClr val="0066FF"/>
                </a:solidFill>
                <a:latin typeface="Verdana" panose="020B0604030504040204" pitchFamily="34" charset="0"/>
                <a:ea typeface="Verdana" panose="020B0604030504040204" pitchFamily="34" charset="0"/>
                <a:cs typeface="Verdana" panose="020B0604030504040204" pitchFamily="34" charset="0"/>
              </a:rPr>
              <a:t>d</a:t>
            </a:r>
            <a:r>
              <a:rPr lang="en-NL" sz="1800" dirty="0">
                <a:solidFill>
                  <a:srgbClr val="0066FF"/>
                </a:solidFill>
                <a:latin typeface="Verdana" panose="020B0604030504040204" pitchFamily="34" charset="0"/>
                <a:ea typeface="Verdana" panose="020B0604030504040204" pitchFamily="34" charset="0"/>
                <a:cs typeface="Verdana" panose="020B0604030504040204" pitchFamily="34" charset="0"/>
              </a:rPr>
              <a:t>etermining the trim dac values by a threshold scan over de chips</a:t>
            </a:r>
          </a:p>
          <a:p>
            <a:pPr marL="285750" indent="-285750">
              <a:buFont typeface="Arial" panose="020B0604020202020204" pitchFamily="34" charset="0"/>
              <a:buChar char="•"/>
            </a:pPr>
            <a:r>
              <a:rPr lang="en-GB" sz="1800" dirty="0">
                <a:solidFill>
                  <a:srgbClr val="0066FF"/>
                </a:solidFill>
                <a:latin typeface="Verdana" panose="020B0604030504040204" pitchFamily="34" charset="0"/>
                <a:ea typeface="Verdana" panose="020B0604030504040204" pitchFamily="34" charset="0"/>
                <a:cs typeface="Verdana" panose="020B0604030504040204" pitchFamily="34" charset="0"/>
              </a:rPr>
              <a:t>S</a:t>
            </a:r>
            <a:r>
              <a:rPr lang="en-NL" sz="1800" dirty="0">
                <a:solidFill>
                  <a:srgbClr val="0066FF"/>
                </a:solidFill>
                <a:latin typeface="Verdana" panose="020B0604030504040204" pitchFamily="34" charset="0"/>
                <a:ea typeface="Verdana" panose="020B0604030504040204" pitchFamily="34" charset="0"/>
                <a:cs typeface="Verdana" panose="020B0604030504040204" pitchFamily="34" charset="0"/>
              </a:rPr>
              <a:t>econdly mask the noisy pixels, thus that the stream is not flooded by noise hits.</a:t>
            </a:r>
          </a:p>
          <a:p>
            <a:endParaRPr lang="en-NL" sz="1800" dirty="0">
              <a:solidFill>
                <a:srgbClr val="0066FF"/>
              </a:solidFill>
              <a:latin typeface="Verdana" panose="020B0604030504040204" pitchFamily="34" charset="0"/>
              <a:ea typeface="Verdana" panose="020B0604030504040204" pitchFamily="34" charset="0"/>
              <a:cs typeface="Verdana" panose="020B0604030504040204" pitchFamily="34" charset="0"/>
            </a:endParaRPr>
          </a:p>
          <a:p>
            <a:r>
              <a:rPr lang="en-NL" sz="1800" dirty="0">
                <a:solidFill>
                  <a:srgbClr val="0066FF"/>
                </a:solidFill>
                <a:latin typeface="Verdana" panose="020B0604030504040204" pitchFamily="34" charset="0"/>
                <a:ea typeface="Verdana" panose="020B0604030504040204" pitchFamily="34" charset="0"/>
                <a:cs typeface="Verdana" panose="020B0604030504040204" pitchFamily="34" charset="0"/>
              </a:rPr>
              <a:t>The equalisation procedure for the full module turned out to be not that trivial.</a:t>
            </a:r>
          </a:p>
          <a:p>
            <a:endParaRPr lang="en-NL" sz="1800" dirty="0">
              <a:solidFill>
                <a:srgbClr val="0066FF"/>
              </a:solidFill>
              <a:latin typeface="Verdana" panose="020B0604030504040204" pitchFamily="34" charset="0"/>
              <a:ea typeface="Verdana" panose="020B0604030504040204" pitchFamily="34" charset="0"/>
              <a:cs typeface="Verdana" panose="020B0604030504040204" pitchFamily="34" charset="0"/>
            </a:endParaRPr>
          </a:p>
          <a:p>
            <a:r>
              <a:rPr lang="en-NL" sz="1800" dirty="0">
                <a:solidFill>
                  <a:srgbClr val="0066FF"/>
                </a:solidFill>
                <a:latin typeface="Verdana" panose="020B0604030504040204" pitchFamily="34" charset="0"/>
                <a:ea typeface="Verdana" panose="020B0604030504040204" pitchFamily="34" charset="0"/>
                <a:cs typeface="Verdana" panose="020B0604030504040204" pitchFamily="34" charset="0"/>
              </a:rPr>
              <a:t>One of the issues is that the arawana computer has a small internal memory: to keep the per pixel histograms (256x256) for the threshold scan for all 32 chips is not  possible. So this has to be done in per concentrator of 16 chips. </a:t>
            </a:r>
          </a:p>
          <a:p>
            <a:r>
              <a:rPr lang="en-NL" sz="1800" dirty="0">
                <a:solidFill>
                  <a:srgbClr val="0066FF"/>
                </a:solidFill>
                <a:latin typeface="Verdana" panose="020B0604030504040204" pitchFamily="34" charset="0"/>
                <a:ea typeface="Verdana" panose="020B0604030504040204" pitchFamily="34" charset="0"/>
                <a:cs typeface="Verdana" panose="020B0604030504040204" pitchFamily="34" charset="0"/>
              </a:rPr>
              <a:t>We requested that the CT group at Nikhef enlarges the memory. </a:t>
            </a:r>
          </a:p>
        </p:txBody>
      </p:sp>
    </p:spTree>
    <p:extLst>
      <p:ext uri="{BB962C8B-B14F-4D97-AF65-F5344CB8AC3E}">
        <p14:creationId xmlns:p14="http://schemas.microsoft.com/office/powerpoint/2010/main" val="42636018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03512" y="188640"/>
            <a:ext cx="9073008" cy="800100"/>
          </a:xfrm>
        </p:spPr>
        <p:txBody>
          <a:bodyPr/>
          <a:lstStyle/>
          <a:p>
            <a:r>
              <a:rPr lang="nl-NL" sz="3200" b="0" dirty="0">
                <a:solidFill>
                  <a:srgbClr val="FF0000"/>
                </a:solidFill>
                <a:latin typeface="Verdana"/>
                <a:cs typeface="Verdana"/>
              </a:rPr>
              <a:t>The full module </a:t>
            </a:r>
            <a:r>
              <a:rPr lang="nl-NL" sz="3200" b="0" dirty="0" err="1">
                <a:solidFill>
                  <a:srgbClr val="FF0000"/>
                </a:solidFill>
                <a:latin typeface="Verdana"/>
                <a:cs typeface="Verdana"/>
              </a:rPr>
              <a:t>with</a:t>
            </a:r>
            <a:r>
              <a:rPr lang="nl-NL" sz="3200" b="0" dirty="0">
                <a:solidFill>
                  <a:srgbClr val="FF0000"/>
                </a:solidFill>
                <a:latin typeface="Verdana"/>
                <a:cs typeface="Verdana"/>
              </a:rPr>
              <a:t> 32 chips</a:t>
            </a:r>
          </a:p>
        </p:txBody>
      </p:sp>
      <p:sp>
        <p:nvSpPr>
          <p:cNvPr id="3" name="TextBox 2">
            <a:extLst>
              <a:ext uri="{FF2B5EF4-FFF2-40B4-BE49-F238E27FC236}">
                <a16:creationId xmlns:a16="http://schemas.microsoft.com/office/drawing/2014/main" id="{B2114B06-8FF6-6A46-930D-068F7058A4D7}"/>
              </a:ext>
            </a:extLst>
          </p:cNvPr>
          <p:cNvSpPr txBox="1"/>
          <p:nvPr/>
        </p:nvSpPr>
        <p:spPr>
          <a:xfrm>
            <a:off x="1271464" y="1124744"/>
            <a:ext cx="9649072" cy="5355312"/>
          </a:xfrm>
          <a:prstGeom prst="rect">
            <a:avLst/>
          </a:prstGeom>
          <a:noFill/>
        </p:spPr>
        <p:txBody>
          <a:bodyPr wrap="square" rtlCol="0">
            <a:spAutoFit/>
          </a:bodyPr>
          <a:lstStyle/>
          <a:p>
            <a:endParaRPr lang="en-NL" sz="1800" dirty="0">
              <a:solidFill>
                <a:srgbClr val="0066FF"/>
              </a:solidFill>
              <a:latin typeface="Verdana" panose="020B0604030504040204" pitchFamily="34" charset="0"/>
              <a:ea typeface="Verdana" panose="020B0604030504040204" pitchFamily="34" charset="0"/>
              <a:cs typeface="Verdana" panose="020B0604030504040204" pitchFamily="34" charset="0"/>
            </a:endParaRPr>
          </a:p>
          <a:p>
            <a:r>
              <a:rPr lang="en-NL" sz="1800" dirty="0">
                <a:solidFill>
                  <a:srgbClr val="0066FF"/>
                </a:solidFill>
                <a:latin typeface="Verdana" panose="020B0604030504040204" pitchFamily="34" charset="0"/>
                <a:ea typeface="Verdana" panose="020B0604030504040204" pitchFamily="34" charset="0"/>
                <a:cs typeface="Verdana" panose="020B0604030504040204" pitchFamily="34" charset="0"/>
              </a:rPr>
              <a:t>The equalisation procedure for the full module turned out to be not that trivial.</a:t>
            </a:r>
          </a:p>
          <a:p>
            <a:r>
              <a:rPr lang="en-NL" sz="1800" dirty="0">
                <a:solidFill>
                  <a:srgbClr val="0066FF"/>
                </a:solidFill>
                <a:latin typeface="Verdana" panose="020B0604030504040204" pitchFamily="34" charset="0"/>
                <a:ea typeface="Verdana" panose="020B0604030504040204" pitchFamily="34" charset="0"/>
                <a:cs typeface="Verdana" panose="020B0604030504040204" pitchFamily="34" charset="0"/>
              </a:rPr>
              <a:t>The second issue is the stability of the DAQ system at start up and during the scanning and masking procedure.</a:t>
            </a:r>
          </a:p>
          <a:p>
            <a:endParaRPr lang="en-NL" sz="1800" dirty="0">
              <a:solidFill>
                <a:srgbClr val="0066FF"/>
              </a:solidFill>
              <a:latin typeface="Verdana" panose="020B0604030504040204" pitchFamily="34" charset="0"/>
              <a:ea typeface="Verdana" panose="020B0604030504040204" pitchFamily="34" charset="0"/>
              <a:cs typeface="Verdana" panose="020B0604030504040204" pitchFamily="34" charset="0"/>
            </a:endParaRPr>
          </a:p>
          <a:p>
            <a:r>
              <a:rPr lang="en-NL" sz="1800" dirty="0">
                <a:solidFill>
                  <a:srgbClr val="0066FF"/>
                </a:solidFill>
                <a:latin typeface="Verdana" panose="020B0604030504040204" pitchFamily="34" charset="0"/>
                <a:ea typeface="Verdana" panose="020B0604030504040204" pitchFamily="34" charset="0"/>
                <a:cs typeface="Verdana" panose="020B0604030504040204" pitchFamily="34" charset="0"/>
              </a:rPr>
              <a:t>Current wisdom for the start up is that: power the modules, switch on the SPDR.</a:t>
            </a:r>
          </a:p>
          <a:p>
            <a:r>
              <a:rPr lang="en-NL" sz="1800" dirty="0">
                <a:solidFill>
                  <a:srgbClr val="0066FF"/>
                </a:solidFill>
                <a:latin typeface="Verdana" panose="020B0604030504040204" pitchFamily="34" charset="0"/>
                <a:ea typeface="Verdana" panose="020B0604030504040204" pitchFamily="34" charset="0"/>
                <a:cs typeface="Verdana" panose="020B0604030504040204" pitchFamily="34" charset="0"/>
              </a:rPr>
              <a:t>If the SPDR doesnot find 32 chips -&gt; repower  the modules</a:t>
            </a:r>
          </a:p>
          <a:p>
            <a:r>
              <a:rPr lang="en-NL" sz="1800" dirty="0">
                <a:solidFill>
                  <a:srgbClr val="0066FF"/>
                </a:solidFill>
                <a:latin typeface="Verdana" panose="020B0604030504040204" pitchFamily="34" charset="0"/>
                <a:ea typeface="Verdana" panose="020B0604030504040204" pitchFamily="34" charset="0"/>
                <a:cs typeface="Verdana" panose="020B0604030504040204" pitchFamily="34" charset="0"/>
              </a:rPr>
              <a:t>If there are 32 chips but errors appear in the loading of default values -&gt; reset the SPDR. If this does not work -&gt; switch of the SPDR and put it on again.</a:t>
            </a:r>
          </a:p>
          <a:p>
            <a:endParaRPr lang="en-NL" sz="1800" dirty="0">
              <a:solidFill>
                <a:srgbClr val="0066FF"/>
              </a:solidFill>
              <a:latin typeface="Verdana" panose="020B0604030504040204" pitchFamily="34" charset="0"/>
              <a:ea typeface="Verdana" panose="020B0604030504040204" pitchFamily="34" charset="0"/>
              <a:cs typeface="Verdana" panose="020B0604030504040204" pitchFamily="34" charset="0"/>
            </a:endParaRPr>
          </a:p>
          <a:p>
            <a:r>
              <a:rPr lang="en-NL" sz="1800" dirty="0">
                <a:solidFill>
                  <a:srgbClr val="0066FF"/>
                </a:solidFill>
                <a:latin typeface="Verdana" panose="020B0604030504040204" pitchFamily="34" charset="0"/>
                <a:ea typeface="Verdana" panose="020B0604030504040204" pitchFamily="34" charset="0"/>
                <a:cs typeface="Verdana" panose="020B0604030504040204" pitchFamily="34" charset="0"/>
              </a:rPr>
              <a:t>If this is OK, one can run the equalisation procedure for one concentrator (one chip or odd/even chips).</a:t>
            </a:r>
          </a:p>
          <a:p>
            <a:r>
              <a:rPr lang="en-NL" sz="1800" dirty="0">
                <a:solidFill>
                  <a:srgbClr val="0066FF"/>
                </a:solidFill>
                <a:latin typeface="Verdana" panose="020B0604030504040204" pitchFamily="34" charset="0"/>
                <a:ea typeface="Verdana" panose="020B0604030504040204" pitchFamily="34" charset="0"/>
                <a:cs typeface="Verdana" panose="020B0604030504040204" pitchFamily="34" charset="0"/>
              </a:rPr>
              <a:t>The equalisation procedure itself is very critical to communication errors that occur in the loading of the trimdac values and in the setting of the thresholds.</a:t>
            </a:r>
          </a:p>
          <a:p>
            <a:r>
              <a:rPr lang="en-NL" sz="1800" dirty="0">
                <a:solidFill>
                  <a:srgbClr val="0066FF"/>
                </a:solidFill>
                <a:latin typeface="Verdana" panose="020B0604030504040204" pitchFamily="34" charset="0"/>
                <a:ea typeface="Verdana" panose="020B0604030504040204" pitchFamily="34" charset="0"/>
                <a:cs typeface="Verdana" panose="020B0604030504040204" pitchFamily="34" charset="0"/>
              </a:rPr>
              <a:t>In the code for the equalisation there are several commands that are there to ensure that the SPDR system is read to accept the trimdac values by introducing a sleep time and wait for replies using the getDAC() getGenConf() commands. </a:t>
            </a:r>
          </a:p>
          <a:p>
            <a:r>
              <a:rPr lang="en-NL" sz="1800" dirty="0">
                <a:solidFill>
                  <a:srgbClr val="0066FF"/>
                </a:solidFill>
                <a:latin typeface="Verdana" panose="020B0604030504040204" pitchFamily="34" charset="0"/>
                <a:ea typeface="Verdana" panose="020B0604030504040204" pitchFamily="34" charset="0"/>
                <a:cs typeface="Verdana" panose="020B0604030504040204" pitchFamily="34" charset="0"/>
              </a:rPr>
              <a:t> </a:t>
            </a:r>
          </a:p>
          <a:p>
            <a:r>
              <a:rPr lang="en-NL" sz="1800" dirty="0">
                <a:solidFill>
                  <a:srgbClr val="0066FF"/>
                </a:solidFill>
                <a:latin typeface="Verdana" panose="020B0604030504040204" pitchFamily="34" charset="0"/>
                <a:ea typeface="Verdana" panose="020B0604030504040204" pitchFamily="34" charset="0"/>
                <a:cs typeface="Verdana" panose="020B0604030504040204" pitchFamily="34" charset="0"/>
              </a:rPr>
              <a:t>  </a:t>
            </a:r>
          </a:p>
        </p:txBody>
      </p:sp>
    </p:spTree>
    <p:extLst>
      <p:ext uri="{BB962C8B-B14F-4D97-AF65-F5344CB8AC3E}">
        <p14:creationId xmlns:p14="http://schemas.microsoft.com/office/powerpoint/2010/main" val="5937351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03512" y="188640"/>
            <a:ext cx="9073008" cy="800100"/>
          </a:xfrm>
        </p:spPr>
        <p:txBody>
          <a:bodyPr/>
          <a:lstStyle/>
          <a:p>
            <a:r>
              <a:rPr lang="nl-NL" sz="3200" b="0" dirty="0">
                <a:solidFill>
                  <a:srgbClr val="FF0000"/>
                </a:solidFill>
                <a:latin typeface="Verdana"/>
                <a:cs typeface="Verdana"/>
              </a:rPr>
              <a:t>The full module </a:t>
            </a:r>
            <a:r>
              <a:rPr lang="nl-NL" sz="3200" b="0" dirty="0" err="1">
                <a:solidFill>
                  <a:srgbClr val="FF0000"/>
                </a:solidFill>
                <a:latin typeface="Verdana"/>
                <a:cs typeface="Verdana"/>
              </a:rPr>
              <a:t>with</a:t>
            </a:r>
            <a:r>
              <a:rPr lang="nl-NL" sz="3200" b="0" dirty="0">
                <a:solidFill>
                  <a:srgbClr val="FF0000"/>
                </a:solidFill>
                <a:latin typeface="Verdana"/>
                <a:cs typeface="Verdana"/>
              </a:rPr>
              <a:t> 32 chips</a:t>
            </a:r>
          </a:p>
        </p:txBody>
      </p:sp>
      <p:sp>
        <p:nvSpPr>
          <p:cNvPr id="3" name="TextBox 2">
            <a:extLst>
              <a:ext uri="{FF2B5EF4-FFF2-40B4-BE49-F238E27FC236}">
                <a16:creationId xmlns:a16="http://schemas.microsoft.com/office/drawing/2014/main" id="{B2114B06-8FF6-6A46-930D-068F7058A4D7}"/>
              </a:ext>
            </a:extLst>
          </p:cNvPr>
          <p:cNvSpPr txBox="1"/>
          <p:nvPr/>
        </p:nvSpPr>
        <p:spPr>
          <a:xfrm>
            <a:off x="1271464" y="1124744"/>
            <a:ext cx="9649072" cy="4247317"/>
          </a:xfrm>
          <a:prstGeom prst="rect">
            <a:avLst/>
          </a:prstGeom>
          <a:noFill/>
        </p:spPr>
        <p:txBody>
          <a:bodyPr wrap="square" rtlCol="0">
            <a:spAutoFit/>
          </a:bodyPr>
          <a:lstStyle/>
          <a:p>
            <a:endParaRPr lang="en-NL" sz="1800" dirty="0">
              <a:solidFill>
                <a:srgbClr val="0066FF"/>
              </a:solidFill>
              <a:latin typeface="Verdana" panose="020B0604030504040204" pitchFamily="34" charset="0"/>
              <a:ea typeface="Verdana" panose="020B0604030504040204" pitchFamily="34" charset="0"/>
              <a:cs typeface="Verdana" panose="020B0604030504040204" pitchFamily="34" charset="0"/>
            </a:endParaRPr>
          </a:p>
          <a:p>
            <a:r>
              <a:rPr lang="en-NL" sz="1800" dirty="0">
                <a:solidFill>
                  <a:srgbClr val="0066FF"/>
                </a:solidFill>
                <a:latin typeface="Verdana" panose="020B0604030504040204" pitchFamily="34" charset="0"/>
                <a:ea typeface="Verdana" panose="020B0604030504040204" pitchFamily="34" charset="0"/>
                <a:cs typeface="Verdana" panose="020B0604030504040204" pitchFamily="34" charset="0"/>
              </a:rPr>
              <a:t>If the setting and getting is too fast, the system produces errors and sometimes ends up in a time-out state.</a:t>
            </a:r>
          </a:p>
          <a:p>
            <a:r>
              <a:rPr lang="en-NL" sz="1800" dirty="0">
                <a:solidFill>
                  <a:srgbClr val="0066FF"/>
                </a:solidFill>
                <a:latin typeface="Verdana" panose="020B0604030504040204" pitchFamily="34" charset="0"/>
                <a:ea typeface="Verdana" panose="020B0604030504040204" pitchFamily="34" charset="0"/>
                <a:cs typeface="Verdana" panose="020B0604030504040204" pitchFamily="34" charset="0"/>
              </a:rPr>
              <a:t>In the last case one has to switch on and off the SPDR.</a:t>
            </a:r>
          </a:p>
          <a:p>
            <a:r>
              <a:rPr lang="en-NL" sz="1800" dirty="0">
                <a:solidFill>
                  <a:srgbClr val="0066FF"/>
                </a:solidFill>
                <a:latin typeface="Verdana" panose="020B0604030504040204" pitchFamily="34" charset="0"/>
                <a:ea typeface="Verdana" panose="020B0604030504040204" pitchFamily="34" charset="0"/>
                <a:cs typeface="Verdana" panose="020B0604030504040204" pitchFamily="34" charset="0"/>
              </a:rPr>
              <a:t>It took quite sometime to get a proper equalisation run.</a:t>
            </a:r>
          </a:p>
          <a:p>
            <a:endParaRPr lang="en-NL" sz="1800" dirty="0">
              <a:solidFill>
                <a:srgbClr val="0066FF"/>
              </a:solidFill>
              <a:latin typeface="Verdana" panose="020B0604030504040204" pitchFamily="34" charset="0"/>
              <a:ea typeface="Verdana" panose="020B0604030504040204" pitchFamily="34" charset="0"/>
              <a:cs typeface="Verdana" panose="020B0604030504040204" pitchFamily="34" charset="0"/>
            </a:endParaRPr>
          </a:p>
          <a:p>
            <a:r>
              <a:rPr lang="en-NL" sz="1800" dirty="0">
                <a:solidFill>
                  <a:srgbClr val="0066FF"/>
                </a:solidFill>
                <a:latin typeface="Verdana" panose="020B0604030504040204" pitchFamily="34" charset="0"/>
                <a:ea typeface="Verdana" panose="020B0604030504040204" pitchFamily="34" charset="0"/>
                <a:cs typeface="Verdana" panose="020B0604030504040204" pitchFamily="34" charset="0"/>
              </a:rPr>
              <a:t>Last week we succeeded to extract the trim values for the new chips.  </a:t>
            </a:r>
          </a:p>
          <a:p>
            <a:r>
              <a:rPr lang="en-NL" sz="1800" dirty="0">
                <a:solidFill>
                  <a:srgbClr val="0066FF"/>
                </a:solidFill>
                <a:latin typeface="Verdana" panose="020B0604030504040204" pitchFamily="34" charset="0"/>
                <a:ea typeface="Verdana" panose="020B0604030504040204" pitchFamily="34" charset="0"/>
                <a:cs typeface="Verdana" panose="020B0604030504040204" pitchFamily="34" charset="0"/>
              </a:rPr>
              <a:t>See plots next page.</a:t>
            </a:r>
          </a:p>
          <a:p>
            <a:endParaRPr lang="en-NL" sz="1800" dirty="0">
              <a:solidFill>
                <a:srgbClr val="0066FF"/>
              </a:solidFill>
              <a:latin typeface="Verdana" panose="020B0604030504040204" pitchFamily="34" charset="0"/>
              <a:ea typeface="Verdana" panose="020B0604030504040204" pitchFamily="34" charset="0"/>
              <a:cs typeface="Verdana" panose="020B0604030504040204" pitchFamily="34" charset="0"/>
            </a:endParaRPr>
          </a:p>
          <a:p>
            <a:r>
              <a:rPr lang="en-NL" sz="1800" dirty="0">
                <a:solidFill>
                  <a:srgbClr val="0066FF"/>
                </a:solidFill>
                <a:latin typeface="Verdana" panose="020B0604030504040204" pitchFamily="34" charset="0"/>
                <a:ea typeface="Verdana" panose="020B0604030504040204" pitchFamily="34" charset="0"/>
                <a:cs typeface="Verdana" panose="020B0604030504040204" pitchFamily="34" charset="0"/>
              </a:rPr>
              <a:t>The masking procedure is more straightforward. One has to take a noise run and analyse the per chip hitmap. Also here we ran into the memory problem; the ntuple was becoming too big (due to the noise). This is overcome by using histograms and switching off the ntuple. </a:t>
            </a:r>
          </a:p>
          <a:p>
            <a:r>
              <a:rPr lang="en-NL" sz="1800" dirty="0">
                <a:solidFill>
                  <a:srgbClr val="0066FF"/>
                </a:solidFill>
                <a:latin typeface="Verdana" panose="020B0604030504040204" pitchFamily="34" charset="0"/>
                <a:ea typeface="Verdana" panose="020B0604030504040204" pitchFamily="34" charset="0"/>
                <a:cs typeface="Verdana" panose="020B0604030504040204" pitchFamily="34" charset="0"/>
              </a:rPr>
              <a:t>By iterating 6 times the noisy channels are masked and the ntuple can be switched on again.   </a:t>
            </a:r>
          </a:p>
        </p:txBody>
      </p:sp>
    </p:spTree>
    <p:extLst>
      <p:ext uri="{BB962C8B-B14F-4D97-AF65-F5344CB8AC3E}">
        <p14:creationId xmlns:p14="http://schemas.microsoft.com/office/powerpoint/2010/main" val="13958728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03512" y="612676"/>
            <a:ext cx="9073008" cy="800100"/>
          </a:xfrm>
        </p:spPr>
        <p:txBody>
          <a:bodyPr/>
          <a:lstStyle/>
          <a:p>
            <a:r>
              <a:rPr lang="nl-NL" sz="3200" b="0" dirty="0" err="1">
                <a:solidFill>
                  <a:srgbClr val="FF0000"/>
                </a:solidFill>
                <a:latin typeface="Verdana"/>
                <a:cs typeface="Verdana"/>
              </a:rPr>
              <a:t>Equalisation</a:t>
            </a:r>
            <a:r>
              <a:rPr lang="nl-NL" sz="3200" b="0" dirty="0">
                <a:solidFill>
                  <a:srgbClr val="FF0000"/>
                </a:solidFill>
                <a:latin typeface="Verdana"/>
                <a:cs typeface="Verdana"/>
              </a:rPr>
              <a:t> </a:t>
            </a:r>
            <a:r>
              <a:rPr lang="nl-NL" sz="3200" b="0" dirty="0" err="1">
                <a:solidFill>
                  <a:srgbClr val="FF0000"/>
                </a:solidFill>
                <a:latin typeface="Verdana"/>
                <a:cs typeface="Verdana"/>
              </a:rPr>
              <a:t>results</a:t>
            </a:r>
            <a:r>
              <a:rPr lang="nl-NL" sz="3200" b="0" dirty="0">
                <a:solidFill>
                  <a:srgbClr val="FF0000"/>
                </a:solidFill>
                <a:latin typeface="Verdana"/>
                <a:cs typeface="Verdana"/>
              </a:rPr>
              <a:t> </a:t>
            </a:r>
            <a:r>
              <a:rPr lang="nl-NL" sz="3200" b="0" dirty="0" err="1">
                <a:solidFill>
                  <a:srgbClr val="FF0000"/>
                </a:solidFill>
                <a:latin typeface="Verdana"/>
                <a:cs typeface="Verdana"/>
              </a:rPr>
              <a:t>for</a:t>
            </a:r>
            <a:r>
              <a:rPr lang="nl-NL" sz="3200" b="0" dirty="0">
                <a:solidFill>
                  <a:srgbClr val="FF0000"/>
                </a:solidFill>
                <a:latin typeface="Verdana"/>
                <a:cs typeface="Verdana"/>
              </a:rPr>
              <a:t> </a:t>
            </a:r>
            <a:br>
              <a:rPr lang="nl-NL" sz="3200" b="0" dirty="0">
                <a:solidFill>
                  <a:srgbClr val="FF0000"/>
                </a:solidFill>
                <a:latin typeface="Verdana"/>
                <a:cs typeface="Verdana"/>
              </a:rPr>
            </a:br>
            <a:r>
              <a:rPr lang="nl-NL" sz="3200" b="0" dirty="0" err="1">
                <a:solidFill>
                  <a:srgbClr val="FF0000"/>
                </a:solidFill>
                <a:latin typeface="Verdana"/>
                <a:cs typeface="Verdana"/>
              </a:rPr>
              <a:t>the</a:t>
            </a:r>
            <a:r>
              <a:rPr lang="nl-NL" sz="3200" b="0" dirty="0">
                <a:solidFill>
                  <a:srgbClr val="FF0000"/>
                </a:solidFill>
                <a:latin typeface="Verdana"/>
                <a:cs typeface="Verdana"/>
              </a:rPr>
              <a:t> </a:t>
            </a:r>
            <a:r>
              <a:rPr lang="nl-NL" sz="3200" b="0" dirty="0" err="1">
                <a:solidFill>
                  <a:srgbClr val="FF0000"/>
                </a:solidFill>
                <a:latin typeface="Verdana"/>
                <a:cs typeface="Verdana"/>
              </a:rPr>
              <a:t>four</a:t>
            </a:r>
            <a:r>
              <a:rPr lang="nl-NL" sz="3200" b="0" dirty="0">
                <a:solidFill>
                  <a:srgbClr val="FF0000"/>
                </a:solidFill>
                <a:latin typeface="Verdana"/>
                <a:cs typeface="Verdana"/>
              </a:rPr>
              <a:t> </a:t>
            </a:r>
            <a:r>
              <a:rPr lang="nl-NL" sz="3200" b="0" dirty="0" err="1">
                <a:solidFill>
                  <a:srgbClr val="FF0000"/>
                </a:solidFill>
                <a:latin typeface="Verdana"/>
                <a:cs typeface="Verdana"/>
              </a:rPr>
              <a:t>remaining</a:t>
            </a:r>
            <a:r>
              <a:rPr lang="nl-NL" sz="3200" b="0" dirty="0">
                <a:solidFill>
                  <a:srgbClr val="FF0000"/>
                </a:solidFill>
                <a:latin typeface="Verdana"/>
                <a:cs typeface="Verdana"/>
              </a:rPr>
              <a:t> chips</a:t>
            </a:r>
          </a:p>
        </p:txBody>
      </p:sp>
      <p:pic>
        <p:nvPicPr>
          <p:cNvPr id="5" name="Picture 4">
            <a:extLst>
              <a:ext uri="{FF2B5EF4-FFF2-40B4-BE49-F238E27FC236}">
                <a16:creationId xmlns:a16="http://schemas.microsoft.com/office/drawing/2014/main" id="{CA8DCA87-E2F8-F04C-94F1-76F3AF1363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680" y="2095627"/>
            <a:ext cx="3114993" cy="2989557"/>
          </a:xfrm>
          <a:prstGeom prst="rect">
            <a:avLst/>
          </a:prstGeom>
        </p:spPr>
      </p:pic>
      <p:pic>
        <p:nvPicPr>
          <p:cNvPr id="7" name="Picture 6">
            <a:extLst>
              <a:ext uri="{FF2B5EF4-FFF2-40B4-BE49-F238E27FC236}">
                <a16:creationId xmlns:a16="http://schemas.microsoft.com/office/drawing/2014/main" id="{A4A14B8E-01CD-DE4C-AEED-EBB8C2D3EE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99656" y="2095627"/>
            <a:ext cx="3114993" cy="2989557"/>
          </a:xfrm>
          <a:prstGeom prst="rect">
            <a:avLst/>
          </a:prstGeom>
        </p:spPr>
      </p:pic>
      <p:pic>
        <p:nvPicPr>
          <p:cNvPr id="9" name="Picture 8">
            <a:extLst>
              <a:ext uri="{FF2B5EF4-FFF2-40B4-BE49-F238E27FC236}">
                <a16:creationId xmlns:a16="http://schemas.microsoft.com/office/drawing/2014/main" id="{0C527FF4-F3F2-D640-BF2E-039919254C5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0" y="2067933"/>
            <a:ext cx="3068819" cy="2945243"/>
          </a:xfrm>
          <a:prstGeom prst="rect">
            <a:avLst/>
          </a:prstGeom>
        </p:spPr>
      </p:pic>
      <p:pic>
        <p:nvPicPr>
          <p:cNvPr id="11" name="Picture 10">
            <a:extLst>
              <a:ext uri="{FF2B5EF4-FFF2-40B4-BE49-F238E27FC236}">
                <a16:creationId xmlns:a16="http://schemas.microsoft.com/office/drawing/2014/main" id="{5A152C50-1BE7-C14D-BB87-40B5DA7914C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20336" y="2067934"/>
            <a:ext cx="3068818" cy="2945242"/>
          </a:xfrm>
          <a:prstGeom prst="rect">
            <a:avLst/>
          </a:prstGeom>
        </p:spPr>
      </p:pic>
      <p:sp>
        <p:nvSpPr>
          <p:cNvPr id="12" name="TextBox 11">
            <a:extLst>
              <a:ext uri="{FF2B5EF4-FFF2-40B4-BE49-F238E27FC236}">
                <a16:creationId xmlns:a16="http://schemas.microsoft.com/office/drawing/2014/main" id="{7613BDE2-1FFA-364F-A82A-F3E22C545A5A}"/>
              </a:ext>
            </a:extLst>
          </p:cNvPr>
          <p:cNvSpPr txBox="1"/>
          <p:nvPr/>
        </p:nvSpPr>
        <p:spPr>
          <a:xfrm>
            <a:off x="1055440" y="1588730"/>
            <a:ext cx="1872208" cy="400110"/>
          </a:xfrm>
          <a:prstGeom prst="rect">
            <a:avLst/>
          </a:prstGeom>
          <a:noFill/>
        </p:spPr>
        <p:txBody>
          <a:bodyPr wrap="square" rtlCol="0">
            <a:spAutoFit/>
          </a:bodyPr>
          <a:lstStyle/>
          <a:p>
            <a:r>
              <a:rPr lang="en-GB" sz="2000" dirty="0">
                <a:latin typeface="Verdana" panose="020B0604030504040204" pitchFamily="34" charset="0"/>
                <a:ea typeface="Verdana" panose="020B0604030504040204" pitchFamily="34" charset="0"/>
                <a:cs typeface="Verdana" panose="020B0604030504040204" pitchFamily="34" charset="0"/>
              </a:rPr>
              <a:t>C</a:t>
            </a:r>
            <a:r>
              <a:rPr lang="en-NL" sz="2000" dirty="0">
                <a:latin typeface="Verdana" panose="020B0604030504040204" pitchFamily="34" charset="0"/>
                <a:ea typeface="Verdana" panose="020B0604030504040204" pitchFamily="34" charset="0"/>
                <a:cs typeface="Verdana" panose="020B0604030504040204" pitchFamily="34" charset="0"/>
              </a:rPr>
              <a:t>hip 7</a:t>
            </a:r>
          </a:p>
        </p:txBody>
      </p:sp>
      <p:sp>
        <p:nvSpPr>
          <p:cNvPr id="13" name="Rectangle 12">
            <a:extLst>
              <a:ext uri="{FF2B5EF4-FFF2-40B4-BE49-F238E27FC236}">
                <a16:creationId xmlns:a16="http://schemas.microsoft.com/office/drawing/2014/main" id="{44FE8440-1A0E-4244-A827-D922E5372711}"/>
              </a:ext>
            </a:extLst>
          </p:cNvPr>
          <p:cNvSpPr/>
          <p:nvPr/>
        </p:nvSpPr>
        <p:spPr>
          <a:xfrm>
            <a:off x="4151784" y="1588730"/>
            <a:ext cx="1173719" cy="400110"/>
          </a:xfrm>
          <a:prstGeom prst="rect">
            <a:avLst/>
          </a:prstGeom>
        </p:spPr>
        <p:txBody>
          <a:bodyPr wrap="none">
            <a:spAutoFit/>
          </a:bodyPr>
          <a:lstStyle/>
          <a:p>
            <a:pPr lvl="0"/>
            <a:r>
              <a:rPr lang="en-GB" sz="2000" dirty="0">
                <a:solidFill>
                  <a:srgbClr val="000000"/>
                </a:solidFill>
                <a:latin typeface="Verdana" panose="020B0604030504040204" pitchFamily="34" charset="0"/>
                <a:ea typeface="Verdana" panose="020B0604030504040204" pitchFamily="34" charset="0"/>
                <a:cs typeface="Verdana" panose="020B0604030504040204" pitchFamily="34" charset="0"/>
              </a:rPr>
              <a:t>C</a:t>
            </a:r>
            <a:r>
              <a:rPr lang="en-NL" sz="2000" dirty="0">
                <a:solidFill>
                  <a:srgbClr val="000000"/>
                </a:solidFill>
                <a:latin typeface="Verdana" panose="020B0604030504040204" pitchFamily="34" charset="0"/>
                <a:ea typeface="Verdana" panose="020B0604030504040204" pitchFamily="34" charset="0"/>
                <a:cs typeface="Verdana" panose="020B0604030504040204" pitchFamily="34" charset="0"/>
              </a:rPr>
              <a:t>hip 24</a:t>
            </a:r>
          </a:p>
        </p:txBody>
      </p:sp>
      <p:sp>
        <p:nvSpPr>
          <p:cNvPr id="14" name="Rectangle 13">
            <a:extLst>
              <a:ext uri="{FF2B5EF4-FFF2-40B4-BE49-F238E27FC236}">
                <a16:creationId xmlns:a16="http://schemas.microsoft.com/office/drawing/2014/main" id="{ADD596F3-39CE-B546-B177-20FE1A59A575}"/>
              </a:ext>
            </a:extLst>
          </p:cNvPr>
          <p:cNvSpPr/>
          <p:nvPr/>
        </p:nvSpPr>
        <p:spPr>
          <a:xfrm>
            <a:off x="7176120" y="1516722"/>
            <a:ext cx="1173719" cy="400110"/>
          </a:xfrm>
          <a:prstGeom prst="rect">
            <a:avLst/>
          </a:prstGeom>
        </p:spPr>
        <p:txBody>
          <a:bodyPr wrap="none">
            <a:spAutoFit/>
          </a:bodyPr>
          <a:lstStyle/>
          <a:p>
            <a:pPr lvl="0"/>
            <a:r>
              <a:rPr lang="en-GB" sz="2000" dirty="0">
                <a:solidFill>
                  <a:srgbClr val="000000"/>
                </a:solidFill>
                <a:latin typeface="Verdana" panose="020B0604030504040204" pitchFamily="34" charset="0"/>
                <a:ea typeface="Verdana" panose="020B0604030504040204" pitchFamily="34" charset="0"/>
                <a:cs typeface="Verdana" panose="020B0604030504040204" pitchFamily="34" charset="0"/>
              </a:rPr>
              <a:t>C</a:t>
            </a:r>
            <a:r>
              <a:rPr lang="en-NL" sz="2000" dirty="0">
                <a:solidFill>
                  <a:srgbClr val="000000"/>
                </a:solidFill>
                <a:latin typeface="Verdana" panose="020B0604030504040204" pitchFamily="34" charset="0"/>
                <a:ea typeface="Verdana" panose="020B0604030504040204" pitchFamily="34" charset="0"/>
                <a:cs typeface="Verdana" panose="020B0604030504040204" pitchFamily="34" charset="0"/>
              </a:rPr>
              <a:t>hip 25</a:t>
            </a:r>
          </a:p>
        </p:txBody>
      </p:sp>
      <p:sp>
        <p:nvSpPr>
          <p:cNvPr id="15" name="Rectangle 14">
            <a:extLst>
              <a:ext uri="{FF2B5EF4-FFF2-40B4-BE49-F238E27FC236}">
                <a16:creationId xmlns:a16="http://schemas.microsoft.com/office/drawing/2014/main" id="{A9323226-99C0-8E47-960F-023ED0F8CC24}"/>
              </a:ext>
            </a:extLst>
          </p:cNvPr>
          <p:cNvSpPr/>
          <p:nvPr/>
        </p:nvSpPr>
        <p:spPr>
          <a:xfrm>
            <a:off x="10415429" y="1516722"/>
            <a:ext cx="1173719" cy="400110"/>
          </a:xfrm>
          <a:prstGeom prst="rect">
            <a:avLst/>
          </a:prstGeom>
        </p:spPr>
        <p:txBody>
          <a:bodyPr wrap="none">
            <a:spAutoFit/>
          </a:bodyPr>
          <a:lstStyle/>
          <a:p>
            <a:pPr lvl="0"/>
            <a:r>
              <a:rPr lang="en-GB" sz="2000" dirty="0">
                <a:solidFill>
                  <a:srgbClr val="000000"/>
                </a:solidFill>
                <a:latin typeface="Verdana" panose="020B0604030504040204" pitchFamily="34" charset="0"/>
                <a:ea typeface="Verdana" panose="020B0604030504040204" pitchFamily="34" charset="0"/>
                <a:cs typeface="Verdana" panose="020B0604030504040204" pitchFamily="34" charset="0"/>
              </a:rPr>
              <a:t>C</a:t>
            </a:r>
            <a:r>
              <a:rPr lang="en-NL" sz="2000" dirty="0">
                <a:solidFill>
                  <a:srgbClr val="000000"/>
                </a:solidFill>
                <a:latin typeface="Verdana" panose="020B0604030504040204" pitchFamily="34" charset="0"/>
                <a:ea typeface="Verdana" panose="020B0604030504040204" pitchFamily="34" charset="0"/>
                <a:cs typeface="Verdana" panose="020B0604030504040204" pitchFamily="34" charset="0"/>
              </a:rPr>
              <a:t>hip 31</a:t>
            </a:r>
          </a:p>
        </p:txBody>
      </p:sp>
    </p:spTree>
    <p:extLst>
      <p:ext uri="{BB962C8B-B14F-4D97-AF65-F5344CB8AC3E}">
        <p14:creationId xmlns:p14="http://schemas.microsoft.com/office/powerpoint/2010/main" val="32364229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03512" y="188640"/>
            <a:ext cx="9073008" cy="800100"/>
          </a:xfrm>
        </p:spPr>
        <p:txBody>
          <a:bodyPr/>
          <a:lstStyle/>
          <a:p>
            <a:r>
              <a:rPr lang="nl-NL" sz="3200" b="0" dirty="0">
                <a:solidFill>
                  <a:srgbClr val="FF0000"/>
                </a:solidFill>
                <a:latin typeface="Verdana"/>
                <a:cs typeface="Verdana"/>
              </a:rPr>
              <a:t>Next steps in laser data </a:t>
            </a:r>
            <a:r>
              <a:rPr lang="nl-NL" sz="3200" b="0" dirty="0" err="1">
                <a:solidFill>
                  <a:srgbClr val="FF0000"/>
                </a:solidFill>
                <a:latin typeface="Verdana"/>
                <a:cs typeface="Verdana"/>
              </a:rPr>
              <a:t>taking</a:t>
            </a:r>
            <a:endParaRPr lang="nl-NL" sz="3200" b="0" dirty="0">
              <a:solidFill>
                <a:srgbClr val="FF0000"/>
              </a:solidFill>
              <a:latin typeface="Verdana"/>
              <a:cs typeface="Verdana"/>
            </a:endParaRPr>
          </a:p>
        </p:txBody>
      </p:sp>
      <p:sp>
        <p:nvSpPr>
          <p:cNvPr id="3" name="TextBox 2">
            <a:extLst>
              <a:ext uri="{FF2B5EF4-FFF2-40B4-BE49-F238E27FC236}">
                <a16:creationId xmlns:a16="http://schemas.microsoft.com/office/drawing/2014/main" id="{B2114B06-8FF6-6A46-930D-068F7058A4D7}"/>
              </a:ext>
            </a:extLst>
          </p:cNvPr>
          <p:cNvSpPr txBox="1"/>
          <p:nvPr/>
        </p:nvSpPr>
        <p:spPr>
          <a:xfrm>
            <a:off x="1271464" y="908720"/>
            <a:ext cx="9649072" cy="4247317"/>
          </a:xfrm>
          <a:prstGeom prst="rect">
            <a:avLst/>
          </a:prstGeom>
          <a:noFill/>
        </p:spPr>
        <p:txBody>
          <a:bodyPr wrap="square" rtlCol="0">
            <a:spAutoFit/>
          </a:bodyPr>
          <a:lstStyle/>
          <a:p>
            <a:endParaRPr lang="en-NL" sz="1800" dirty="0">
              <a:solidFill>
                <a:srgbClr val="0066FF"/>
              </a:solidFill>
              <a:latin typeface="Verdana" panose="020B0604030504040204" pitchFamily="34" charset="0"/>
              <a:ea typeface="Verdana" panose="020B0604030504040204" pitchFamily="34" charset="0"/>
              <a:cs typeface="Verdana" panose="020B0604030504040204" pitchFamily="34" charset="0"/>
            </a:endParaRPr>
          </a:p>
          <a:p>
            <a:r>
              <a:rPr lang="en-NL" sz="1800" dirty="0">
                <a:solidFill>
                  <a:srgbClr val="0066FF"/>
                </a:solidFill>
                <a:latin typeface="Verdana" panose="020B0604030504040204" pitchFamily="34" charset="0"/>
                <a:ea typeface="Verdana" panose="020B0604030504040204" pitchFamily="34" charset="0"/>
                <a:cs typeface="Verdana" panose="020B0604030504040204" pitchFamily="34" charset="0"/>
              </a:rPr>
              <a:t>Friday we did some attemps to take laser data.</a:t>
            </a:r>
          </a:p>
          <a:p>
            <a:r>
              <a:rPr lang="en-NL" sz="1800" dirty="0">
                <a:solidFill>
                  <a:srgbClr val="0066FF"/>
                </a:solidFill>
                <a:latin typeface="Verdana" panose="020B0604030504040204" pitchFamily="34" charset="0"/>
                <a:ea typeface="Verdana" panose="020B0604030504040204" pitchFamily="34" charset="0"/>
                <a:cs typeface="Verdana" panose="020B0604030504040204" pitchFamily="34" charset="0"/>
              </a:rPr>
              <a:t>A problem occurred that was already there in October: many laser runs do not finish properly. Sometimes the laser stops around trigger 100 and the data is still flushed. Sometimes the job ends with a crash and the file with the laser positions is not closed properly. </a:t>
            </a:r>
          </a:p>
          <a:p>
            <a:endParaRPr lang="en-NL" sz="1800" dirty="0">
              <a:solidFill>
                <a:srgbClr val="0066FF"/>
              </a:solidFill>
              <a:latin typeface="Verdana" panose="020B0604030504040204" pitchFamily="34" charset="0"/>
              <a:ea typeface="Verdana" panose="020B0604030504040204" pitchFamily="34" charset="0"/>
              <a:cs typeface="Verdana" panose="020B0604030504040204" pitchFamily="34" charset="0"/>
            </a:endParaRPr>
          </a:p>
          <a:p>
            <a:r>
              <a:rPr lang="en-NL" sz="1800" dirty="0">
                <a:solidFill>
                  <a:srgbClr val="0066FF"/>
                </a:solidFill>
                <a:latin typeface="Verdana" panose="020B0604030504040204" pitchFamily="34" charset="0"/>
                <a:ea typeface="Verdana" panose="020B0604030504040204" pitchFamily="34" charset="0"/>
                <a:cs typeface="Verdana" panose="020B0604030504040204" pitchFamily="34" charset="0"/>
              </a:rPr>
              <a:t>Also here the origin lies in the SPDR communication that gets stuck; in this case it is due to the getTimer command: at the end of 100 laser shots the time is asked from one of the devices in the SPDR. This often returns an “error”. </a:t>
            </a:r>
          </a:p>
          <a:p>
            <a:r>
              <a:rPr lang="en-NL" sz="1800" dirty="0">
                <a:solidFill>
                  <a:srgbClr val="0066FF"/>
                </a:solidFill>
                <a:latin typeface="Verdana" panose="020B0604030504040204" pitchFamily="34" charset="0"/>
                <a:ea typeface="Verdana" panose="020B0604030504040204" pitchFamily="34" charset="0"/>
                <a:cs typeface="Verdana" panose="020B0604030504040204" pitchFamily="34" charset="0"/>
              </a:rPr>
              <a:t>The current workaround is NOT to request the time. The system then ran smoothly.</a:t>
            </a:r>
          </a:p>
          <a:p>
            <a:r>
              <a:rPr lang="en-NL" sz="1800" dirty="0">
                <a:solidFill>
                  <a:srgbClr val="0066FF"/>
                </a:solidFill>
                <a:latin typeface="Verdana" panose="020B0604030504040204" pitchFamily="34" charset="0"/>
                <a:ea typeface="Verdana" panose="020B0604030504040204" pitchFamily="34" charset="0"/>
                <a:cs typeface="Verdana" panose="020B0604030504040204" pitchFamily="34" charset="0"/>
              </a:rPr>
              <a:t>This I just changed to request the Time from the TIMESTAMP stream, after enabling the tdc in that stream. This works, but is not very stable.</a:t>
            </a:r>
          </a:p>
          <a:p>
            <a:r>
              <a:rPr lang="en-NL" sz="1800" dirty="0">
                <a:solidFill>
                  <a:srgbClr val="0066FF"/>
                </a:solidFill>
                <a:latin typeface="Verdana" panose="020B0604030504040204" pitchFamily="34" charset="0"/>
                <a:ea typeface="Verdana" panose="020B0604030504040204" pitchFamily="34" charset="0"/>
                <a:cs typeface="Verdana" panose="020B0604030504040204" pitchFamily="34" charset="0"/>
              </a:rPr>
              <a:t>Adding some usleep helps. And resetting both SPDRs before running too.</a:t>
            </a:r>
          </a:p>
        </p:txBody>
      </p:sp>
    </p:spTree>
    <p:extLst>
      <p:ext uri="{BB962C8B-B14F-4D97-AF65-F5344CB8AC3E}">
        <p14:creationId xmlns:p14="http://schemas.microsoft.com/office/powerpoint/2010/main" val="34009522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03512" y="188640"/>
            <a:ext cx="9073008" cy="800100"/>
          </a:xfrm>
        </p:spPr>
        <p:txBody>
          <a:bodyPr/>
          <a:lstStyle/>
          <a:p>
            <a:r>
              <a:rPr lang="nl-NL" sz="3200" b="0" dirty="0">
                <a:solidFill>
                  <a:srgbClr val="FF0000"/>
                </a:solidFill>
                <a:latin typeface="Verdana"/>
                <a:cs typeface="Verdana"/>
              </a:rPr>
              <a:t>Next steps in laser data </a:t>
            </a:r>
            <a:r>
              <a:rPr lang="nl-NL" sz="3200" b="0" dirty="0" err="1">
                <a:solidFill>
                  <a:srgbClr val="FF0000"/>
                </a:solidFill>
                <a:latin typeface="Verdana"/>
                <a:cs typeface="Verdana"/>
              </a:rPr>
              <a:t>taking</a:t>
            </a:r>
            <a:endParaRPr lang="nl-NL" sz="3200" b="0" dirty="0">
              <a:solidFill>
                <a:srgbClr val="FF0000"/>
              </a:solidFill>
              <a:latin typeface="Verdana"/>
              <a:cs typeface="Verdana"/>
            </a:endParaRPr>
          </a:p>
        </p:txBody>
      </p:sp>
      <p:sp>
        <p:nvSpPr>
          <p:cNvPr id="3" name="TextBox 2">
            <a:extLst>
              <a:ext uri="{FF2B5EF4-FFF2-40B4-BE49-F238E27FC236}">
                <a16:creationId xmlns:a16="http://schemas.microsoft.com/office/drawing/2014/main" id="{B2114B06-8FF6-6A46-930D-068F7058A4D7}"/>
              </a:ext>
            </a:extLst>
          </p:cNvPr>
          <p:cNvSpPr txBox="1"/>
          <p:nvPr/>
        </p:nvSpPr>
        <p:spPr>
          <a:xfrm>
            <a:off x="1271464" y="908720"/>
            <a:ext cx="9649072" cy="2585323"/>
          </a:xfrm>
          <a:prstGeom prst="rect">
            <a:avLst/>
          </a:prstGeom>
          <a:noFill/>
        </p:spPr>
        <p:txBody>
          <a:bodyPr wrap="square" rtlCol="0">
            <a:spAutoFit/>
          </a:bodyPr>
          <a:lstStyle/>
          <a:p>
            <a:endParaRPr lang="en-NL" sz="1800" dirty="0">
              <a:solidFill>
                <a:srgbClr val="0066FF"/>
              </a:solidFill>
              <a:latin typeface="Verdana" panose="020B0604030504040204" pitchFamily="34" charset="0"/>
              <a:ea typeface="Verdana" panose="020B0604030504040204" pitchFamily="34" charset="0"/>
              <a:cs typeface="Verdana" panose="020B0604030504040204" pitchFamily="34" charset="0"/>
            </a:endParaRPr>
          </a:p>
          <a:p>
            <a:endParaRPr lang="en-NL" sz="1800" dirty="0">
              <a:solidFill>
                <a:srgbClr val="0066FF"/>
              </a:solidFill>
              <a:latin typeface="Verdana" panose="020B0604030504040204" pitchFamily="34" charset="0"/>
              <a:ea typeface="Verdana" panose="020B0604030504040204" pitchFamily="34" charset="0"/>
              <a:cs typeface="Verdana" panose="020B0604030504040204" pitchFamily="34" charset="0"/>
            </a:endParaRPr>
          </a:p>
          <a:p>
            <a:r>
              <a:rPr lang="en-NL" sz="1800" dirty="0">
                <a:solidFill>
                  <a:srgbClr val="0066FF"/>
                </a:solidFill>
                <a:latin typeface="Verdana" panose="020B0604030504040204" pitchFamily="34" charset="0"/>
                <a:ea typeface="Verdana" panose="020B0604030504040204" pitchFamily="34" charset="0"/>
                <a:cs typeface="Verdana" panose="020B0604030504040204" pitchFamily="34" charset="0"/>
              </a:rPr>
              <a:t>Looking at the data that did finalize properly, it was found out that the synchronisation of the trigger and SPDR was not working. So this has to be sorted out again (it worked in december as I showed). </a:t>
            </a:r>
            <a:r>
              <a:rPr lang="en-NL" sz="1800">
                <a:solidFill>
                  <a:srgbClr val="0066FF"/>
                </a:solidFill>
                <a:latin typeface="Verdana" panose="020B0604030504040204" pitchFamily="34" charset="0"/>
                <a:ea typeface="Verdana" panose="020B0604030504040204" pitchFamily="34" charset="0"/>
                <a:cs typeface="Verdana" panose="020B0604030504040204" pitchFamily="34" charset="0"/>
              </a:rPr>
              <a:t>Just found out that in the code the hearbeats were not properly configured.</a:t>
            </a:r>
            <a:endParaRPr lang="en-NL" sz="1800" dirty="0">
              <a:solidFill>
                <a:srgbClr val="0066FF"/>
              </a:solidFill>
              <a:latin typeface="Verdana" panose="020B0604030504040204" pitchFamily="34" charset="0"/>
              <a:ea typeface="Verdana" panose="020B0604030504040204" pitchFamily="34" charset="0"/>
              <a:cs typeface="Verdana" panose="020B0604030504040204" pitchFamily="34" charset="0"/>
            </a:endParaRPr>
          </a:p>
          <a:p>
            <a:endParaRPr lang="en-NL" sz="1800" dirty="0">
              <a:solidFill>
                <a:srgbClr val="0066FF"/>
              </a:solidFill>
              <a:latin typeface="Verdana" panose="020B0604030504040204" pitchFamily="34" charset="0"/>
              <a:ea typeface="Verdana" panose="020B0604030504040204" pitchFamily="34" charset="0"/>
              <a:cs typeface="Verdana" panose="020B0604030504040204" pitchFamily="34" charset="0"/>
            </a:endParaRPr>
          </a:p>
          <a:p>
            <a:r>
              <a:rPr lang="en-NL" sz="1800" dirty="0">
                <a:solidFill>
                  <a:srgbClr val="0066FF"/>
                </a:solidFill>
                <a:latin typeface="Verdana" panose="020B0604030504040204" pitchFamily="34" charset="0"/>
                <a:ea typeface="Verdana" panose="020B0604030504040204" pitchFamily="34" charset="0"/>
                <a:cs typeface="Verdana" panose="020B0604030504040204" pitchFamily="34" charset="0"/>
              </a:rPr>
              <a:t>On our to do list is: laser tracks with 32 chips and diagonal tracks to sort out the geometry. </a:t>
            </a:r>
          </a:p>
        </p:txBody>
      </p:sp>
    </p:spTree>
    <p:extLst>
      <p:ext uri="{BB962C8B-B14F-4D97-AF65-F5344CB8AC3E}">
        <p14:creationId xmlns:p14="http://schemas.microsoft.com/office/powerpoint/2010/main" val="3340207811"/>
      </p:ext>
    </p:extLst>
  </p:cSld>
  <p:clrMapOvr>
    <a:masterClrMapping/>
  </p:clrMapOvr>
</p:sld>
</file>

<file path=ppt/theme/theme1.xml><?xml version="1.0" encoding="utf-8"?>
<a:theme xmlns:a="http://schemas.openxmlformats.org/drawingml/2006/main" name="Como">
  <a:themeElements>
    <a:clrScheme name="">
      <a:dk1>
        <a:srgbClr val="000000"/>
      </a:dk1>
      <a:lt1>
        <a:srgbClr val="FFFFFF"/>
      </a:lt1>
      <a:dk2>
        <a:srgbClr val="000000"/>
      </a:dk2>
      <a:lt2>
        <a:srgbClr val="5E574E"/>
      </a:lt2>
      <a:accent1>
        <a:srgbClr val="FF6600"/>
      </a:accent1>
      <a:accent2>
        <a:srgbClr val="FFCC00"/>
      </a:accent2>
      <a:accent3>
        <a:srgbClr val="FFFFFF"/>
      </a:accent3>
      <a:accent4>
        <a:srgbClr val="000000"/>
      </a:accent4>
      <a:accent5>
        <a:srgbClr val="FFB8AA"/>
      </a:accent5>
      <a:accent6>
        <a:srgbClr val="E7B900"/>
      </a:accent6>
      <a:hlink>
        <a:srgbClr val="996633"/>
      </a:hlink>
      <a:folHlink>
        <a:srgbClr val="808000"/>
      </a:folHlink>
    </a:clrScheme>
    <a:fontScheme name="Como">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Com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Como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Como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Como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omo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Como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Como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9094365</TotalTime>
  <Pages>11</Pages>
  <Words>829</Words>
  <Application>Microsoft Macintosh PowerPoint</Application>
  <PresentationFormat>Widescreen</PresentationFormat>
  <Paragraphs>61</Paragraphs>
  <Slides>7</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Arial</vt:lpstr>
      <vt:lpstr>Monotype Sorts</vt:lpstr>
      <vt:lpstr>Times New Roman</vt:lpstr>
      <vt:lpstr>Verdana</vt:lpstr>
      <vt:lpstr>Wingdings</vt:lpstr>
      <vt:lpstr>Como</vt:lpstr>
      <vt:lpstr>Pixel TPC</vt:lpstr>
      <vt:lpstr>The full module with 32 chips</vt:lpstr>
      <vt:lpstr>The full module with 32 chips</vt:lpstr>
      <vt:lpstr>The full module with 32 chips</vt:lpstr>
      <vt:lpstr>Equalisation results for  the four remaining chips</vt:lpstr>
      <vt:lpstr>Next steps in laser data taking</vt:lpstr>
      <vt:lpstr>Next steps in laser data taking</vt:lpstr>
    </vt:vector>
  </TitlesOfParts>
  <Manager/>
  <Company>NIKHEF</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ILC Lepton Collider</dc:title>
  <dc:subject/>
  <dc:creator>Peter Kluit </dc:creator>
  <cp:keywords/>
  <dc:description/>
  <cp:lastModifiedBy>Microsoft Office User</cp:lastModifiedBy>
  <cp:revision>2380</cp:revision>
  <cp:lastPrinted>2002-02-06T08:01:21Z</cp:lastPrinted>
  <dcterms:created xsi:type="dcterms:W3CDTF">2020-03-07T12:22:56Z</dcterms:created>
  <dcterms:modified xsi:type="dcterms:W3CDTF">2021-03-15T09:30:37Z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teType">
    <vt:i4>1</vt:i4>
  </property>
  <property fmtid="{D5CDD505-2E9C-101B-9397-08002B2CF9AE}" pid="3" name="GraphicType">
    <vt:i4>1</vt:i4>
  </property>
  <property fmtid="{D5CDD505-2E9C-101B-9397-08002B2CF9AE}" pid="4" name="Compression">
    <vt:i4>100</vt:i4>
  </property>
  <property fmtid="{D5CDD505-2E9C-101B-9397-08002B2CF9AE}" pid="5" name="ScreenSize">
    <vt:i4>1</vt:i4>
  </property>
  <property fmtid="{D5CDD505-2E9C-101B-9397-08002B2CF9AE}" pid="6" name="ScreenUsage">
    <vt:i4>3</vt:i4>
  </property>
  <property fmtid="{D5CDD505-2E9C-101B-9397-08002B2CF9AE}" pid="7" name="MailAddress">
    <vt:lpwstr>F.Hartjes@nikhef.nl</vt:lpwstr>
  </property>
  <property fmtid="{D5CDD505-2E9C-101B-9397-08002B2CF9AE}" pid="8" name="HomePage">
    <vt:lpwstr/>
  </property>
  <property fmtid="{D5CDD505-2E9C-101B-9397-08002B2CF9AE}" pid="9" name="Other">
    <vt:lpwstr/>
  </property>
  <property fmtid="{D5CDD505-2E9C-101B-9397-08002B2CF9AE}" pid="10" name="DownloadOriginal">
    <vt:bool>false</vt:bool>
  </property>
  <property fmtid="{D5CDD505-2E9C-101B-9397-08002B2CF9AE}" pid="11" name="DownloadIEButton">
    <vt:bool>false</vt:bool>
  </property>
  <property fmtid="{D5CDD505-2E9C-101B-9397-08002B2CF9AE}" pid="12" name="UseBrowserColor">
    <vt:bool>true</vt:bool>
  </property>
  <property fmtid="{D5CDD505-2E9C-101B-9397-08002B2CF9AE}" pid="13" name="BackColor">
    <vt:i4>15132390</vt:i4>
  </property>
  <property fmtid="{D5CDD505-2E9C-101B-9397-08002B2CF9AE}" pid="14" name="TextColor">
    <vt:i4>0</vt:i4>
  </property>
  <property fmtid="{D5CDD505-2E9C-101B-9397-08002B2CF9AE}" pid="15" name="LinkColor">
    <vt:i4>16711782</vt:i4>
  </property>
  <property fmtid="{D5CDD505-2E9C-101B-9397-08002B2CF9AE}" pid="16" name="VisitedColor">
    <vt:i4>10040268</vt:i4>
  </property>
  <property fmtid="{D5CDD505-2E9C-101B-9397-08002B2CF9AE}" pid="17" name="TransparentButton">
    <vt:i4>0</vt:i4>
  </property>
  <property fmtid="{D5CDD505-2E9C-101B-9397-08002B2CF9AE}" pid="18" name="ButtonType">
    <vt:i4>1</vt:i4>
  </property>
  <property fmtid="{D5CDD505-2E9C-101B-9397-08002B2CF9AE}" pid="19" name="ShowNotes">
    <vt:bool>false</vt:bool>
  </property>
  <property fmtid="{D5CDD505-2E9C-101B-9397-08002B2CF9AE}" pid="20" name="NavBtnPos">
    <vt:i4>1</vt:i4>
  </property>
  <property fmtid="{D5CDD505-2E9C-101B-9397-08002B2CF9AE}" pid="21" name="OutputDir">
    <vt:lpwstr>\\Nikhefh\CT www\pub\techphys\diamond</vt:lpwstr>
  </property>
</Properties>
</file>