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43" r:id="rId2"/>
    <p:sldId id="590" r:id="rId3"/>
    <p:sldId id="563" r:id="rId4"/>
    <p:sldId id="571" r:id="rId5"/>
    <p:sldId id="586" r:id="rId6"/>
    <p:sldId id="585" r:id="rId7"/>
    <p:sldId id="584" r:id="rId8"/>
    <p:sldId id="552" r:id="rId9"/>
    <p:sldId id="553" r:id="rId10"/>
    <p:sldId id="588" r:id="rId11"/>
    <p:sldId id="589" r:id="rId12"/>
    <p:sldId id="587" r:id="rId13"/>
    <p:sldId id="551" r:id="rId14"/>
    <p:sldId id="550" r:id="rId15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FF"/>
    <a:srgbClr val="FF6600"/>
    <a:srgbClr val="FFFF00"/>
    <a:srgbClr val="66FF33"/>
    <a:srgbClr val="808080"/>
    <a:srgbClr val="FF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955" autoAdjust="0"/>
  </p:normalViewPr>
  <p:slideViewPr>
    <p:cSldViewPr>
      <p:cViewPr varScale="1">
        <p:scale>
          <a:sx n="111" d="100"/>
          <a:sy n="111" d="100"/>
        </p:scale>
        <p:origin x="672" y="192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52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</a:t>
            </a:r>
            <a:r>
              <a:rPr lang="en-US" sz="1200" kern="1200" baseline="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meeting February 2021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32529" y="2306472"/>
            <a:ext cx="3469942" cy="2057399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>
                <a:latin typeface="Verdana"/>
                <a:cs typeface="Verdana"/>
              </a:rPr>
              <a:t>Pixel TPC - Geometry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2895599" y="2298086"/>
            <a:ext cx="2191053" cy="24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a16="http://schemas.microsoft.com/office/drawing/2014/main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609600" y="2487110"/>
            <a:ext cx="1401882" cy="17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6"/>
          <a:srcRect r="9979"/>
          <a:stretch>
            <a:fillRect/>
          </a:stretch>
        </p:blipFill>
        <p:spPr>
          <a:xfrm>
            <a:off x="8077200" y="1219200"/>
            <a:ext cx="3606870" cy="3886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371600" y="2743200"/>
            <a:ext cx="19050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038600" y="2362200"/>
            <a:ext cx="25146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781800" y="2514600"/>
            <a:ext cx="28194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7176" y="5638800"/>
            <a:ext cx="1089024" cy="6969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510093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Single chip         Quad             Module                  TPC plane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1600" y="5562600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 2017                2018              2019                  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4814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CTPClogo_simple.wb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8614521" y="5638800"/>
            <a:ext cx="1291479" cy="738482"/>
          </a:xfrm>
          <a:prstGeom prst="rect">
            <a:avLst/>
          </a:prstGeom>
        </p:spPr>
      </p:pic>
      <p:pic>
        <p:nvPicPr>
          <p:cNvPr id="16" name="Picture 15" descr="bon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0200" y="304800"/>
            <a:ext cx="24892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9638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640" y="116632"/>
            <a:ext cx="9577064" cy="800100"/>
          </a:xfrm>
        </p:spPr>
        <p:txBody>
          <a:bodyPr/>
          <a:lstStyle/>
          <a:p>
            <a:pPr algn="l"/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Uncorrected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corrected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geometry</a:t>
            </a:r>
            <a:endParaRPr lang="nl-NL" sz="32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23003-198C-8F4D-8988-3521A7ED1B80}"/>
              </a:ext>
            </a:extLst>
          </p:cNvPr>
          <p:cNvSpPr/>
          <p:nvPr/>
        </p:nvSpPr>
        <p:spPr>
          <a:xfrm>
            <a:off x="4655840" y="843135"/>
            <a:ext cx="8388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iew from 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CF8DC6-E53B-BE4B-84EB-7EDD1B2C28C9}"/>
              </a:ext>
            </a:extLst>
          </p:cNvPr>
          <p:cNvSpPr/>
          <p:nvPr/>
        </p:nvSpPr>
        <p:spPr>
          <a:xfrm rot="16200000">
            <a:off x="5418597" y="1089279"/>
            <a:ext cx="135370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L" dirty="0"/>
          </a:p>
          <a:p>
            <a:pPr marL="514350" indent="-514350">
              <a:buAutoNum type="arabicPlain" startAt="2"/>
            </a:pPr>
            <a:r>
              <a:rPr lang="en-NL" sz="2800" dirty="0">
                <a:solidFill>
                  <a:srgbClr val="FF0000"/>
                </a:solidFill>
              </a:rPr>
              <a:t>1</a:t>
            </a:r>
          </a:p>
          <a:p>
            <a:pPr marL="514350" indent="-514350">
              <a:buAutoNum type="arabicPlain" startAt="2"/>
            </a:pPr>
            <a:endParaRPr lang="en-NL" sz="2800" dirty="0">
              <a:solidFill>
                <a:srgbClr val="FF0000"/>
              </a:solidFill>
            </a:endParaRPr>
          </a:p>
          <a:p>
            <a:r>
              <a:rPr lang="en-NL" sz="2800" dirty="0">
                <a:solidFill>
                  <a:srgbClr val="FF0000"/>
                </a:solidFill>
              </a:rPr>
              <a:t>3    0</a:t>
            </a:r>
          </a:p>
          <a:p>
            <a:r>
              <a:rPr lang="en-NL" sz="2800" dirty="0">
                <a:solidFill>
                  <a:srgbClr val="FF0000"/>
                </a:solidFill>
              </a:rPr>
              <a:t>6    5</a:t>
            </a:r>
          </a:p>
          <a:p>
            <a:pPr marL="457200" indent="-457200">
              <a:buAutoNum type="arabicPlain" startAt="5"/>
            </a:pPr>
            <a:endParaRPr lang="en-NL" sz="2800" dirty="0">
              <a:solidFill>
                <a:srgbClr val="FF0000"/>
              </a:solidFill>
            </a:endParaRPr>
          </a:p>
          <a:p>
            <a:r>
              <a:rPr lang="en-NL" sz="2800" dirty="0">
                <a:solidFill>
                  <a:srgbClr val="FF0000"/>
                </a:solidFill>
              </a:rPr>
              <a:t>7     4</a:t>
            </a:r>
          </a:p>
          <a:p>
            <a:endParaRPr lang="en-NL" sz="2800" dirty="0">
              <a:solidFill>
                <a:srgbClr val="FF0000"/>
              </a:solidFill>
            </a:endParaRPr>
          </a:p>
          <a:p>
            <a:r>
              <a:rPr lang="en-NL" sz="2800" dirty="0">
                <a:solidFill>
                  <a:srgbClr val="FF0000"/>
                </a:solidFill>
              </a:rPr>
              <a:t>30   29</a:t>
            </a:r>
          </a:p>
          <a:p>
            <a:endParaRPr lang="en-NL" sz="2800" dirty="0">
              <a:solidFill>
                <a:srgbClr val="FF0000"/>
              </a:solidFill>
            </a:endParaRPr>
          </a:p>
          <a:p>
            <a:r>
              <a:rPr lang="en-NL" sz="2800" dirty="0">
                <a:solidFill>
                  <a:srgbClr val="FF0000"/>
                </a:solidFill>
              </a:rPr>
              <a:t>31   28</a:t>
            </a:r>
          </a:p>
          <a:p>
            <a:pPr marL="228600" indent="-228600">
              <a:buAutoNum type="arabicPlain" startAt="28"/>
            </a:pPr>
            <a:endParaRPr lang="en-NL" sz="2800" dirty="0">
              <a:solidFill>
                <a:srgbClr val="FF0000"/>
              </a:solidFill>
            </a:endParaRPr>
          </a:p>
          <a:p>
            <a:r>
              <a:rPr lang="en-NL" sz="2800" dirty="0">
                <a:solidFill>
                  <a:srgbClr val="FF0000"/>
                </a:solidFill>
              </a:rPr>
              <a:t>26   25</a:t>
            </a:r>
          </a:p>
          <a:p>
            <a:endParaRPr lang="en-NL" sz="2800" dirty="0">
              <a:solidFill>
                <a:srgbClr val="FF0000"/>
              </a:solidFill>
            </a:endParaRPr>
          </a:p>
          <a:p>
            <a:r>
              <a:rPr lang="en-NL" sz="2800" dirty="0">
                <a:solidFill>
                  <a:srgbClr val="FF0000"/>
                </a:solidFill>
              </a:rPr>
              <a:t>27   24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FEB88A-8962-3149-AC16-B06584E95A06}"/>
              </a:ext>
            </a:extLst>
          </p:cNvPr>
          <p:cNvSpPr/>
          <p:nvPr/>
        </p:nvSpPr>
        <p:spPr>
          <a:xfrm>
            <a:off x="2063552" y="5981218"/>
            <a:ext cx="8592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x laser  and 0,0 is left bottom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2F8540-2682-CB41-92F2-D39575E70916}"/>
              </a:ext>
            </a:extLst>
          </p:cNvPr>
          <p:cNvCxnSpPr>
            <a:cxnSpLocks/>
          </p:cNvCxnSpPr>
          <p:nvPr/>
        </p:nvCxnSpPr>
        <p:spPr bwMode="auto">
          <a:xfrm flipV="1">
            <a:off x="1919536" y="3614573"/>
            <a:ext cx="0" cy="190422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6CF2ED8-917D-3D4A-A545-0964AFB9C873}"/>
              </a:ext>
            </a:extLst>
          </p:cNvPr>
          <p:cNvSpPr txBox="1"/>
          <p:nvPr/>
        </p:nvSpPr>
        <p:spPr>
          <a:xfrm>
            <a:off x="1272918" y="469552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7876EF-BD38-074E-9889-301949344E84}"/>
              </a:ext>
            </a:extLst>
          </p:cNvPr>
          <p:cNvCxnSpPr>
            <a:cxnSpLocks/>
          </p:cNvCxnSpPr>
          <p:nvPr/>
        </p:nvCxnSpPr>
        <p:spPr bwMode="auto">
          <a:xfrm>
            <a:off x="2855640" y="5589240"/>
            <a:ext cx="2079848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E981C9E-36C7-5247-A299-10CAE90BB2AE}"/>
              </a:ext>
            </a:extLst>
          </p:cNvPr>
          <p:cNvSpPr/>
          <p:nvPr/>
        </p:nvSpPr>
        <p:spPr>
          <a:xfrm>
            <a:off x="5633866" y="5343599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FC7065-7966-2047-BD55-B14408FC2E43}"/>
              </a:ext>
            </a:extLst>
          </p:cNvPr>
          <p:cNvCxnSpPr/>
          <p:nvPr/>
        </p:nvCxnSpPr>
        <p:spPr bwMode="auto">
          <a:xfrm flipV="1">
            <a:off x="2992426" y="3933056"/>
            <a:ext cx="6343934" cy="8920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C3AAC7-00BF-484A-B0E8-17C34872C531}"/>
              </a:ext>
            </a:extLst>
          </p:cNvPr>
          <p:cNvCxnSpPr>
            <a:cxnSpLocks/>
          </p:cNvCxnSpPr>
          <p:nvPr/>
        </p:nvCxnSpPr>
        <p:spPr bwMode="auto">
          <a:xfrm>
            <a:off x="2998560" y="2382338"/>
            <a:ext cx="6343934" cy="8851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446A3C3-8D3E-BD41-BA13-8087C814CA80}"/>
              </a:ext>
            </a:extLst>
          </p:cNvPr>
          <p:cNvSpPr/>
          <p:nvPr/>
        </p:nvSpPr>
        <p:spPr>
          <a:xfrm rot="16200000">
            <a:off x="5412463" y="-638913"/>
            <a:ext cx="135370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L" dirty="0"/>
          </a:p>
          <a:p>
            <a:r>
              <a:rPr lang="en-NL" sz="2800" dirty="0">
                <a:solidFill>
                  <a:srgbClr val="FF0000"/>
                </a:solidFill>
              </a:rPr>
              <a:t>1    2</a:t>
            </a:r>
          </a:p>
          <a:p>
            <a:pPr marL="514350" indent="-514350">
              <a:buAutoNum type="arabicPlain" startAt="2"/>
            </a:pPr>
            <a:endParaRPr lang="en-NL" sz="2800" dirty="0">
              <a:solidFill>
                <a:srgbClr val="FF0000"/>
              </a:solidFill>
            </a:endParaRPr>
          </a:p>
          <a:p>
            <a:r>
              <a:rPr lang="en-NL" sz="2800" dirty="0">
                <a:solidFill>
                  <a:srgbClr val="FF0000"/>
                </a:solidFill>
              </a:rPr>
              <a:t>0    3</a:t>
            </a:r>
          </a:p>
          <a:p>
            <a:r>
              <a:rPr lang="en-NL" sz="2800" dirty="0">
                <a:solidFill>
                  <a:srgbClr val="FF0000"/>
                </a:solidFill>
              </a:rPr>
              <a:t>5    6</a:t>
            </a:r>
          </a:p>
          <a:p>
            <a:pPr marL="457200" indent="-457200">
              <a:buAutoNum type="arabicPlain" startAt="5"/>
            </a:pPr>
            <a:endParaRPr lang="en-NL" sz="2800" dirty="0">
              <a:solidFill>
                <a:srgbClr val="FF0000"/>
              </a:solidFill>
            </a:endParaRPr>
          </a:p>
          <a:p>
            <a:r>
              <a:rPr lang="en-NL" sz="2800" dirty="0">
                <a:solidFill>
                  <a:srgbClr val="FF0000"/>
                </a:solidFill>
              </a:rPr>
              <a:t>4    7</a:t>
            </a:r>
          </a:p>
          <a:p>
            <a:endParaRPr lang="en-NL" sz="2800" dirty="0">
              <a:solidFill>
                <a:srgbClr val="FF0000"/>
              </a:solidFill>
            </a:endParaRPr>
          </a:p>
          <a:p>
            <a:r>
              <a:rPr lang="en-NL" sz="2800" dirty="0">
                <a:solidFill>
                  <a:srgbClr val="FF0000"/>
                </a:solidFill>
              </a:rPr>
              <a:t>29   30</a:t>
            </a:r>
          </a:p>
          <a:p>
            <a:endParaRPr lang="en-NL" sz="2800" dirty="0">
              <a:solidFill>
                <a:srgbClr val="FF0000"/>
              </a:solidFill>
            </a:endParaRPr>
          </a:p>
          <a:p>
            <a:r>
              <a:rPr lang="en-NL" sz="2800" dirty="0">
                <a:solidFill>
                  <a:srgbClr val="FF0000"/>
                </a:solidFill>
              </a:rPr>
              <a:t>28  31</a:t>
            </a:r>
          </a:p>
          <a:p>
            <a:pPr marL="228600" indent="-228600">
              <a:buAutoNum type="arabicPlain" startAt="28"/>
            </a:pPr>
            <a:endParaRPr lang="en-NL" sz="2800" dirty="0">
              <a:solidFill>
                <a:srgbClr val="FF0000"/>
              </a:solidFill>
            </a:endParaRPr>
          </a:p>
          <a:p>
            <a:r>
              <a:rPr lang="en-NL" sz="2800" dirty="0">
                <a:solidFill>
                  <a:srgbClr val="FF0000"/>
                </a:solidFill>
              </a:rPr>
              <a:t>25  26</a:t>
            </a:r>
          </a:p>
          <a:p>
            <a:endParaRPr lang="en-NL" sz="2800" dirty="0">
              <a:solidFill>
                <a:srgbClr val="FF0000"/>
              </a:solidFill>
            </a:endParaRPr>
          </a:p>
          <a:p>
            <a:r>
              <a:rPr lang="en-NL" sz="2800" dirty="0">
                <a:solidFill>
                  <a:srgbClr val="FF0000"/>
                </a:solidFill>
              </a:rPr>
              <a:t>24   27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B5B593-0348-874E-B916-030274D7F0EA}"/>
              </a:ext>
            </a:extLst>
          </p:cNvPr>
          <p:cNvSpPr txBox="1"/>
          <p:nvPr/>
        </p:nvSpPr>
        <p:spPr>
          <a:xfrm>
            <a:off x="9696400" y="3717032"/>
            <a:ext cx="2160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corrected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olumn 2</a:t>
            </a:r>
          </a:p>
          <a:p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Column 1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833633-2039-2044-BA59-2A556D2FC79F}"/>
              </a:ext>
            </a:extLst>
          </p:cNvPr>
          <p:cNvSpPr/>
          <p:nvPr/>
        </p:nvSpPr>
        <p:spPr>
          <a:xfrm>
            <a:off x="9674129" y="1700808"/>
            <a:ext cx="2182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uncorrected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olumn 2</a:t>
            </a:r>
          </a:p>
          <a:p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Column 1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BB6000-BFFB-E545-A0C2-707E14D5C39D}"/>
              </a:ext>
            </a:extLst>
          </p:cNvPr>
          <p:cNvCxnSpPr>
            <a:cxnSpLocks/>
          </p:cNvCxnSpPr>
          <p:nvPr/>
        </p:nvCxnSpPr>
        <p:spPr bwMode="auto">
          <a:xfrm>
            <a:off x="3071664" y="3602527"/>
            <a:ext cx="2079848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9517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640" y="116632"/>
            <a:ext cx="9577064" cy="800100"/>
          </a:xfrm>
        </p:spPr>
        <p:txBody>
          <a:bodyPr/>
          <a:lstStyle/>
          <a:p>
            <a:pPr algn="l"/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Uncorrected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corrected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geometry</a:t>
            </a:r>
            <a:endParaRPr lang="nl-NL" sz="32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C4767-C9F4-FF43-9823-E873933299BC}"/>
              </a:ext>
            </a:extLst>
          </p:cNvPr>
          <p:cNvSpPr txBox="1"/>
          <p:nvPr/>
        </p:nvSpPr>
        <p:spPr>
          <a:xfrm>
            <a:off x="1919536" y="1552724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geometries  of the bottom two “colums” nrs 1 and 2 give consistent continuous tracks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 for the top two “colums” nrs 3 and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decide between the geometries one needs tracks that cross chips in colums 2 and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cosmics will give a consistent continuous track in both geometries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 Jan his cosmic event is an example of that.</a:t>
            </a:r>
          </a:p>
        </p:txBody>
      </p:sp>
    </p:spTree>
    <p:extLst>
      <p:ext uri="{BB962C8B-B14F-4D97-AF65-F5344CB8AC3E}">
        <p14:creationId xmlns:p14="http://schemas.microsoft.com/office/powerpoint/2010/main" val="291463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Cosmics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event 18 in run1299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78007F-E2F6-5845-A977-FB07BE11C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8424938" cy="2914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5E8310-F8C4-DD4B-96A7-7ACCD3A47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8424936" cy="29148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8E3B7D-475C-7B4F-9D89-45B51705D385}"/>
              </a:ext>
            </a:extLst>
          </p:cNvPr>
          <p:cNvSpPr/>
          <p:nvPr/>
        </p:nvSpPr>
        <p:spPr>
          <a:xfrm>
            <a:off x="1487488" y="1612920"/>
            <a:ext cx="4304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geometry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629678-2373-4D47-A5D6-8B367DF79BE8}"/>
              </a:ext>
            </a:extLst>
          </p:cNvPr>
          <p:cNvSpPr/>
          <p:nvPr/>
        </p:nvSpPr>
        <p:spPr>
          <a:xfrm>
            <a:off x="1561410" y="4379162"/>
            <a:ext cx="2247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Corrected 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geometry</a:t>
            </a:r>
          </a:p>
        </p:txBody>
      </p:sp>
    </p:spTree>
    <p:extLst>
      <p:ext uri="{BB962C8B-B14F-4D97-AF65-F5344CB8AC3E}">
        <p14:creationId xmlns:p14="http://schemas.microsoft.com/office/powerpoint/2010/main" val="130620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9073008" cy="800100"/>
          </a:xfrm>
        </p:spPr>
        <p:txBody>
          <a:bodyPr/>
          <a:lstStyle/>
          <a:p>
            <a:pPr algn="l"/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The master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table</a:t>
            </a:r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concentrator</a:t>
            </a:r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 chip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id</a:t>
            </a:r>
            <a:endParaRPr lang="nl-NL" sz="36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3F4AA-6184-C441-9390-D04F08A91B88}"/>
              </a:ext>
            </a:extLst>
          </p:cNvPr>
          <p:cNvSpPr txBox="1"/>
          <p:nvPr/>
        </p:nvSpPr>
        <p:spPr>
          <a:xfrm>
            <a:off x="2279576" y="1052736"/>
            <a:ext cx="64087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Concentrator 0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 nr				chip id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				1e66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				1e75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				1e76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				1e5d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				1798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				1799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				1769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				1e73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				1e83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				1e93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				1e5b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				1795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				1784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				1785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				1788</a:t>
            </a:r>
          </a:p>
          <a:p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Concentrator 1</a:t>
            </a:r>
          </a:p>
          <a:p>
            <a:r>
              <a:rPr lang="en-GB" sz="1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 nr				chip id</a:t>
            </a:r>
          </a:p>
          <a:p>
            <a:r>
              <a:rPr lang="en-GB" sz="1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				1e37</a:t>
            </a:r>
          </a:p>
          <a:p>
            <a:r>
              <a:rPr lang="en-GB" sz="1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				1e49</a:t>
            </a:r>
          </a:p>
          <a:p>
            <a:r>
              <a:rPr lang="en-GB" sz="1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				1e51</a:t>
            </a:r>
          </a:p>
          <a:p>
            <a:r>
              <a:rPr lang="en-GB" sz="1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				1e28</a:t>
            </a:r>
          </a:p>
          <a:p>
            <a:r>
              <a:rPr lang="en-GB" sz="1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				1745</a:t>
            </a:r>
          </a:p>
          <a:p>
            <a:r>
              <a:rPr lang="en-GB" sz="1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				1746</a:t>
            </a:r>
          </a:p>
          <a:p>
            <a:r>
              <a:rPr lang="en-GB" sz="1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				1747</a:t>
            </a:r>
          </a:p>
          <a:p>
            <a:r>
              <a:rPr lang="en-GB" sz="1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				1738</a:t>
            </a:r>
          </a:p>
          <a:p>
            <a:r>
              <a:rPr lang="en-GB" sz="1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				1755</a:t>
            </a:r>
          </a:p>
          <a:p>
            <a:r>
              <a:rPr lang="en-GB" sz="1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				1748</a:t>
            </a:r>
          </a:p>
          <a:p>
            <a:r>
              <a:rPr lang="en-GB" sz="1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				1764</a:t>
            </a:r>
          </a:p>
          <a:p>
            <a:r>
              <a:rPr lang="en-GB" sz="1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				1768</a:t>
            </a:r>
          </a:p>
          <a:p>
            <a:r>
              <a:rPr lang="en-GB" sz="1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				176a</a:t>
            </a:r>
          </a:p>
          <a:p>
            <a:r>
              <a:rPr lang="en-GB" sz="1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				175a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973F9-6009-4A4A-ACC2-5E4C53359BC9}"/>
              </a:ext>
            </a:extLst>
          </p:cNvPr>
          <p:cNvSpPr txBox="1"/>
          <p:nvPr/>
        </p:nvSpPr>
        <p:spPr>
          <a:xfrm>
            <a:off x="7032104" y="1857285"/>
            <a:ext cx="51598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Concentrator pin/socket number = 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chip nr in data stream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concentrator 0 chip 1 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corresponds to chip id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1e75   = string “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W0030_E07” 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(see previous page for a dump)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concentrator 1 chip 1 (</a:t>
            </a:r>
            <a:r>
              <a:rPr lang="en-NL" sz="200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17) </a:t>
            </a: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1e49 or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W0030_I04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0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44624"/>
            <a:ext cx="9073008" cy="800100"/>
          </a:xfrm>
        </p:spPr>
        <p:txBody>
          <a:bodyPr/>
          <a:lstStyle/>
          <a:p>
            <a:pPr algn="l"/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Dump of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equalisation</a:t>
            </a:r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 log file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127448" y="936004"/>
            <a:ext cx="96490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 numbers are random … 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chipIds (1e75) and chip nrs (1) are 1-1 related.</a:t>
            </a:r>
          </a:p>
          <a:p>
            <a:r>
              <a:rPr lang="en-GB" sz="1000" dirty="0"/>
              <a:t>Note] number of active links : 2</a:t>
            </a:r>
          </a:p>
          <a:p>
            <a:r>
              <a:rPr lang="en-GB" sz="1000" dirty="0"/>
              <a:t>[Note] dev 0: W0030_C08 (1e83) mapped to chip nr 9</a:t>
            </a:r>
          </a:p>
          <a:p>
            <a:r>
              <a:rPr lang="en-GB" sz="1000" dirty="0"/>
              <a:t>[Note] dev 1: W0030_C09 (1e93) mapped to chip nr 10</a:t>
            </a:r>
          </a:p>
          <a:p>
            <a:r>
              <a:rPr lang="en-GB" sz="1000" dirty="0"/>
              <a:t>[Note] dev 2: W0030_K05 (1e5b) mapped to chip nr 11</a:t>
            </a:r>
          </a:p>
          <a:p>
            <a:r>
              <a:rPr lang="en-GB" sz="1000" dirty="0"/>
              <a:t>[Note] dev 3: W0023_E09 (1795) mapped to chip nr 12</a:t>
            </a:r>
          </a:p>
          <a:p>
            <a:r>
              <a:rPr lang="en-GB" sz="1000" dirty="0"/>
              <a:t>[Note] dev 4: W0023_D08 (1784) mapped to chip nr 13</a:t>
            </a:r>
          </a:p>
          <a:p>
            <a:r>
              <a:rPr lang="en-GB" sz="1000" dirty="0"/>
              <a:t>[Note] dev 5: W0023_E08 (1785) mapped to chip nr 14</a:t>
            </a:r>
          </a:p>
          <a:p>
            <a:r>
              <a:rPr lang="en-GB" sz="1000" dirty="0"/>
              <a:t>[Note] dev 6: W0023_H08 (1788) mapped to chip nr 15</a:t>
            </a:r>
          </a:p>
          <a:p>
            <a:r>
              <a:rPr lang="en-GB" sz="1000" dirty="0"/>
              <a:t>[Note] dev 7: W0030_F06 (1e66) mapped to chip nr 0</a:t>
            </a:r>
          </a:p>
          <a:p>
            <a:r>
              <a:rPr lang="en-GB" sz="1000" dirty="0"/>
              <a:t>[Note] dev 8: W0030_E07 (1e75) mapped to chip nr 1</a:t>
            </a:r>
          </a:p>
          <a:p>
            <a:r>
              <a:rPr lang="en-GB" sz="1000" dirty="0"/>
              <a:t>[Note] dev 9: W0030_F07 (1e76) mapped to chip nr 2</a:t>
            </a:r>
          </a:p>
          <a:p>
            <a:r>
              <a:rPr lang="en-GB" sz="1000" dirty="0"/>
              <a:t>[Note] dev 10: W0030_M05 (1e5d) mapped to chip nr 3</a:t>
            </a:r>
          </a:p>
          <a:p>
            <a:r>
              <a:rPr lang="en-GB" sz="1000" dirty="0"/>
              <a:t>[Note] dev 11: W0023_H09 (1798) mapped to chip nr 4</a:t>
            </a:r>
          </a:p>
          <a:p>
            <a:r>
              <a:rPr lang="en-GB" sz="1000" dirty="0"/>
              <a:t>[Note] dev 12: W0023_I09 (1799) mapped to chip nr 5</a:t>
            </a:r>
          </a:p>
          <a:p>
            <a:r>
              <a:rPr lang="en-GB" sz="1000" dirty="0"/>
              <a:t>[Note] dev 13: W0023_I06 (1769) mapped to chip nr 6</a:t>
            </a:r>
          </a:p>
          <a:p>
            <a:r>
              <a:rPr lang="en-GB" sz="1000" dirty="0"/>
              <a:t>[Note] dev 14: W0030_C07 (1e73) mapped to chip nr 8</a:t>
            </a:r>
          </a:p>
          <a:p>
            <a:r>
              <a:rPr lang="en-GB" sz="1000" dirty="0">
                <a:solidFill>
                  <a:srgbClr val="0066FF"/>
                </a:solidFill>
              </a:rPr>
              <a:t>[Note] dev 16: W0030_I04 (1e49) mapped to chip nr 1</a:t>
            </a:r>
          </a:p>
          <a:p>
            <a:r>
              <a:rPr lang="en-GB" sz="1000" dirty="0">
                <a:solidFill>
                  <a:srgbClr val="0066FF"/>
                </a:solidFill>
              </a:rPr>
              <a:t>[Note] dev 17: W0030_A05 (1e51) mapped to chip nr 2</a:t>
            </a:r>
          </a:p>
          <a:p>
            <a:r>
              <a:rPr lang="en-GB" sz="1000" dirty="0">
                <a:solidFill>
                  <a:srgbClr val="0066FF"/>
                </a:solidFill>
              </a:rPr>
              <a:t>[Note] dev 18: W0030_H02 (1e28) mapped to chip nr 3</a:t>
            </a:r>
          </a:p>
          <a:p>
            <a:r>
              <a:rPr lang="en-GB" sz="1000" dirty="0">
                <a:solidFill>
                  <a:srgbClr val="0066FF"/>
                </a:solidFill>
              </a:rPr>
              <a:t>[Note] dev 19: W0023_E04 (1745) mapped to chip nr 4</a:t>
            </a:r>
          </a:p>
          <a:p>
            <a:r>
              <a:rPr lang="en-GB" sz="1000" dirty="0">
                <a:solidFill>
                  <a:srgbClr val="0066FF"/>
                </a:solidFill>
              </a:rPr>
              <a:t>[Note] dev 20: W0023_F04 (1746) mapped to chip nr 5</a:t>
            </a:r>
          </a:p>
          <a:p>
            <a:r>
              <a:rPr lang="en-GB" sz="1000" dirty="0">
                <a:solidFill>
                  <a:srgbClr val="0066FF"/>
                </a:solidFill>
              </a:rPr>
              <a:t>[Note] dev 21: W0023_G04 (1747) mapped to chip nr 6</a:t>
            </a:r>
          </a:p>
          <a:p>
            <a:r>
              <a:rPr lang="en-GB" sz="1000" dirty="0">
                <a:solidFill>
                  <a:srgbClr val="0066FF"/>
                </a:solidFill>
              </a:rPr>
              <a:t>[Note] dev 22: W0023_H03 (1738) mapped to chip nr 7</a:t>
            </a:r>
          </a:p>
          <a:p>
            <a:r>
              <a:rPr lang="en-GB" sz="1000" dirty="0">
                <a:solidFill>
                  <a:srgbClr val="0066FF"/>
                </a:solidFill>
              </a:rPr>
              <a:t>[Note] dev 23: W0023_E05 (1755) mapped to chip nr 10</a:t>
            </a:r>
          </a:p>
          <a:p>
            <a:r>
              <a:rPr lang="en-GB" sz="1000" dirty="0">
                <a:solidFill>
                  <a:srgbClr val="0066FF"/>
                </a:solidFill>
              </a:rPr>
              <a:t>[Note] dev 24: W0023_H04 (1748) mapped to chip nr 11</a:t>
            </a:r>
          </a:p>
          <a:p>
            <a:r>
              <a:rPr lang="en-GB" sz="1000" dirty="0">
                <a:solidFill>
                  <a:srgbClr val="0066FF"/>
                </a:solidFill>
              </a:rPr>
              <a:t>[Note] dev 25: W0023_D06 (1764) mapped to chip nr 12</a:t>
            </a:r>
          </a:p>
          <a:p>
            <a:r>
              <a:rPr lang="en-GB" sz="1000" dirty="0">
                <a:solidFill>
                  <a:srgbClr val="0066FF"/>
                </a:solidFill>
              </a:rPr>
              <a:t>[Note] dev 26: W0023_H06 (1768) mapped to chip nr 13</a:t>
            </a:r>
          </a:p>
          <a:p>
            <a:r>
              <a:rPr lang="en-GB" sz="1000" dirty="0">
                <a:solidFill>
                  <a:srgbClr val="0066FF"/>
                </a:solidFill>
              </a:rPr>
              <a:t>[Note] dev 27: W0023_J06 (176a) mapped to chip nr 14</a:t>
            </a:r>
          </a:p>
          <a:p>
            <a:r>
              <a:rPr lang="en-GB" sz="1000" dirty="0">
                <a:solidFill>
                  <a:srgbClr val="0066FF"/>
                </a:solidFill>
              </a:rPr>
              <a:t>[Note] dev 28: W0030_G03 (1e37) mapped to chip nr 0</a:t>
            </a:r>
          </a:p>
          <a:p>
            <a:r>
              <a:rPr lang="en-GB" sz="1000" dirty="0"/>
              <a:t>[Note] 28 active devices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endParaRPr lang="en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C485C-5141-8541-9F41-5BBCEFEE6735}"/>
              </a:ext>
            </a:extLst>
          </p:cNvPr>
          <p:cNvSpPr txBox="1"/>
          <p:nvPr/>
        </p:nvSpPr>
        <p:spPr>
          <a:xfrm>
            <a:off x="5087888" y="2869773"/>
            <a:ext cx="46085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black concentrator 0 chip 0-15 </a:t>
            </a:r>
          </a:p>
          <a:p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NL" sz="1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blue concentrator 1 chip 16-32</a:t>
            </a:r>
          </a:p>
        </p:txBody>
      </p:sp>
    </p:spTree>
    <p:extLst>
      <p:ext uri="{BB962C8B-B14F-4D97-AF65-F5344CB8AC3E}">
        <p14:creationId xmlns:p14="http://schemas.microsoft.com/office/powerpoint/2010/main" val="395578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15DA-6233-E147-B47B-7ECBA506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 picture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22A214-777E-3A4C-80B7-FC7175B7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8297" y="2045982"/>
            <a:ext cx="4489591" cy="3367193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BFE73E-A7FC-F94F-8D31-485E7DEB06D6}"/>
              </a:ext>
            </a:extLst>
          </p:cNvPr>
          <p:cNvCxnSpPr/>
          <p:nvPr/>
        </p:nvCxnSpPr>
        <p:spPr bwMode="auto">
          <a:xfrm>
            <a:off x="2063552" y="2276872"/>
            <a:ext cx="1800200" cy="35283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D5B5937-6514-9D41-AAD3-540E18C1DA18}"/>
              </a:ext>
            </a:extLst>
          </p:cNvPr>
          <p:cNvSpPr txBox="1"/>
          <p:nvPr/>
        </p:nvSpPr>
        <p:spPr>
          <a:xfrm>
            <a:off x="6240016" y="234888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blue the laser track direction</a:t>
            </a:r>
          </a:p>
          <a:p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0,0 sits in the upper right corner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45C39B-AEEA-6748-8F16-6D6DD95AB220}"/>
              </a:ext>
            </a:extLst>
          </p:cNvPr>
          <p:cNvCxnSpPr/>
          <p:nvPr/>
        </p:nvCxnSpPr>
        <p:spPr bwMode="auto">
          <a:xfrm flipH="1" flipV="1">
            <a:off x="2639616" y="3148980"/>
            <a:ext cx="3456384" cy="2800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0409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412776"/>
            <a:ext cx="9649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FEF80A-84AA-F549-9DB8-0DCB0315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en-NL" sz="32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 display layout October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9BF00-724D-7A4D-81FD-0D771F767C67}"/>
              </a:ext>
            </a:extLst>
          </p:cNvPr>
          <p:cNvSpPr txBox="1"/>
          <p:nvPr/>
        </p:nvSpPr>
        <p:spPr>
          <a:xfrm rot="16200000">
            <a:off x="7940039" y="489153"/>
            <a:ext cx="27363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dirty="0"/>
          </a:p>
          <a:p>
            <a:r>
              <a:rPr lang="en-NL" dirty="0">
                <a:solidFill>
                  <a:srgbClr val="FF0000"/>
                </a:solidFill>
              </a:rPr>
              <a:t>1     2    9      10</a:t>
            </a:r>
          </a:p>
          <a:p>
            <a:pPr marL="457200" indent="-457200">
              <a:buAutoNum type="arabicPlain"/>
            </a:pPr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0    3     8      11</a:t>
            </a:r>
          </a:p>
          <a:p>
            <a:endParaRPr lang="en-NL" sz="1200" dirty="0">
              <a:solidFill>
                <a:srgbClr val="FF0000"/>
              </a:solidFill>
            </a:endParaRPr>
          </a:p>
          <a:p>
            <a:pPr marL="457200" indent="-457200">
              <a:buAutoNum type="arabicPlain" startAt="5"/>
            </a:pPr>
            <a:r>
              <a:rPr lang="en-NL" dirty="0">
                <a:solidFill>
                  <a:srgbClr val="FF0000"/>
                </a:solidFill>
              </a:rPr>
              <a:t>6    13     14</a:t>
            </a:r>
          </a:p>
          <a:p>
            <a:pPr marL="457200" indent="-457200">
              <a:buAutoNum type="arabicPlain" startAt="5"/>
            </a:pPr>
            <a:endParaRPr lang="en-NL" dirty="0">
              <a:solidFill>
                <a:srgbClr val="FF0000"/>
              </a:solidFill>
            </a:endParaRPr>
          </a:p>
          <a:p>
            <a:pPr marL="457200" indent="-457200">
              <a:buAutoNum type="arabicPlain" startAt="4"/>
            </a:pPr>
            <a:r>
              <a:rPr lang="en-NL" dirty="0">
                <a:solidFill>
                  <a:srgbClr val="FF0000"/>
                </a:solidFill>
              </a:rPr>
              <a:t> 7     12   15</a:t>
            </a:r>
          </a:p>
          <a:p>
            <a:endParaRPr lang="en-NL" sz="1200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29   30    21  22</a:t>
            </a:r>
          </a:p>
          <a:p>
            <a:endParaRPr lang="en-NL" dirty="0">
              <a:solidFill>
                <a:srgbClr val="FF0000"/>
              </a:solidFill>
            </a:endParaRPr>
          </a:p>
          <a:p>
            <a:pPr marL="457200" indent="-457200">
              <a:buAutoNum type="arabicPlain" startAt="28"/>
            </a:pPr>
            <a:r>
              <a:rPr lang="en-NL" dirty="0">
                <a:solidFill>
                  <a:srgbClr val="FF0000"/>
                </a:solidFill>
              </a:rPr>
              <a:t> 31    20  23</a:t>
            </a:r>
          </a:p>
          <a:p>
            <a:pPr marL="228600" indent="-228600">
              <a:buAutoNum type="arabicPlain" startAt="28"/>
            </a:pPr>
            <a:endParaRPr lang="en-NL" sz="1200" dirty="0">
              <a:solidFill>
                <a:srgbClr val="FF0000"/>
              </a:solidFill>
            </a:endParaRPr>
          </a:p>
          <a:p>
            <a:pPr marL="457200" indent="-457200">
              <a:buAutoNum type="arabicPlain" startAt="25"/>
            </a:pPr>
            <a:r>
              <a:rPr lang="en-NL" dirty="0">
                <a:solidFill>
                  <a:srgbClr val="FF0000"/>
                </a:solidFill>
              </a:rPr>
              <a:t>26    17   18</a:t>
            </a:r>
          </a:p>
          <a:p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24   27    16  19</a:t>
            </a:r>
            <a:endParaRPr lang="en-NL" sz="12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0331B-815A-014F-9F9E-0DDBD567CB73}"/>
              </a:ext>
            </a:extLst>
          </p:cNvPr>
          <p:cNvSpPr txBox="1"/>
          <p:nvPr/>
        </p:nvSpPr>
        <p:spPr>
          <a:xfrm>
            <a:off x="7677258" y="1733907"/>
            <a:ext cx="453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 Layout chip nrs </a:t>
            </a:r>
          </a:p>
          <a:p>
            <a:endParaRPr lang="en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E5B9F-A2A6-F14C-894D-68FB26674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332629"/>
            <a:ext cx="6096000" cy="41927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138854-7663-4A4F-A1BB-C57020562DF2}"/>
              </a:ext>
            </a:extLst>
          </p:cNvPr>
          <p:cNvSpPr txBox="1"/>
          <p:nvPr/>
        </p:nvSpPr>
        <p:spPr>
          <a:xfrm>
            <a:off x="7680176" y="1301859"/>
            <a:ext cx="363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VIEW FROM TOP</a:t>
            </a:r>
          </a:p>
          <a:p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F93B3D-213F-8A47-AD28-5E4E71BB5613}"/>
              </a:ext>
            </a:extLst>
          </p:cNvPr>
          <p:cNvCxnSpPr/>
          <p:nvPr/>
        </p:nvCxnSpPr>
        <p:spPr bwMode="auto">
          <a:xfrm flipV="1">
            <a:off x="6888088" y="3140968"/>
            <a:ext cx="0" cy="158417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EECA90-8183-1E43-BDE1-D555EB5B537B}"/>
              </a:ext>
            </a:extLst>
          </p:cNvPr>
          <p:cNvCxnSpPr>
            <a:cxnSpLocks/>
          </p:cNvCxnSpPr>
          <p:nvPr/>
        </p:nvCxnSpPr>
        <p:spPr bwMode="auto">
          <a:xfrm>
            <a:off x="7040488" y="4877544"/>
            <a:ext cx="1431776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CD07D7-C843-A44C-9B2D-C3189393488D}"/>
              </a:ext>
            </a:extLst>
          </p:cNvPr>
          <p:cNvSpPr txBox="1"/>
          <p:nvPr/>
        </p:nvSpPr>
        <p:spPr>
          <a:xfrm>
            <a:off x="6503368" y="3861048"/>
            <a:ext cx="240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FC798-A7E0-2D41-A4F2-9D3A204DD6FB}"/>
              </a:ext>
            </a:extLst>
          </p:cNvPr>
          <p:cNvSpPr txBox="1"/>
          <p:nvPr/>
        </p:nvSpPr>
        <p:spPr>
          <a:xfrm>
            <a:off x="7699644" y="498355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116B9-B2E7-C24A-B0BB-A13C70BF0E53}"/>
              </a:ext>
            </a:extLst>
          </p:cNvPr>
          <p:cNvSpPr txBox="1"/>
          <p:nvPr/>
        </p:nvSpPr>
        <p:spPr>
          <a:xfrm>
            <a:off x="7584191" y="5428674"/>
            <a:ext cx="34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x laser </a:t>
            </a:r>
          </a:p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0,0 is left bottom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E06D62-9C3B-9444-82AE-92BC27C04A90}"/>
              </a:ext>
            </a:extLst>
          </p:cNvPr>
          <p:cNvSpPr txBox="1"/>
          <p:nvPr/>
        </p:nvSpPr>
        <p:spPr>
          <a:xfrm>
            <a:off x="407368" y="5559623"/>
            <a:ext cx="6480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NOW=February does not look consistent</a:t>
            </a:r>
          </a:p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View, x direction and 0,0 are different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C8840F-8E8F-FA4C-8AB0-68452205844A}"/>
              </a:ext>
            </a:extLst>
          </p:cNvPr>
          <p:cNvSpPr/>
          <p:nvPr/>
        </p:nvSpPr>
        <p:spPr>
          <a:xfrm>
            <a:off x="1775520" y="1340768"/>
            <a:ext cx="344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VIEW FROM BOTTOM</a:t>
            </a:r>
          </a:p>
        </p:txBody>
      </p:sp>
    </p:spTree>
    <p:extLst>
      <p:ext uri="{BB962C8B-B14F-4D97-AF65-F5344CB8AC3E}">
        <p14:creationId xmlns:p14="http://schemas.microsoft.com/office/powerpoint/2010/main" val="386998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412776"/>
            <a:ext cx="9649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9BF00-724D-7A4D-81FD-0D771F767C67}"/>
              </a:ext>
            </a:extLst>
          </p:cNvPr>
          <p:cNvSpPr txBox="1"/>
          <p:nvPr/>
        </p:nvSpPr>
        <p:spPr>
          <a:xfrm>
            <a:off x="1847527" y="466053"/>
            <a:ext cx="432048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Layout chip nrs October </a:t>
            </a:r>
          </a:p>
          <a:p>
            <a:endParaRPr lang="en-NL" dirty="0"/>
          </a:p>
          <a:p>
            <a:r>
              <a:rPr lang="en-NL" dirty="0">
                <a:solidFill>
                  <a:srgbClr val="FF0000"/>
                </a:solidFill>
              </a:rPr>
              <a:t>1     2    9      10</a:t>
            </a:r>
          </a:p>
          <a:p>
            <a:pPr marL="457200" indent="-457200">
              <a:buAutoNum type="arabicPlain"/>
            </a:pPr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0    3     8      11</a:t>
            </a:r>
          </a:p>
          <a:p>
            <a:endParaRPr lang="en-NL" sz="1200" dirty="0">
              <a:solidFill>
                <a:srgbClr val="FF0000"/>
              </a:solidFill>
            </a:endParaRPr>
          </a:p>
          <a:p>
            <a:pPr marL="457200" indent="-457200">
              <a:buAutoNum type="arabicPlain" startAt="5"/>
            </a:pPr>
            <a:r>
              <a:rPr lang="en-NL" dirty="0">
                <a:solidFill>
                  <a:srgbClr val="FF0000"/>
                </a:solidFill>
              </a:rPr>
              <a:t>6    13     14</a:t>
            </a:r>
          </a:p>
          <a:p>
            <a:pPr marL="457200" indent="-457200">
              <a:buAutoNum type="arabicPlain" startAt="5"/>
            </a:pPr>
            <a:endParaRPr lang="en-NL" dirty="0">
              <a:solidFill>
                <a:srgbClr val="FF0000"/>
              </a:solidFill>
            </a:endParaRPr>
          </a:p>
          <a:p>
            <a:pPr marL="457200" indent="-457200">
              <a:buAutoNum type="arabicPlain" startAt="4"/>
            </a:pPr>
            <a:r>
              <a:rPr lang="en-NL" dirty="0">
                <a:solidFill>
                  <a:srgbClr val="FF0000"/>
                </a:solidFill>
              </a:rPr>
              <a:t> 7     12   15</a:t>
            </a:r>
          </a:p>
          <a:p>
            <a:endParaRPr lang="en-NL" sz="1200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29   30    21  22</a:t>
            </a:r>
          </a:p>
          <a:p>
            <a:endParaRPr lang="en-NL" dirty="0">
              <a:solidFill>
                <a:srgbClr val="FF0000"/>
              </a:solidFill>
            </a:endParaRPr>
          </a:p>
          <a:p>
            <a:pPr marL="457200" indent="-457200">
              <a:buAutoNum type="arabicPlain" startAt="28"/>
            </a:pPr>
            <a:r>
              <a:rPr lang="en-NL" dirty="0">
                <a:solidFill>
                  <a:srgbClr val="FF0000"/>
                </a:solidFill>
              </a:rPr>
              <a:t> 31    20  23</a:t>
            </a:r>
          </a:p>
          <a:p>
            <a:pPr marL="228600" indent="-228600">
              <a:buAutoNum type="arabicPlain" startAt="28"/>
            </a:pPr>
            <a:endParaRPr lang="en-NL" sz="1200" dirty="0">
              <a:solidFill>
                <a:srgbClr val="FF0000"/>
              </a:solidFill>
            </a:endParaRPr>
          </a:p>
          <a:p>
            <a:pPr marL="457200" indent="-457200">
              <a:buAutoNum type="arabicPlain" startAt="25"/>
            </a:pPr>
            <a:r>
              <a:rPr lang="en-NL" dirty="0">
                <a:solidFill>
                  <a:srgbClr val="FF0000"/>
                </a:solidFill>
              </a:rPr>
              <a:t>26    17   18</a:t>
            </a:r>
          </a:p>
          <a:p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24   27    16  19</a:t>
            </a:r>
            <a:endParaRPr lang="en-NL" sz="12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096598-FBD2-BC43-B093-8B098E662DCB}"/>
              </a:ext>
            </a:extLst>
          </p:cNvPr>
          <p:cNvSpPr/>
          <p:nvPr/>
        </p:nvSpPr>
        <p:spPr>
          <a:xfrm>
            <a:off x="7104112" y="416477"/>
            <a:ext cx="6096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Corrected Layout chip nrs </a:t>
            </a:r>
          </a:p>
          <a:p>
            <a:endParaRPr lang="en-NL" dirty="0"/>
          </a:p>
          <a:p>
            <a:r>
              <a:rPr lang="en-NL" dirty="0">
                <a:solidFill>
                  <a:srgbClr val="FF0000"/>
                </a:solidFill>
              </a:rPr>
              <a:t>2    1     10    9  </a:t>
            </a:r>
          </a:p>
          <a:p>
            <a:pPr marL="457200" indent="-457200">
              <a:buAutoNum type="arabicPlain"/>
            </a:pPr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3    0      11    8</a:t>
            </a:r>
          </a:p>
          <a:p>
            <a:endParaRPr lang="en-NL" sz="1200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6    5      14   13</a:t>
            </a:r>
          </a:p>
          <a:p>
            <a:pPr marL="457200" indent="-457200">
              <a:buAutoNum type="arabicPlain" startAt="5"/>
            </a:pPr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7     4     15   12</a:t>
            </a:r>
          </a:p>
          <a:p>
            <a:endParaRPr lang="en-NL" sz="1200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30   29    22  21</a:t>
            </a:r>
          </a:p>
          <a:p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31   28    23  20</a:t>
            </a:r>
          </a:p>
          <a:p>
            <a:pPr marL="228600" indent="-228600">
              <a:buAutoNum type="arabicPlain" startAt="28"/>
            </a:pPr>
            <a:endParaRPr lang="en-NL" sz="1200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26   25   18   17</a:t>
            </a:r>
          </a:p>
          <a:p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27   24    19  16</a:t>
            </a:r>
            <a:endParaRPr lang="en-NL" sz="1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DF17F-6A0E-B94A-BCA8-D3EC55BEC8D3}"/>
              </a:ext>
            </a:extLst>
          </p:cNvPr>
          <p:cNvSpPr txBox="1"/>
          <p:nvPr/>
        </p:nvSpPr>
        <p:spPr>
          <a:xfrm>
            <a:off x="5015880" y="2489994"/>
            <a:ext cx="13681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Columns 1 and 2 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and 4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flipped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5282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412776"/>
            <a:ext cx="9649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FEF80A-84AA-F549-9DB8-0DCB0315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sz="32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Corrected layout Geometry </a:t>
            </a:r>
            <a:endParaRPr lang="en-NL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096598-FBD2-BC43-B093-8B098E662DCB}"/>
              </a:ext>
            </a:extLst>
          </p:cNvPr>
          <p:cNvSpPr/>
          <p:nvPr/>
        </p:nvSpPr>
        <p:spPr>
          <a:xfrm rot="16200000">
            <a:off x="4467984" y="223185"/>
            <a:ext cx="36004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2    1     10    9  </a:t>
            </a:r>
          </a:p>
          <a:p>
            <a:pPr marL="457200" indent="-457200">
              <a:buAutoNum type="arabicPlain"/>
            </a:pPr>
            <a:endParaRPr lang="en-NL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3    0      11    8</a:t>
            </a:r>
          </a:p>
          <a:p>
            <a:endParaRPr lang="en-NL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6    5      14   13</a:t>
            </a:r>
          </a:p>
          <a:p>
            <a:pPr marL="457200" indent="-457200">
              <a:buAutoNum type="arabicPlain" startAt="5"/>
            </a:pPr>
            <a:endParaRPr lang="en-NL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7     4     15   12</a:t>
            </a:r>
          </a:p>
          <a:p>
            <a:endParaRPr lang="en-NL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30   29    22  21</a:t>
            </a:r>
          </a:p>
          <a:p>
            <a:endParaRPr lang="en-NL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31   28    23  20</a:t>
            </a:r>
          </a:p>
          <a:p>
            <a:pPr marL="228600" indent="-228600">
              <a:buAutoNum type="arabicPlain" startAt="28"/>
            </a:pPr>
            <a:endParaRPr lang="en-NL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26   25   18   17</a:t>
            </a:r>
          </a:p>
          <a:p>
            <a:endParaRPr lang="en-NL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27   24    19  16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F58C21-3177-9545-BE18-19FA63869DC2}"/>
              </a:ext>
            </a:extLst>
          </p:cNvPr>
          <p:cNvCxnSpPr/>
          <p:nvPr/>
        </p:nvCxnSpPr>
        <p:spPr bwMode="auto">
          <a:xfrm flipV="1">
            <a:off x="2495600" y="3861048"/>
            <a:ext cx="0" cy="158417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81E6CD-1E74-5E4E-8784-F35FEEC3DEB7}"/>
              </a:ext>
            </a:extLst>
          </p:cNvPr>
          <p:cNvCxnSpPr>
            <a:cxnSpLocks/>
          </p:cNvCxnSpPr>
          <p:nvPr/>
        </p:nvCxnSpPr>
        <p:spPr bwMode="auto">
          <a:xfrm>
            <a:off x="3359696" y="5733256"/>
            <a:ext cx="1431776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2F5239A-B9E2-6347-82D2-0BB4F7CA0BD5}"/>
              </a:ext>
            </a:extLst>
          </p:cNvPr>
          <p:cNvSpPr/>
          <p:nvPr/>
        </p:nvSpPr>
        <p:spPr>
          <a:xfrm>
            <a:off x="1840160" y="306896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BAB6BE-7F8E-2A4C-A164-762C29ECC268}"/>
              </a:ext>
            </a:extLst>
          </p:cNvPr>
          <p:cNvSpPr/>
          <p:nvPr/>
        </p:nvSpPr>
        <p:spPr>
          <a:xfrm>
            <a:off x="5656584" y="5559623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03612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Full scan of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module run 1299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0343C-AA03-C740-9630-89FD65B26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059"/>
            <a:ext cx="12192000" cy="4218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2FD0A4-FF38-5940-AE82-4423C93A75E0}"/>
              </a:ext>
            </a:extLst>
          </p:cNvPr>
          <p:cNvSpPr txBox="1"/>
          <p:nvPr/>
        </p:nvSpPr>
        <p:spPr>
          <a:xfrm>
            <a:off x="2783632" y="544522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Geometry convention corrected layout  </a:t>
            </a:r>
          </a:p>
        </p:txBody>
      </p:sp>
    </p:spTree>
    <p:extLst>
      <p:ext uri="{BB962C8B-B14F-4D97-AF65-F5344CB8AC3E}">
        <p14:creationId xmlns:p14="http://schemas.microsoft.com/office/powerpoint/2010/main" val="407403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Full scan of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>
                <a:solidFill>
                  <a:srgbClr val="FF0000"/>
                </a:solidFill>
                <a:latin typeface="Verdana"/>
                <a:cs typeface="Verdana"/>
              </a:rPr>
              <a:t>module run 1299</a:t>
            </a:r>
            <a:endParaRPr lang="nl-NL" sz="32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C9169-99BF-AF4B-BDA0-8FAD37E8AD72}"/>
              </a:ext>
            </a:extLst>
          </p:cNvPr>
          <p:cNvSpPr/>
          <p:nvPr/>
        </p:nvSpPr>
        <p:spPr>
          <a:xfrm>
            <a:off x="2351584" y="988740"/>
            <a:ext cx="8903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run  800 points laserpositions: xpos 0 – 49 in 7 mm steps 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D6C7F-0319-1845-8BF5-238E008FE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84" y="1490495"/>
            <a:ext cx="5192216" cy="4962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CA31C2-06C8-F34B-BFE4-6DD826CF4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491942"/>
            <a:ext cx="5192216" cy="4962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DCD1D-BFE5-9242-9C6B-0AB0715A5D2F}"/>
              </a:ext>
            </a:extLst>
          </p:cNvPr>
          <p:cNvSpPr txBox="1"/>
          <p:nvPr/>
        </p:nvSpPr>
        <p:spPr>
          <a:xfrm>
            <a:off x="1775520" y="1490495"/>
            <a:ext cx="389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ncorrected geometry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8E3B7D-475C-7B4F-9D89-45B51705D385}"/>
              </a:ext>
            </a:extLst>
          </p:cNvPr>
          <p:cNvSpPr/>
          <p:nvPr/>
        </p:nvSpPr>
        <p:spPr>
          <a:xfrm>
            <a:off x="8200383" y="1432144"/>
            <a:ext cx="3280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orrected geometry</a:t>
            </a:r>
          </a:p>
        </p:txBody>
      </p:sp>
    </p:spTree>
    <p:extLst>
      <p:ext uri="{BB962C8B-B14F-4D97-AF65-F5344CB8AC3E}">
        <p14:creationId xmlns:p14="http://schemas.microsoft.com/office/powerpoint/2010/main" val="385363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324644"/>
            <a:ext cx="9577064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Quad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read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out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sequence</a:t>
            </a:r>
            <a:endParaRPr lang="nl-NL" sz="32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1360D-EAA2-B843-B82A-8D8C33F7E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8" b="66401"/>
          <a:stretch/>
        </p:blipFill>
        <p:spPr>
          <a:xfrm>
            <a:off x="407368" y="1628800"/>
            <a:ext cx="3960440" cy="3960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106734-B2AC-A946-919D-735631F68821}"/>
              </a:ext>
            </a:extLst>
          </p:cNvPr>
          <p:cNvSpPr txBox="1"/>
          <p:nvPr/>
        </p:nvSpPr>
        <p:spPr>
          <a:xfrm>
            <a:off x="5735960" y="278092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 2       3</a:t>
            </a:r>
          </a:p>
          <a:p>
            <a:endParaRPr lang="en-NL" dirty="0"/>
          </a:p>
          <a:p>
            <a:r>
              <a:rPr lang="en-NL" dirty="0"/>
              <a:t> 1       0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307131C7-282C-0546-B7BB-F29EE2EBCE8D}"/>
              </a:ext>
            </a:extLst>
          </p:cNvPr>
          <p:cNvSpPr/>
          <p:nvPr/>
        </p:nvSpPr>
        <p:spPr bwMode="auto">
          <a:xfrm>
            <a:off x="5231904" y="3522712"/>
            <a:ext cx="914400" cy="914400"/>
          </a:xfrm>
          <a:prstGeom prst="corner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8D082-E235-0749-8F66-852DCD8DD2CF}"/>
              </a:ext>
            </a:extLst>
          </p:cNvPr>
          <p:cNvSpPr txBox="1"/>
          <p:nvPr/>
        </p:nvSpPr>
        <p:spPr>
          <a:xfrm>
            <a:off x="5087888" y="155679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geometry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iew from 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23003-198C-8F4D-8988-3521A7ED1B80}"/>
              </a:ext>
            </a:extLst>
          </p:cNvPr>
          <p:cNvSpPr/>
          <p:nvPr/>
        </p:nvSpPr>
        <p:spPr>
          <a:xfrm>
            <a:off x="8472264" y="1542354"/>
            <a:ext cx="2440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geometry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iew from 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</a:t>
            </a: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9042A9E4-1BEE-314A-8E52-D20D7BF55AA2}"/>
              </a:ext>
            </a:extLst>
          </p:cNvPr>
          <p:cNvSpPr/>
          <p:nvPr/>
        </p:nvSpPr>
        <p:spPr bwMode="auto">
          <a:xfrm>
            <a:off x="8328248" y="3522712"/>
            <a:ext cx="914400" cy="914400"/>
          </a:xfrm>
          <a:prstGeom prst="corner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6CD6E3-4386-D645-AE77-C1A6E55A8E5A}"/>
              </a:ext>
            </a:extLst>
          </p:cNvPr>
          <p:cNvSpPr/>
          <p:nvPr/>
        </p:nvSpPr>
        <p:spPr>
          <a:xfrm>
            <a:off x="8868857" y="2732727"/>
            <a:ext cx="1145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dirty="0"/>
              <a:t>1      0</a:t>
            </a:r>
          </a:p>
          <a:p>
            <a:endParaRPr lang="en-NL" dirty="0"/>
          </a:p>
          <a:p>
            <a:r>
              <a:rPr lang="en-NL" dirty="0"/>
              <a:t> 2     3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D28E3D-E472-CA45-8837-1C59D86BB334}"/>
              </a:ext>
            </a:extLst>
          </p:cNvPr>
          <p:cNvSpPr/>
          <p:nvPr/>
        </p:nvSpPr>
        <p:spPr>
          <a:xfrm>
            <a:off x="623392" y="1424386"/>
            <a:ext cx="38940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V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iew from 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bottom</a:t>
            </a:r>
          </a:p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(f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 Bas vd H)</a:t>
            </a:r>
          </a:p>
          <a:p>
            <a:pPr algn="ctr"/>
            <a:r>
              <a:rPr lang="nl-NL" dirty="0" err="1">
                <a:solidFill>
                  <a:srgbClr val="FF0000"/>
                </a:solidFill>
                <a:latin typeface="Verdana"/>
                <a:cs typeface="Verdana"/>
              </a:rPr>
              <a:t>seen</a:t>
            </a:r>
            <a:r>
              <a:rPr lang="nl-NL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dirty="0" err="1">
                <a:solidFill>
                  <a:srgbClr val="FF0000"/>
                </a:solidFill>
                <a:latin typeface="Verdana"/>
                <a:cs typeface="Verdana"/>
              </a:rPr>
              <a:t>from</a:t>
            </a:r>
            <a:r>
              <a:rPr lang="nl-NL" dirty="0">
                <a:solidFill>
                  <a:srgbClr val="FF0000"/>
                </a:solidFill>
                <a:latin typeface="Verdana"/>
                <a:cs typeface="Verdana"/>
              </a:rPr>
              <a:t> drift</a:t>
            </a:r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FDCC9F-ABF7-F945-8B34-C3D9173B3911}"/>
              </a:ext>
            </a:extLst>
          </p:cNvPr>
          <p:cNvSpPr/>
          <p:nvPr/>
        </p:nvSpPr>
        <p:spPr>
          <a:xfrm>
            <a:off x="5276640" y="4885347"/>
            <a:ext cx="6176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left corner of the module (0,0)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6649BA-C367-FD4A-8348-46548B371954}"/>
              </a:ext>
            </a:extLst>
          </p:cNvPr>
          <p:cNvSpPr/>
          <p:nvPr/>
        </p:nvSpPr>
        <p:spPr>
          <a:xfrm>
            <a:off x="1631504" y="4820959"/>
            <a:ext cx="1391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dirty="0"/>
              <a:t>2       3</a:t>
            </a:r>
          </a:p>
          <a:p>
            <a:endParaRPr lang="en-NL" dirty="0"/>
          </a:p>
          <a:p>
            <a:r>
              <a:rPr lang="en-NL" dirty="0"/>
              <a:t>1       0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A6D1A-41D8-E644-942F-A4E6A30AF6E6}"/>
              </a:ext>
            </a:extLst>
          </p:cNvPr>
          <p:cNvSpPr txBox="1"/>
          <p:nvPr/>
        </p:nvSpPr>
        <p:spPr>
          <a:xfrm>
            <a:off x="5280248" y="5406315"/>
            <a:ext cx="9168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aking the quad view </a:t>
            </a:r>
          </a:p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would expect the new geometry</a:t>
            </a:r>
          </a:p>
        </p:txBody>
      </p:sp>
    </p:spTree>
    <p:extLst>
      <p:ext uri="{BB962C8B-B14F-4D97-AF65-F5344CB8AC3E}">
        <p14:creationId xmlns:p14="http://schemas.microsoft.com/office/powerpoint/2010/main" val="387886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640" y="116632"/>
            <a:ext cx="9577064" cy="800100"/>
          </a:xfrm>
        </p:spPr>
        <p:txBody>
          <a:bodyPr/>
          <a:lstStyle/>
          <a:p>
            <a:pPr algn="l"/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Geometrical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layout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of module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23003-198C-8F4D-8988-3521A7ED1B80}"/>
              </a:ext>
            </a:extLst>
          </p:cNvPr>
          <p:cNvSpPr/>
          <p:nvPr/>
        </p:nvSpPr>
        <p:spPr>
          <a:xfrm>
            <a:off x="2351584" y="1311151"/>
            <a:ext cx="8388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geometry: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iew from 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</a:t>
            </a: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9042A9E4-1BEE-314A-8E52-D20D7BF55AA2}"/>
              </a:ext>
            </a:extLst>
          </p:cNvPr>
          <p:cNvSpPr/>
          <p:nvPr/>
        </p:nvSpPr>
        <p:spPr bwMode="auto">
          <a:xfrm>
            <a:off x="1631504" y="4221088"/>
            <a:ext cx="914400" cy="914400"/>
          </a:xfrm>
          <a:prstGeom prst="corner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CF8DC6-E53B-BE4B-84EB-7EDD1B2C28C9}"/>
              </a:ext>
            </a:extLst>
          </p:cNvPr>
          <p:cNvSpPr/>
          <p:nvPr/>
        </p:nvSpPr>
        <p:spPr>
          <a:xfrm rot="16200000">
            <a:off x="2963950" y="238101"/>
            <a:ext cx="320952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L" dirty="0"/>
          </a:p>
          <a:p>
            <a:r>
              <a:rPr lang="en-NL" dirty="0">
                <a:solidFill>
                  <a:srgbClr val="FF0000"/>
                </a:solidFill>
              </a:rPr>
              <a:t>2    1     10    9  </a:t>
            </a:r>
          </a:p>
          <a:p>
            <a:pPr marL="457200" indent="-457200">
              <a:buAutoNum type="arabicPlain"/>
            </a:pPr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3    0      11    8</a:t>
            </a:r>
          </a:p>
          <a:p>
            <a:endParaRPr lang="en-NL" sz="1200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6    5      14   13</a:t>
            </a:r>
          </a:p>
          <a:p>
            <a:pPr marL="457200" indent="-457200">
              <a:buAutoNum type="arabicPlain" startAt="5"/>
            </a:pPr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7     4     15   12</a:t>
            </a:r>
          </a:p>
          <a:p>
            <a:endParaRPr lang="en-NL" sz="1200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30   29    22  21</a:t>
            </a:r>
          </a:p>
          <a:p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31   28    23  20</a:t>
            </a:r>
          </a:p>
          <a:p>
            <a:pPr marL="228600" indent="-228600">
              <a:buAutoNum type="arabicPlain" startAt="28"/>
            </a:pPr>
            <a:endParaRPr lang="en-NL" sz="1200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26   25   18   17</a:t>
            </a:r>
          </a:p>
          <a:p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27   24    19  16</a:t>
            </a:r>
            <a:endParaRPr lang="en-NL" sz="12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FEB88A-8962-3149-AC16-B06584E95A06}"/>
              </a:ext>
            </a:extLst>
          </p:cNvPr>
          <p:cNvSpPr/>
          <p:nvPr/>
        </p:nvSpPr>
        <p:spPr>
          <a:xfrm>
            <a:off x="2063552" y="5457418"/>
            <a:ext cx="8592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x laser  and 0,0 is left bottom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2F8540-2682-CB41-92F2-D39575E70916}"/>
              </a:ext>
            </a:extLst>
          </p:cNvPr>
          <p:cNvCxnSpPr>
            <a:cxnSpLocks/>
          </p:cNvCxnSpPr>
          <p:nvPr/>
        </p:nvCxnSpPr>
        <p:spPr bwMode="auto">
          <a:xfrm flipV="1">
            <a:off x="1853962" y="2028829"/>
            <a:ext cx="0" cy="190422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6CF2ED8-917D-3D4A-A545-0964AFB9C873}"/>
              </a:ext>
            </a:extLst>
          </p:cNvPr>
          <p:cNvSpPr txBox="1"/>
          <p:nvPr/>
        </p:nvSpPr>
        <p:spPr>
          <a:xfrm>
            <a:off x="1272918" y="275010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7876EF-BD38-074E-9889-301949344E84}"/>
              </a:ext>
            </a:extLst>
          </p:cNvPr>
          <p:cNvCxnSpPr>
            <a:cxnSpLocks/>
          </p:cNvCxnSpPr>
          <p:nvPr/>
        </p:nvCxnSpPr>
        <p:spPr bwMode="auto">
          <a:xfrm>
            <a:off x="3049961" y="4941168"/>
            <a:ext cx="2079848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E981C9E-36C7-5247-A299-10CAE90BB2AE}"/>
              </a:ext>
            </a:extLst>
          </p:cNvPr>
          <p:cNvSpPr/>
          <p:nvPr/>
        </p:nvSpPr>
        <p:spPr>
          <a:xfrm>
            <a:off x="5633866" y="481508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820058956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9093249</TotalTime>
  <Pages>11</Pages>
  <Words>1301</Words>
  <Application>Microsoft Macintosh PowerPoint</Application>
  <PresentationFormat>Widescreen</PresentationFormat>
  <Paragraphs>281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Monotype Sorts</vt:lpstr>
      <vt:lpstr>Times New Roman</vt:lpstr>
      <vt:lpstr>Verdana</vt:lpstr>
      <vt:lpstr>Wingdings</vt:lpstr>
      <vt:lpstr>Como</vt:lpstr>
      <vt:lpstr>Pixel TPC - Geometry</vt:lpstr>
      <vt:lpstr>Module picture </vt:lpstr>
      <vt:lpstr>Event display layout October </vt:lpstr>
      <vt:lpstr>PowerPoint Presentation</vt:lpstr>
      <vt:lpstr>Corrected layout Geometry </vt:lpstr>
      <vt:lpstr>Full scan of the module run 1299</vt:lpstr>
      <vt:lpstr>Full scan of the module run 1299</vt:lpstr>
      <vt:lpstr>Quad read out sequence</vt:lpstr>
      <vt:lpstr>Geometrical layout of module</vt:lpstr>
      <vt:lpstr>Uncorrected and corrected geometry</vt:lpstr>
      <vt:lpstr>Uncorrected and corrected geometry</vt:lpstr>
      <vt:lpstr>Cosmics event 18 in run1299</vt:lpstr>
      <vt:lpstr>The master table concentrator chip id</vt:lpstr>
      <vt:lpstr>Dump of the equalisation log file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Microsoft Office User</cp:lastModifiedBy>
  <cp:revision>2345</cp:revision>
  <cp:lastPrinted>2002-02-06T08:01:21Z</cp:lastPrinted>
  <dcterms:created xsi:type="dcterms:W3CDTF">2020-03-07T12:22:56Z</dcterms:created>
  <dcterms:modified xsi:type="dcterms:W3CDTF">2021-02-21T12:46:27Z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