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43" r:id="rId2"/>
    <p:sldId id="549" r:id="rId3"/>
    <p:sldId id="265" r:id="rId4"/>
    <p:sldId id="571" r:id="rId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955" autoAdjust="0"/>
  </p:normalViewPr>
  <p:slideViewPr>
    <p:cSldViewPr>
      <p:cViewPr varScale="1">
        <p:scale>
          <a:sx n="111" d="100"/>
          <a:sy n="111" d="100"/>
        </p:scale>
        <p:origin x="440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2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01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ILC Lepton Collider highlight staff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meeting March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emf"/><Relationship Id="rId5" Type="http://schemas.openxmlformats.org/officeDocument/2006/relationships/image" Target="../media/image8.png"/><Relationship Id="rId10" Type="http://schemas.openxmlformats.org/officeDocument/2006/relationships/image" Target="../media/image15.emf"/><Relationship Id="rId4" Type="http://schemas.openxmlformats.org/officeDocument/2006/relationships/image" Target="../media/image7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7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9416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544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712968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ILC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600" b="0" dirty="0">
                <a:solidFill>
                  <a:srgbClr val="FF0000"/>
                </a:solidFill>
                <a:latin typeface="Verdana"/>
                <a:cs typeface="Verdana"/>
              </a:rPr>
              <a:t> Pixel TPC </a:t>
            </a:r>
            <a:r>
              <a:rPr lang="nl-NL" sz="3600" b="0" dirty="0" err="1">
                <a:solidFill>
                  <a:srgbClr val="FF0000"/>
                </a:solidFill>
                <a:latin typeface="Verdana"/>
                <a:cs typeface="Verdana"/>
              </a:rPr>
              <a:t>highlights</a:t>
            </a:r>
            <a:endParaRPr lang="nl-NL" sz="36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7408" y="1252492"/>
            <a:ext cx="111792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Quad paper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published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early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2020</a:t>
            </a:r>
          </a:p>
          <a:p>
            <a:r>
              <a:rPr lang="en-US" sz="2200" dirty="0">
                <a:latin typeface="Verdana"/>
                <a:cs typeface="Verdana"/>
              </a:rPr>
              <a:t>     https://doi.org/10.1016/j.nima.2019.163331</a:t>
            </a:r>
            <a:endParaRPr lang="nl-NL" sz="2200" dirty="0">
              <a:latin typeface="Verdana"/>
              <a:cs typeface="Verdana"/>
            </a:endParaRPr>
          </a:p>
          <a:p>
            <a:pPr marL="342900" indent="-342900">
              <a:buFont typeface="Wingdings" pitchFamily="2" charset="2"/>
              <a:buChar char="q"/>
            </a:pPr>
            <a:endParaRPr lang="nl-NL" sz="2200" dirty="0">
              <a:latin typeface="Verdana"/>
              <a:cs typeface="Verdana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LCTPC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collaboration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meeting DESY 2020:</a:t>
            </a:r>
          </a:p>
          <a:p>
            <a:r>
              <a:rPr lang="nl-NL" sz="2200" dirty="0">
                <a:latin typeface="Verdana"/>
                <a:cs typeface="Verdana"/>
              </a:rPr>
              <a:t>   “Pixel TPC is a baseline option </a:t>
            </a:r>
            <a:r>
              <a:rPr lang="nl-NL" sz="2200" dirty="0" err="1">
                <a:latin typeface="Verdana"/>
                <a:cs typeface="Verdana"/>
              </a:rPr>
              <a:t>for</a:t>
            </a:r>
            <a:r>
              <a:rPr lang="nl-NL" sz="2200" dirty="0">
                <a:latin typeface="Verdana"/>
                <a:cs typeface="Verdana"/>
              </a:rPr>
              <a:t>  </a:t>
            </a:r>
            <a:r>
              <a:rPr lang="en-US" sz="2200" dirty="0">
                <a:latin typeface="Verdana"/>
                <a:cs typeface="Verdana"/>
              </a:rPr>
              <a:t>t</a:t>
            </a:r>
            <a:r>
              <a:rPr lang="nl-NL" sz="2200" dirty="0" err="1">
                <a:latin typeface="Verdana"/>
                <a:cs typeface="Verdana"/>
              </a:rPr>
              <a:t>he</a:t>
            </a:r>
            <a:r>
              <a:rPr lang="nl-NL" sz="2200" dirty="0">
                <a:latin typeface="Verdana"/>
                <a:cs typeface="Verdana"/>
              </a:rPr>
              <a:t> ILD experiment at ILC”</a:t>
            </a:r>
          </a:p>
          <a:p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 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There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is large interest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by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CEPC community 2021 </a:t>
            </a:r>
          </a:p>
          <a:p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nl-NL" sz="2200" dirty="0">
                <a:solidFill>
                  <a:srgbClr val="FF0000"/>
                </a:solidFill>
                <a:latin typeface="Verdana"/>
                <a:cs typeface="Verdana"/>
              </a:rPr>
              <a:t>Kees </a:t>
            </a:r>
            <a:r>
              <a:rPr lang="nl-NL" sz="2200" dirty="0" err="1">
                <a:solidFill>
                  <a:srgbClr val="FF0000"/>
                </a:solidFill>
                <a:latin typeface="Verdana"/>
                <a:cs typeface="Verdana"/>
              </a:rPr>
              <a:t>Ligtenberg</a:t>
            </a:r>
            <a:r>
              <a:rPr lang="nl-NL" sz="22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is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finalizing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>
                <a:solidFill>
                  <a:srgbClr val="0000FF"/>
                </a:solidFill>
                <a:latin typeface="Verdana"/>
                <a:cs typeface="Verdana"/>
              </a:rPr>
              <a:t>his thesis: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will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be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submitted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&lt; Summer 2021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2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Negative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Ion TPC paper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submitted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 end of 2020 (next slide)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2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Module tests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and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DESY test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beam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preparations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June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2021</a:t>
            </a:r>
          </a:p>
          <a:p>
            <a:pPr marL="342900" indent="-342900">
              <a:buFont typeface="Wingdings" pitchFamily="2" charset="2"/>
              <a:buChar char="q"/>
            </a:pPr>
            <a:endParaRPr lang="nl-NL" sz="2200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nl-NL" sz="2200" dirty="0">
                <a:solidFill>
                  <a:srgbClr val="FF0000"/>
                </a:solidFill>
                <a:latin typeface="Verdana"/>
                <a:cs typeface="Verdana"/>
              </a:rPr>
              <a:t>ILC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going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slowly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ahead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: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preparations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for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an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 ILC pre-lab; </a:t>
            </a:r>
            <a:r>
              <a:rPr lang="nl-NL" sz="2200" dirty="0" err="1">
                <a:solidFill>
                  <a:srgbClr val="0000FF"/>
                </a:solidFill>
                <a:latin typeface="Verdana"/>
                <a:cs typeface="Verdana"/>
              </a:rPr>
              <a:t>Snowmass</a:t>
            </a:r>
            <a:r>
              <a:rPr lang="nl-NL" sz="2200" dirty="0">
                <a:solidFill>
                  <a:srgbClr val="0000FF"/>
                </a:solidFill>
                <a:latin typeface="Verdana"/>
                <a:cs typeface="Verdana"/>
              </a:rPr>
              <a:t>-CERN </a:t>
            </a:r>
            <a:r>
              <a:rPr lang="nl-NL" sz="1600" dirty="0">
                <a:latin typeface="Verdana"/>
                <a:cs typeface="Verdana"/>
              </a:rPr>
              <a:t> </a:t>
            </a:r>
            <a:r>
              <a:rPr lang="nl-NL" sz="1400" dirty="0" err="1">
                <a:latin typeface="Verdana"/>
                <a:cs typeface="Verdana"/>
              </a:rPr>
              <a:t>https</a:t>
            </a:r>
            <a:r>
              <a:rPr lang="nl-NL" sz="1400" dirty="0">
                <a:latin typeface="Verdana"/>
                <a:cs typeface="Verdana"/>
              </a:rPr>
              <a:t>://</a:t>
            </a:r>
            <a:r>
              <a:rPr lang="nl-NL" sz="1400" dirty="0" err="1">
                <a:latin typeface="Verdana"/>
                <a:cs typeface="Verdana"/>
              </a:rPr>
              <a:t>agenda.linearcollider.org</a:t>
            </a:r>
            <a:r>
              <a:rPr lang="nl-NL" sz="1400" dirty="0">
                <a:latin typeface="Verdana"/>
                <a:cs typeface="Verdana"/>
              </a:rPr>
              <a:t>/event/9033/</a:t>
            </a:r>
            <a:r>
              <a:rPr lang="nl-NL" sz="1400" dirty="0" err="1">
                <a:latin typeface="Verdana"/>
                <a:cs typeface="Verdana"/>
              </a:rPr>
              <a:t>contributions</a:t>
            </a:r>
            <a:r>
              <a:rPr lang="nl-NL" sz="1400" dirty="0">
                <a:latin typeface="Verdana"/>
                <a:cs typeface="Verdana"/>
              </a:rPr>
              <a:t>/47143/</a:t>
            </a:r>
            <a:r>
              <a:rPr lang="nl-NL" sz="1400" dirty="0" err="1">
                <a:latin typeface="Verdana"/>
                <a:cs typeface="Verdana"/>
              </a:rPr>
              <a:t>attachments</a:t>
            </a:r>
            <a:r>
              <a:rPr lang="nl-NL" sz="1400" dirty="0">
                <a:latin typeface="Verdana"/>
                <a:cs typeface="Verdana"/>
              </a:rPr>
              <a:t>/36266/56495/20210114fujiik.pdf</a:t>
            </a:r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b="49516"/>
          <a:stretch>
            <a:fillRect/>
          </a:stretch>
        </p:blipFill>
        <p:spPr>
          <a:xfrm>
            <a:off x="9408368" y="1148746"/>
            <a:ext cx="1872208" cy="1200134"/>
          </a:xfrm>
          <a:prstGeom prst="rect">
            <a:avLst/>
          </a:prstGeom>
        </p:spPr>
      </p:pic>
      <p:pic>
        <p:nvPicPr>
          <p:cNvPr id="20" name="Picture 19" descr="CEPC_logo.png">
            <a:extLst>
              <a:ext uri="{FF2B5EF4-FFF2-40B4-BE49-F238E27FC236}">
                <a16:creationId xmlns:a16="http://schemas.microsoft.com/office/drawing/2014/main" id="{F479C6CA-4292-6845-9D86-8E9377CFA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2667456"/>
            <a:ext cx="1048663" cy="617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FAF341-2BFE-9740-85FF-43F81134D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9" y="141854"/>
            <a:ext cx="1371600" cy="927100"/>
          </a:xfrm>
          <a:prstGeom prst="rect">
            <a:avLst/>
          </a:prstGeom>
        </p:spPr>
      </p:pic>
      <p:pic>
        <p:nvPicPr>
          <p:cNvPr id="21" name="Picture 20" descr="LCTPClogo_simple.wb.png">
            <a:extLst>
              <a:ext uri="{FF2B5EF4-FFF2-40B4-BE49-F238E27FC236}">
                <a16:creationId xmlns:a16="http://schemas.microsoft.com/office/drawing/2014/main" id="{13A30AE5-03A7-6B48-BAFD-7301DBCAB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10416480" y="4943991"/>
            <a:ext cx="750640" cy="4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304800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r>
              <a:rPr lang="en-US" sz="3200" b="0" dirty="0">
                <a:solidFill>
                  <a:srgbClr val="000000"/>
                </a:solidFill>
                <a:latin typeface="Verdana"/>
                <a:ea typeface="+mj-ea"/>
                <a:cs typeface="Verdana"/>
              </a:rPr>
              <a:t>Negative Ion pixel TPC paper </a:t>
            </a:r>
            <a:br>
              <a:rPr lang="en-US" sz="2000" b="0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80176" y="2040518"/>
            <a:ext cx="42484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Important conclusion is that the diffusion coefficient of a NITPC is for the chosen gas mixture pretty close to the thermal limit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For dark matter applications: using minority and majority carriers the drift distance can be determined rather accurately</a:t>
            </a:r>
          </a:p>
          <a:p>
            <a:pPr marL="1257300" lvl="2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endParaRPr lang="en-US" sz="2000" kern="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4C5CAF-FDDA-B044-916C-97C9DAE90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5760" y="1556792"/>
            <a:ext cx="4038952" cy="15617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E92583-53AA-2149-80DB-D25E5EF150D3}"/>
              </a:ext>
            </a:extLst>
          </p:cNvPr>
          <p:cNvSpPr/>
          <p:nvPr/>
        </p:nvSpPr>
        <p:spPr>
          <a:xfrm>
            <a:off x="3674791" y="1052736"/>
            <a:ext cx="4437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66FF"/>
                </a:solidFill>
                <a:latin typeface="Verdana"/>
                <a:cs typeface="Verdana"/>
              </a:rPr>
              <a:t>Submitted NIMA December 2020</a:t>
            </a:r>
            <a:endParaRPr lang="en-NL" sz="2000" dirty="0">
              <a:solidFill>
                <a:srgbClr val="0066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2378D-DC7B-074C-BC5F-5B0BA579D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456" y="1159513"/>
            <a:ext cx="2039044" cy="2193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07467-6810-7549-B8A5-373C3EC1D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7448" y="3429000"/>
            <a:ext cx="344170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6799B-E23D-F943-B5FC-2A26BB4449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6632" y="3429000"/>
            <a:ext cx="3657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556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2AB370-7D7A-1245-B10E-0929B0F69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" y="1111281"/>
            <a:ext cx="12192000" cy="4218173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r>
              <a:rPr lang="en-US" sz="3200" b="0" dirty="0">
                <a:solidFill>
                  <a:srgbClr val="000000"/>
                </a:solidFill>
                <a:latin typeface="Verdana"/>
                <a:ea typeface="+mj-ea"/>
                <a:cs typeface="Verdana"/>
              </a:rPr>
              <a:t>8-Quad Module Laser test</a:t>
            </a:r>
            <a:br>
              <a:rPr lang="en-US" sz="2000" b="0" dirty="0">
                <a:solidFill>
                  <a:srgbClr val="000000"/>
                </a:solidFill>
                <a:latin typeface="Verdana"/>
                <a:ea typeface="+mn-e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FB2A49-4408-CA41-B64E-D37811360CA7}"/>
              </a:ext>
            </a:extLst>
          </p:cNvPr>
          <p:cNvSpPr/>
          <p:nvPr/>
        </p:nvSpPr>
        <p:spPr>
          <a:xfrm>
            <a:off x="2481064" y="836712"/>
            <a:ext cx="829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1299 scan on 22 December 2020</a:t>
            </a:r>
          </a:p>
          <a:p>
            <a:pPr lvl="0"/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-330 V and V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-280 V; all pixels shown for a 4 </a:t>
            </a:r>
            <a:r>
              <a:rPr lang="en-NL" sz="16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 window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E1DD48-94A6-5645-8DD2-4DB62418CC11}"/>
              </a:ext>
            </a:extLst>
          </p:cNvPr>
          <p:cNvSpPr/>
          <p:nvPr/>
        </p:nvSpPr>
        <p:spPr>
          <a:xfrm>
            <a:off x="2855640" y="5179839"/>
            <a:ext cx="7391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8"/>
              </a:buBlip>
            </a:pP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High resolution (ns) timing OK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8"/>
              </a:buBlip>
            </a:pP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For </a:t>
            </a:r>
            <a:r>
              <a:rPr lang="en-US" sz="2000" kern="0" dirty="0" err="1">
                <a:solidFill>
                  <a:srgbClr val="000000"/>
                </a:solidFill>
                <a:latin typeface="Verdana"/>
                <a:cs typeface="Verdana"/>
              </a:rPr>
              <a:t>Testbeam</a:t>
            </a: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 get all chips working and equalized</a:t>
            </a:r>
          </a:p>
          <a:p>
            <a:pPr marL="8001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8"/>
              </a:buBlip>
            </a:pPr>
            <a:r>
              <a:rPr lang="en-US" sz="2000" kern="0" dirty="0">
                <a:solidFill>
                  <a:srgbClr val="000000"/>
                </a:solidFill>
                <a:latin typeface="Verdana"/>
                <a:cs typeface="Verdana"/>
              </a:rPr>
              <a:t>In May make mockup of full system in lab</a:t>
            </a:r>
          </a:p>
        </p:txBody>
      </p:sp>
    </p:spTree>
    <p:extLst>
      <p:ext uri="{BB962C8B-B14F-4D97-AF65-F5344CB8AC3E}">
        <p14:creationId xmlns:p14="http://schemas.microsoft.com/office/powerpoint/2010/main" val="1472684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9093041</TotalTime>
  <Pages>11</Pages>
  <Words>243</Words>
  <Application>Microsoft Macintosh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Monotype Sorts</vt:lpstr>
      <vt:lpstr>Symbol</vt:lpstr>
      <vt:lpstr>Times New Roman</vt:lpstr>
      <vt:lpstr>Verdana</vt:lpstr>
      <vt:lpstr>Wingdings</vt:lpstr>
      <vt:lpstr>Como</vt:lpstr>
      <vt:lpstr>Pixel TPC</vt:lpstr>
      <vt:lpstr>ILC and Pixel TPC highlights</vt:lpstr>
      <vt:lpstr> Negative Ion pixel TPC paper  </vt:lpstr>
      <vt:lpstr> 8-Quad Module Laser test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2312</cp:revision>
  <cp:lastPrinted>2002-02-06T08:01:21Z</cp:lastPrinted>
  <dcterms:created xsi:type="dcterms:W3CDTF">2020-03-07T12:22:56Z</dcterms:created>
  <dcterms:modified xsi:type="dcterms:W3CDTF">2021-03-03T12:17:23Z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