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13" r:id="rId5"/>
    <p:sldMasterId id="2147483721" r:id="rId6"/>
    <p:sldMasterId id="2147483673" r:id="rId7"/>
  </p:sldMasterIdLst>
  <p:notesMasterIdLst>
    <p:notesMasterId r:id="rId16"/>
  </p:notesMasterIdLst>
  <p:sldIdLst>
    <p:sldId id="256" r:id="rId8"/>
    <p:sldId id="281" r:id="rId9"/>
    <p:sldId id="282" r:id="rId10"/>
    <p:sldId id="283" r:id="rId11"/>
    <p:sldId id="284" r:id="rId12"/>
    <p:sldId id="285" r:id="rId13"/>
    <p:sldId id="286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D7D"/>
    <a:srgbClr val="04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8"/>
    <p:restoredTop sz="94708"/>
  </p:normalViewPr>
  <p:slideViewPr>
    <p:cSldViewPr snapToGrid="0" snapToObjects="1">
      <p:cViewPr varScale="1">
        <p:scale>
          <a:sx n="108" d="100"/>
          <a:sy n="108" d="100"/>
        </p:scale>
        <p:origin x="10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5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B3416-963B-BA40-ACA0-067B6680F50E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C697-3B48-C74B-8B72-394B6820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50cea4e29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50cea4e296_0_39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00" cy="3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50cea4e296_0_39:notes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700" cy="49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9715" y="2591341"/>
            <a:ext cx="2077039" cy="1621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6707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3215" y="5544587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Kelsey/WISE/SCI/PDK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60115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9454" y="708046"/>
            <a:ext cx="1441922" cy="112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340" y="5573354"/>
            <a:ext cx="1154151" cy="1090789"/>
          </a:xfr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Kelsey/WISE/SCI/PDK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51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Kelsey/WISE/SCI/PDK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52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Kelsey/WISE/SCI/PDK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7625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62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80014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4CB6-A1BA-F04C-94DB-2DE5C1793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DBA49-4754-7643-94D4-06D101AB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3F6D-B92C-4D46-8EDC-54DC9F9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2EC6-48E5-E24E-96B8-6B20D56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A23A-3BDA-EC43-92BE-33A3359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E958-DEC3-9E45-94DB-126EA82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FE06-01ED-3443-B367-68C666D3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AFAF-FF7C-F449-9480-9D61E6C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3009-4062-3D41-AE32-701473D5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FE15-E807-8E48-AF4D-F1323263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4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23B0-1E60-1344-967F-257C9A5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BD6A-3680-124C-ABEB-248FF1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C33-E0E1-1D4E-8D55-029F023E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D0E8-0D2D-214B-BFC9-CB92683F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DC33-FD61-6B46-8438-1B6CB93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513-350F-1E44-B496-54486540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540A-64C7-6743-8067-2D439E0D8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5746-3B39-A74C-9D4D-5C311A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37C29-1CB3-AE4B-9951-CAB400BE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082FB-9C26-8841-86DB-DA33C33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59934-99BC-9949-A5CE-44F7A6C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8D59-EB09-D04E-ABCA-1C75568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54231-7A41-0246-8D2A-6E5A74E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671CD-D93E-4C4E-8084-D5A3BC20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07633-3592-3448-817A-39ED9DA1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6B46C-E129-784C-AAC2-78C4CA15C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FB69-96AE-1848-839B-6FBBBC1E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A4D5-439B-7246-AF8D-6D7400A6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7BCA9-F1E6-C444-8570-322F25D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283520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CA81-FEDC-C548-A9E5-B42A7073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A35E9-CEE8-0948-97D8-102C0D4F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9D005-9754-B946-99C7-A5845C4C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A5613-A749-DB4B-87E6-816A2A2B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B0114-EEFD-0246-8596-85743FD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9C180-B00B-8E40-9543-F2EE38E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8692B-7581-C14B-AA30-5127EC4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6CC-8F63-774B-B0FD-BE32C494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8833-5416-8443-937F-8D93DC7A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B37D-F87F-C343-860D-FCA22166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EE349-A5CB-A044-82DC-E83823B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66314-17ED-3C4C-ABF4-81A6B313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BB1E-AB55-F64E-ABD8-5B96FDE5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7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DF0-6908-864D-BAE1-2DD5DC7C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A9B-7ED3-434A-9A4F-60233744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F508-0E42-AD42-AEFB-F948185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4040-FDC6-D748-9770-0401A42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A4BE-5A76-CD4C-BB67-553A7398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84F-A6A9-CD4C-9655-11646C33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84A-75CD-0B4F-B486-88DC7380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1123-6630-BE43-892B-712B0D01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6CF-8B29-8142-BF5D-7813AD13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76E-3BA5-CA40-9615-5F09AFC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B1A3-0367-3F41-A11F-E059B959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5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0537F-22B2-E444-9CE9-4A299CF1E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2AD72-0533-1F43-9851-951372A3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0E97-3F70-2D47-B91A-E2A557CD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3499-5756-8D4B-A707-9DB142F2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F2A8-9BAC-F040-938F-D574471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8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444502" y="1439333"/>
            <a:ext cx="10909200" cy="4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36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F5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11061812" y="6406019"/>
            <a:ext cx="7410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75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455646" y="74649"/>
            <a:ext cx="9612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36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72766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1"/>
            </a:gs>
            <a:gs pos="58000">
              <a:schemeClr val="accent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 userDrawn="1"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Kelsey/WISE/SCI/PDK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5D35B-A712-9A48-B48E-625F8017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2E5A-A1F9-E74E-BD10-A44E71AC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4BE-58DF-024A-86FF-0534722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 Feb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904A-830F-0D40-9748-386CA5A6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Kelsey/WISE/SCI/PDK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6D76-333C-6640-A71A-3F0E4F3FE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466935" y="203200"/>
            <a:ext cx="9040800" cy="9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361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44502" y="1439333"/>
            <a:ext cx="10909200" cy="4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36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F5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36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436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11061812" y="6406019"/>
            <a:ext cx="7410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6" name="Google Shape;96;p14"/>
          <p:cNvCxnSpPr/>
          <p:nvPr/>
        </p:nvCxnSpPr>
        <p:spPr>
          <a:xfrm>
            <a:off x="444502" y="6406019"/>
            <a:ext cx="11274600" cy="7200"/>
          </a:xfrm>
          <a:prstGeom prst="straightConnector1">
            <a:avLst/>
          </a:prstGeom>
          <a:noFill/>
          <a:ln w="12700" cap="rnd" cmpd="sng">
            <a:solidFill>
              <a:srgbClr val="F57B2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4"/>
          <p:cNvSpPr txBox="1"/>
          <p:nvPr/>
        </p:nvSpPr>
        <p:spPr>
          <a:xfrm>
            <a:off x="25400" y="6481610"/>
            <a:ext cx="18174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5E"/>
              </a:buClr>
              <a:buSzPts val="750"/>
              <a:buFont typeface="Calibri"/>
              <a:buNone/>
            </a:pPr>
            <a:r>
              <a:rPr lang="en-GB" sz="750" b="0" i="0" u="none" strike="noStrike" cap="none">
                <a:solidFill>
                  <a:srgbClr val="003F5E"/>
                </a:solidFill>
                <a:latin typeface="Calibri"/>
                <a:ea typeface="Calibri"/>
                <a:cs typeface="Calibri"/>
                <a:sym typeface="Calibri"/>
              </a:rPr>
              <a:t>https://aarc-project.eu</a:t>
            </a:r>
            <a:endParaRPr sz="750" b="0" i="0" u="none" strike="noStrike" cap="none">
              <a:solidFill>
                <a:srgbClr val="003F5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4"/>
          <p:cNvCxnSpPr/>
          <p:nvPr/>
        </p:nvCxnSpPr>
        <p:spPr>
          <a:xfrm flipH="1">
            <a:off x="444400" y="1224327"/>
            <a:ext cx="10274400" cy="3000"/>
          </a:xfrm>
          <a:prstGeom prst="straightConnector1">
            <a:avLst/>
          </a:prstGeom>
          <a:noFill/>
          <a:ln w="12700" cap="flat" cmpd="sng">
            <a:solidFill>
              <a:srgbClr val="00395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58149" y="143931"/>
            <a:ext cx="1144684" cy="1034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543" y="6460279"/>
            <a:ext cx="331798" cy="2997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4" Type="http://schemas.openxmlformats.org/officeDocument/2006/relationships/hyperlink" Target="https://aarc-project.eu/policies/policy-development-ki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AARC/Acceptable+Use+Policy+and+Conditions+of+Use+-+WISE+Baseline+AU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se-community.org/wise-baseline-aup/" TargetMode="External"/><Relationship Id="rId2" Type="http://schemas.openxmlformats.org/officeDocument/2006/relationships/hyperlink" Target="https://documents.egi.eu/document/36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hyperlink" Target="https://aarc-project.eu/guidelines/aarc-i044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geant.org/event/209/contributions/177/subcontributions/6/attachments/86/116/Framework_Status_for_Fall_WISE_Workshop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699922"/>
            <a:ext cx="8144134" cy="1466818"/>
          </a:xfrm>
        </p:spPr>
        <p:txBody>
          <a:bodyPr/>
          <a:lstStyle/>
          <a:p>
            <a:pPr algn="ctr"/>
            <a:br>
              <a:rPr lang="en-GB" b="1" dirty="0"/>
            </a:br>
            <a:r>
              <a:rPr lang="en-GB" sz="3200" b="1" dirty="0">
                <a:solidFill>
                  <a:srgbClr val="FF0000"/>
                </a:solidFill>
              </a:rPr>
              <a:t>WISE – SCI &amp; PDK &amp; AUP</a:t>
            </a:r>
            <a:br>
              <a:rPr lang="en-GB" sz="3200" b="1" dirty="0">
                <a:solidFill>
                  <a:srgbClr val="FF0000"/>
                </a:solidFill>
              </a:rPr>
            </a:br>
            <a:r>
              <a:rPr lang="nl-NL" sz="2400" dirty="0"/>
              <a:t>David Kelsey </a:t>
            </a:r>
            <a:r>
              <a:rPr lang="nl-NL" sz="2000" dirty="0"/>
              <a:t>(STFC-RAL, UK Research and Innovation)</a:t>
            </a:r>
            <a:br>
              <a:rPr lang="nl-NL" sz="2000" dirty="0"/>
            </a:br>
            <a:r>
              <a:rPr lang="nl-NL" sz="1800" dirty="0"/>
              <a:t>EUGridPMA virtual meeting, 8 Feb 2021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DA175-AD55-5E4C-8B0A-28EB229C8F88}"/>
              </a:ext>
            </a:extLst>
          </p:cNvPr>
          <p:cNvSpPr/>
          <p:nvPr/>
        </p:nvSpPr>
        <p:spPr>
          <a:xfrm>
            <a:off x="387456" y="5693321"/>
            <a:ext cx="5240987" cy="923330"/>
          </a:xfrm>
          <a:prstGeom prst="rect">
            <a:avLst/>
          </a:prstGeom>
          <a:solidFill>
            <a:schemeClr val="bg1"/>
          </a:solidFill>
          <a:ln>
            <a:solidFill>
              <a:srgbClr val="0C3959"/>
            </a:solidFill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and </a:t>
            </a: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EU H2020 EOSC-HUB, EGI-ACE &amp; GN4-3</a:t>
            </a:r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99E0B7-7C99-4088-B4FD-F5F80B3E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SCI-WG</a:t>
            </a:r>
            <a:br>
              <a:rPr lang="en-US" dirty="0"/>
            </a:br>
            <a:r>
              <a:rPr lang="en-US" dirty="0"/>
              <a:t> (from Oct 2020 WISE workshop)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1CE4-E47E-4CB2-9EBD-057019F3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Updated baseline policy templates for Research Communities</a:t>
            </a:r>
          </a:p>
          <a:p>
            <a:pPr lvl="1"/>
            <a:r>
              <a:rPr lang="en-US" dirty="0"/>
              <a:t>Build on AARC Policy Development Kit (PDK)</a:t>
            </a:r>
          </a:p>
          <a:p>
            <a:pPr lvl="1"/>
            <a:r>
              <a:rPr lang="en-US" dirty="0"/>
              <a:t>UK IRIS leading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Policies for Edge Services/SLATE</a:t>
            </a:r>
          </a:p>
          <a:p>
            <a:pPr lvl="1"/>
            <a:r>
              <a:rPr lang="en-US" dirty="0"/>
              <a:t>University of Chicago/SLATE/Trusted CI leading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Guidance for maturity assessment in relation to SCI version 2</a:t>
            </a:r>
          </a:p>
          <a:p>
            <a:pPr lvl="1"/>
            <a:r>
              <a:rPr lang="en-US" dirty="0"/>
              <a:t>GN4-3 </a:t>
            </a:r>
            <a:r>
              <a:rPr lang="en-US" dirty="0" err="1"/>
              <a:t>EnCo</a:t>
            </a:r>
            <a:r>
              <a:rPr lang="en-US" dirty="0"/>
              <a:t> and EOSC-hub leading</a:t>
            </a:r>
          </a:p>
          <a:p>
            <a:pPr marL="0" indent="0">
              <a:buNone/>
            </a:pPr>
            <a:r>
              <a:rPr lang="en-US" dirty="0"/>
              <a:t>Longer-term question: Building on experience from SCI-WG, REFEDS </a:t>
            </a:r>
            <a:r>
              <a:rPr lang="en-US" dirty="0" err="1"/>
              <a:t>Sirtfi</a:t>
            </a:r>
            <a:r>
              <a:rPr lang="en-US" dirty="0"/>
              <a:t> Working Group, from AEGIS and the various policy teams including use of </a:t>
            </a:r>
            <a:r>
              <a:rPr lang="en-US" dirty="0" err="1"/>
              <a:t>Snctfi</a:t>
            </a:r>
            <a:r>
              <a:rPr lang="en-US" dirty="0"/>
              <a:t> trust framework (Services behind an AARC BPA Proxy) all together</a:t>
            </a:r>
          </a:p>
          <a:p>
            <a:pPr lvl="1"/>
            <a:r>
              <a:rPr lang="en-US" dirty="0"/>
              <a:t>do we need an SCI Version 3?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E9F76-DB60-4D99-ABC0-3A20A13B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02EB7-9033-488B-B634-42F0C6C5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title"/>
          </p:nvPr>
        </p:nvSpPr>
        <p:spPr>
          <a:xfrm>
            <a:off x="455646" y="74649"/>
            <a:ext cx="96120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Policy Development Kit - Content </a:t>
            </a:r>
            <a:endParaRPr dirty="0"/>
          </a:p>
        </p:txBody>
      </p:sp>
      <p:pic>
        <p:nvPicPr>
          <p:cNvPr id="253" name="Google Shape;25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8575" y="1313700"/>
            <a:ext cx="7218276" cy="50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4645C3-75CC-49A2-AE04-26BA4DA10F9A}"/>
              </a:ext>
            </a:extLst>
          </p:cNvPr>
          <p:cNvSpPr txBox="1"/>
          <p:nvPr/>
        </p:nvSpPr>
        <p:spPr>
          <a:xfrm>
            <a:off x="9445752" y="2295144"/>
            <a:ext cx="2651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from </a:t>
            </a:r>
            <a:br>
              <a:rPr lang="en-US" dirty="0"/>
            </a:br>
            <a:r>
              <a:rPr lang="en-US" i="1" dirty="0"/>
              <a:t>Hannah Short and </a:t>
            </a:r>
            <a:br>
              <a:rPr lang="en-US" i="1" dirty="0"/>
            </a:br>
            <a:r>
              <a:rPr lang="en-US" i="1" dirty="0"/>
              <a:t>Uros </a:t>
            </a:r>
            <a:r>
              <a:rPr lang="en-US" i="1" dirty="0" err="1"/>
              <a:t>Stevanovic</a:t>
            </a:r>
            <a:r>
              <a:rPr lang="en-US" i="1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Shown at </a:t>
            </a:r>
            <a:br>
              <a:rPr lang="en-US" dirty="0"/>
            </a:br>
            <a:r>
              <a:rPr lang="en-US" dirty="0"/>
              <a:t>SIG-ISM/WISE Workshop, April 2019 (Kaunas)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984E57-5C18-4FA6-A510-80516AC7A842}"/>
              </a:ext>
            </a:extLst>
          </p:cNvPr>
          <p:cNvSpPr txBox="1"/>
          <p:nvPr/>
        </p:nvSpPr>
        <p:spPr>
          <a:xfrm>
            <a:off x="266330" y="1215683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4"/>
              </a:rPr>
              <a:t>https://aarc-project.eu/policies/policy-development-kit/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42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4DF3CF-F47C-4176-85EA-E02174AAD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anchor="ctr">
            <a:normAutofit/>
          </a:bodyPr>
          <a:lstStyle/>
          <a:p>
            <a:r>
              <a:rPr lang="en-US" dirty="0"/>
              <a:t>Building on AARC PDK in WISE SCI-WG</a:t>
            </a:r>
            <a:endParaRPr lang="en-GB" dirty="0"/>
          </a:p>
        </p:txBody>
      </p:sp>
      <p:pic>
        <p:nvPicPr>
          <p:cNvPr id="8" name="Google Shape;253;p35">
            <a:extLst>
              <a:ext uri="{FF2B5EF4-FFF2-40B4-BE49-F238E27FC236}">
                <a16:creationId xmlns:a16="http://schemas.microsoft.com/office/drawing/2014/main" id="{94E53101-7B22-4CB4-98E3-99B53D623974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92188" y="2085519"/>
            <a:ext cx="4915503" cy="35993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932D414-0286-4C4C-8BCD-14FF7CD440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161193"/>
              </p:ext>
            </p:extLst>
          </p:nvPr>
        </p:nvGraphicFramePr>
        <p:xfrm>
          <a:off x="5507628" y="2025675"/>
          <a:ext cx="4706504" cy="415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780">
                  <a:extLst>
                    <a:ext uri="{9D8B030D-6E8A-4147-A177-3AD203B41FA5}">
                      <a16:colId xmlns:a16="http://schemas.microsoft.com/office/drawing/2014/main" val="834316175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1367829492"/>
                    </a:ext>
                  </a:extLst>
                </a:gridCol>
                <a:gridCol w="1566862">
                  <a:extLst>
                    <a:ext uri="{9D8B030D-6E8A-4147-A177-3AD203B41FA5}">
                      <a16:colId xmlns:a16="http://schemas.microsoft.com/office/drawing/2014/main" val="529069271"/>
                    </a:ext>
                  </a:extLst>
                </a:gridCol>
              </a:tblGrid>
              <a:tr h="443773">
                <a:tc>
                  <a:txBody>
                    <a:bodyPr/>
                    <a:lstStyle/>
                    <a:p>
                      <a:r>
                        <a:rPr lang="en-US" sz="1200" dirty="0"/>
                        <a:t>Policy Area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Template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Lead Participants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43155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Top Level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Infrastructure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 (UK), EOSC-hub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3833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Privacy Statement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WLCG,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469182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Data Protection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Policy on the Processing of Personal Data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EGI, WLCG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5441"/>
                  </a:ext>
                </a:extLst>
              </a:tr>
              <a:tr h="423761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Community Policy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IRIS, EOSC, 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900598"/>
                  </a:ext>
                </a:extLst>
              </a:tr>
              <a:tr h="598299">
                <a:tc>
                  <a:txBody>
                    <a:bodyPr/>
                    <a:lstStyle/>
                    <a:p>
                      <a:r>
                        <a:rPr lang="en-US" sz="1200" dirty="0"/>
                        <a:t>Membership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Acceptable Authentication Assurance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GN4-3, IGTF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89238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Incident Response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eduGAIN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Sirtfi</a:t>
                      </a:r>
                      <a:r>
                        <a:rPr lang="en-US" sz="1200" dirty="0"/>
                        <a:t>, GN4-3, EOSC &amp; many </a:t>
                      </a:r>
                      <a:r>
                        <a:rPr lang="en-US" sz="1200" dirty="0" err="1"/>
                        <a:t>opsec</a:t>
                      </a:r>
                      <a:r>
                        <a:rPr lang="en-US" sz="1200" dirty="0"/>
                        <a:t> groups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270920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r>
                        <a:rPr lang="en-US" sz="1200" dirty="0"/>
                        <a:t>Operational Security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Service Operations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EOSC-hub, IRIS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818358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E0A48-03C3-42C1-A5DC-1ADE74A27C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0981" y="593618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8 Feb 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D5A5B-701B-49F9-862F-29D465EF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87066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Kelsey/WISE/SCI/PDK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4E694B-9355-461A-B651-B0D769D35AA7}"/>
              </a:ext>
            </a:extLst>
          </p:cNvPr>
          <p:cNvGrpSpPr/>
          <p:nvPr/>
        </p:nvGrpSpPr>
        <p:grpSpPr>
          <a:xfrm>
            <a:off x="10411873" y="5735413"/>
            <a:ext cx="862767" cy="449636"/>
            <a:chOff x="10411873" y="5552533"/>
            <a:chExt cx="862767" cy="449636"/>
          </a:xfrm>
        </p:grpSpPr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385E2E5F-2222-44E4-A1C4-87578AD10D55}"/>
                </a:ext>
              </a:extLst>
            </p:cNvPr>
            <p:cNvSpPr/>
            <p:nvPr/>
          </p:nvSpPr>
          <p:spPr>
            <a:xfrm>
              <a:off x="10411873" y="5552533"/>
              <a:ext cx="862767" cy="44963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DB1394-7CB4-4900-9314-BB7B0458BF8A}"/>
                </a:ext>
              </a:extLst>
            </p:cNvPr>
            <p:cNvSpPr txBox="1"/>
            <p:nvPr/>
          </p:nvSpPr>
          <p:spPr>
            <a:xfrm>
              <a:off x="10598304" y="5592685"/>
              <a:ext cx="676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New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5E8B90C-8A40-4C57-9794-3EC44A4F6C3F}"/>
              </a:ext>
            </a:extLst>
          </p:cNvPr>
          <p:cNvSpPr txBox="1"/>
          <p:nvPr/>
        </p:nvSpPr>
        <p:spPr>
          <a:xfrm>
            <a:off x="10591060" y="3639845"/>
            <a:ext cx="1367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SLATE &amp; Trusted CI active in many areas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06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DBB4-AB83-489D-AA75-1634C74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Baseline AUP v1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5271-9F5B-4175-B6FC-7DE7A4B34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From joint work – AARC NA3 (PDK) &amp; all policy teams</a:t>
            </a:r>
          </a:p>
          <a:p>
            <a:r>
              <a:rPr lang="en-GB" dirty="0">
                <a:hlinkClick r:id="rId2"/>
              </a:rPr>
              <a:t>https://wiki.geant.org/display/AARC/Acceptable+Use+Policy+and+Conditions+of+Use+-+WISE+Baseline+AUP</a:t>
            </a:r>
            <a:endParaRPr lang="en-GB" dirty="0"/>
          </a:p>
          <a:p>
            <a:pPr marL="0" indent="0" algn="l">
              <a:buNone/>
            </a:pPr>
            <a:r>
              <a:rPr lang="en-GB" b="0" i="0" dirty="0">
                <a:effectLst/>
                <a:latin typeface="-apple-system"/>
              </a:rPr>
              <a:t>The aim of the WISE Baseline AUP is to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-apple-system"/>
              </a:rPr>
              <a:t>provide a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common baseline </a:t>
            </a:r>
            <a:r>
              <a:rPr lang="en-GB" b="0" i="0" dirty="0">
                <a:effectLst/>
                <a:latin typeface="-apple-system"/>
              </a:rPr>
              <a:t>set of criteria for acceptable use and terms and conditions for the professional use of IT infrastructures for research globally – and thereby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ease the trust of users across infrastructures</a:t>
            </a:r>
            <a:r>
              <a:rPr lang="en-GB" b="0" i="0" dirty="0">
                <a:effectLst/>
                <a:latin typeface="-apple-system"/>
              </a:rPr>
              <a:t>: services within an infrastructure have a common framework describing the behaviour of users coming from multiple communities;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-apple-system"/>
              </a:rPr>
              <a:t>facilitate a presentation format that allows necessary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privacy notices </a:t>
            </a:r>
            <a:r>
              <a:rPr lang="en-GB" b="0" i="0" dirty="0">
                <a:effectLst/>
                <a:latin typeface="-apple-system"/>
              </a:rPr>
              <a:t>(in Europe for GDPR compliance) to be presented at the same time and remain easily available thereafter;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-apple-system"/>
              </a:rPr>
              <a:t>support services with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varying levels of support and quality </a:t>
            </a:r>
            <a:r>
              <a:rPr lang="en-GB" b="0" i="0" dirty="0">
                <a:effectLst/>
                <a:latin typeface="-apple-system"/>
              </a:rPr>
              <a:t>guarantees;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-apple-system"/>
              </a:rPr>
              <a:t>provide for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augmentation</a:t>
            </a:r>
            <a:r>
              <a:rPr lang="en-GB" b="0" i="0" dirty="0">
                <a:effectLst/>
                <a:latin typeface="-apple-system"/>
              </a:rPr>
              <a:t> of the baseline AUP with community and infrastructure-specific terms and conditions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-apple-system"/>
              </a:rPr>
              <a:t>be applicable to </a:t>
            </a:r>
            <a:r>
              <a:rPr lang="en-GB" b="0" i="0" dirty="0">
                <a:solidFill>
                  <a:schemeClr val="accent2"/>
                </a:solidFill>
                <a:effectLst/>
                <a:latin typeface="-apple-system"/>
              </a:rPr>
              <a:t>both ‘community-first’ and ‘user-first</a:t>
            </a:r>
            <a:r>
              <a:rPr lang="en-GB" b="0" i="0" dirty="0">
                <a:effectLst/>
                <a:latin typeface="-apple-system"/>
              </a:rPr>
              <a:t>’ AAI membership management services.</a:t>
            </a:r>
            <a:br>
              <a:rPr lang="en-GB" b="0" i="0" dirty="0">
                <a:effectLst/>
                <a:latin typeface="-apple-system"/>
              </a:rPr>
            </a:br>
            <a:r>
              <a:rPr lang="en-GB" b="0" i="0" dirty="0">
                <a:effectLst/>
                <a:latin typeface="-apple-system"/>
              </a:rPr>
              <a:t>In the conventional ‘community-first’ model, the AUP is shown to the user when registering with their research community. The model here referred to as ‘user-first’ presumes that the user first enrols in a generic, potentially multi-tenancy, membership management service (MMS), and within that service petitions membership to one or more of the research communities hosted within the MMS.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85891-5753-4E2D-9EAD-61E1CB81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EBF5D-D3C0-4520-BF00-B40EFDC2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D278-7EF9-4133-9AD5-D472053BF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AUP v1 - history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7BFC5-9AD8-4996-82E5-3B6BEDE9E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306405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Document completed in Feb 2019</a:t>
            </a:r>
          </a:p>
          <a:p>
            <a:r>
              <a:rPr lang="en-US" dirty="0"/>
              <a:t>Has been used by Infrastructures </a:t>
            </a:r>
            <a:br>
              <a:rPr lang="en-US" dirty="0"/>
            </a:br>
            <a:r>
              <a:rPr lang="en-US" dirty="0"/>
              <a:t>(EOSC-hub, IRIS (UK), EGI, …)</a:t>
            </a:r>
          </a:p>
          <a:p>
            <a:pPr lvl="1"/>
            <a:r>
              <a:rPr lang="en-US" dirty="0"/>
              <a:t>EGI AUP v3 (June 2020)</a:t>
            </a:r>
          </a:p>
          <a:p>
            <a:pPr lvl="2"/>
            <a:r>
              <a:rPr lang="en-GB" dirty="0">
                <a:hlinkClick r:id="rId2"/>
              </a:rPr>
              <a:t>https://documents.egi.eu/document/3600</a:t>
            </a:r>
            <a:endParaRPr lang="en-GB" dirty="0"/>
          </a:p>
          <a:p>
            <a:r>
              <a:rPr lang="en-GB" dirty="0"/>
              <a:t>Finally (!) available from the WISE web</a:t>
            </a:r>
          </a:p>
          <a:p>
            <a:r>
              <a:rPr lang="en-GB" dirty="0">
                <a:hlinkClick r:id="rId3"/>
              </a:rPr>
              <a:t>https://wise-community.org/wise-baseline-aup/</a:t>
            </a:r>
            <a:endParaRPr lang="en-GB" dirty="0"/>
          </a:p>
          <a:p>
            <a:r>
              <a:rPr lang="en-GB" dirty="0">
                <a:hlinkClick r:id="rId4"/>
              </a:rPr>
              <a:t>https://aarc-project.eu/guidelines/aarc-i044/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FAF2-1DA1-4728-8648-4374DEBC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C175-7AFC-4DD8-B49B-826A30D8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E00720A-F697-4A61-B014-0E193D22F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635" y="1355912"/>
            <a:ext cx="3101805" cy="441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1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23CA-36F8-4C4F-96F3-67D48E20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on AUP?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A0FDA-B8AF-4F76-9F50-AA296924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Trusted CI Framework</a:t>
            </a:r>
          </a:p>
          <a:p>
            <a:pPr lvl="1"/>
            <a:r>
              <a:rPr lang="en-US" dirty="0"/>
              <a:t>See Bob Cowles talk at WISE meeting (Oct 2020)</a:t>
            </a:r>
          </a:p>
          <a:p>
            <a:pPr lvl="2"/>
            <a:r>
              <a:rPr lang="en-GB" dirty="0">
                <a:hlinkClick r:id="rId2"/>
              </a:rPr>
              <a:t>https://events.geant.org/event/209/contributions/177/subcontributions/6/attachments/86/116/Framework_Status_for_Fall_WISE_Workshop.pdf</a:t>
            </a:r>
            <a:endParaRPr lang="en-GB" dirty="0"/>
          </a:p>
          <a:p>
            <a:pPr lvl="1"/>
            <a:r>
              <a:rPr lang="en-GB" dirty="0"/>
              <a:t>A template AUP will be published as part of their framework</a:t>
            </a:r>
          </a:p>
          <a:p>
            <a:pPr lvl="1"/>
            <a:r>
              <a:rPr lang="en-GB" dirty="0"/>
              <a:t>Would like to use WISE AUP – But it does not fully work for them</a:t>
            </a:r>
          </a:p>
          <a:p>
            <a:pPr lvl="2"/>
            <a:r>
              <a:rPr lang="en-GB" dirty="0"/>
              <a:t>Still work in progress</a:t>
            </a:r>
          </a:p>
          <a:p>
            <a:r>
              <a:rPr lang="en-GB" dirty="0"/>
              <a:t>To ease the alignment of WISE and Trusted CI templates we may need to consider some updates (WISE AUP V2?)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35E0-2653-442F-8256-A75C7E10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42616-3B15-42D4-872D-C60EF08D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3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discussion 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 Feb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Kelsey/WISE/SCI/PDK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425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WISE 1">
      <a:dk1>
        <a:srgbClr val="04304A"/>
      </a:dk1>
      <a:lt1>
        <a:sysClr val="window" lastClr="FFFFFF"/>
      </a:lt1>
      <a:dk2>
        <a:srgbClr val="0C5428"/>
      </a:dk2>
      <a:lt2>
        <a:srgbClr val="E7E6E6"/>
      </a:lt2>
      <a:accent1>
        <a:srgbClr val="2199DA"/>
      </a:accent1>
      <a:accent2>
        <a:srgbClr val="E30179"/>
      </a:accent2>
      <a:accent3>
        <a:srgbClr val="E4001B"/>
      </a:accent3>
      <a:accent4>
        <a:srgbClr val="29AB5F"/>
      </a:accent4>
      <a:accent5>
        <a:srgbClr val="55555B"/>
      </a:accent5>
      <a:accent6>
        <a:srgbClr val="165B7D"/>
      </a:accent6>
      <a:hlink>
        <a:srgbClr val="F48017"/>
      </a:hlink>
      <a:folHlink>
        <a:srgbClr val="F37F1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E PPT Template" id="{90583413-F761-4B40-95A7-15A2263F0ABC}" vid="{0B27235C-06D5-1E4F-AB0B-95551B399E74}"/>
    </a:ext>
  </a:extLst>
</a:theme>
</file>

<file path=ppt/theme/theme2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432A73D823C43B2271A9C4310F3FD" ma:contentTypeVersion="13" ma:contentTypeDescription="Create a new document." ma:contentTypeScope="" ma:versionID="b7eaa7be207d0ec193917286d65bc258">
  <xsd:schema xmlns:xsd="http://www.w3.org/2001/XMLSchema" xmlns:xs="http://www.w3.org/2001/XMLSchema" xmlns:p="http://schemas.microsoft.com/office/2006/metadata/properties" xmlns:ns3="56029904-8cb5-45c4-aa6a-3e35b737c698" xmlns:ns4="72031dc8-2612-4c1b-8391-0fd7da3938a4" targetNamespace="http://schemas.microsoft.com/office/2006/metadata/properties" ma:root="true" ma:fieldsID="64b71a483e91e608b4120166e3437984" ns3:_="" ns4:_="">
    <xsd:import namespace="56029904-8cb5-45c4-aa6a-3e35b737c698"/>
    <xsd:import namespace="72031dc8-2612-4c1b-8391-0fd7da3938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29904-8cb5-45c4-aa6a-3e35b737c6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31dc8-2612-4c1b-8391-0fd7da39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470F6B-6850-4A5B-BD10-D843E89EE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29904-8cb5-45c4-aa6a-3e35b737c698"/>
    <ds:schemaRef ds:uri="72031dc8-2612-4c1b-8391-0fd7da393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F39469-0F3A-4844-8C2E-4334BB8432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7ADB9A-906E-46B5-8FFC-9D8F35E5FEE9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72031dc8-2612-4c1b-8391-0fd7da3938a4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6029904-8cb5-45c4-aa6a-3e35b737c69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768</Words>
  <Application>Microsoft Office PowerPoint</Application>
  <PresentationFormat>Widescreen</PresentationFormat>
  <Paragraphs>88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Trebuchet MS</vt:lpstr>
      <vt:lpstr>Wingdings</vt:lpstr>
      <vt:lpstr>Berlijn</vt:lpstr>
      <vt:lpstr>slide_base</vt:lpstr>
      <vt:lpstr>Custom Design</vt:lpstr>
      <vt:lpstr>GEANT Association</vt:lpstr>
      <vt:lpstr> WISE – SCI &amp; PDK &amp; AUP David Kelsey (STFC-RAL, UK Research and Innovation) EUGridPMA virtual meeting, 8 Feb 2021</vt:lpstr>
      <vt:lpstr>Activities for SCI-WG  (from Oct 2020 WISE workshop)</vt:lpstr>
      <vt:lpstr>Policy Development Kit - Content </vt:lpstr>
      <vt:lpstr>Building on AARC PDK in WISE SCI-WG</vt:lpstr>
      <vt:lpstr>WISE Baseline AUP v1</vt:lpstr>
      <vt:lpstr>AUP v1 - history</vt:lpstr>
      <vt:lpstr>Future work on AUP?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AARC PDK David Kelsey (STFC-RAL, UK Research and Innovation) WISE virtual meeting, 29 Oct 2020</dc:title>
  <dc:creator>David Kelsey</dc:creator>
  <cp:lastModifiedBy>David Kelsey</cp:lastModifiedBy>
  <cp:revision>19</cp:revision>
  <dcterms:created xsi:type="dcterms:W3CDTF">2020-10-28T15:19:08Z</dcterms:created>
  <dcterms:modified xsi:type="dcterms:W3CDTF">2021-02-08T09:03:05Z</dcterms:modified>
</cp:coreProperties>
</file>