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59" r:id="rId6"/>
    <p:sldId id="265" r:id="rId7"/>
    <p:sldId id="266" r:id="rId8"/>
    <p:sldId id="268" r:id="rId9"/>
  </p:sldIdLst>
  <p:sldSz cx="12192000" cy="6858000"/>
  <p:notesSz cx="6858000" cy="12192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d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6" name="Rectangle 8"/>
          <p:cNvSpPr/>
          <p:nvPr/>
        </p:nvSpPr>
        <p:spPr bwMode="auto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 bwMode="auto"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 bwMode="auto"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auto"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8ABE3C1-DBE1-495D-B57B-2849774B866A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2" name="Picture 10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9648407" y="2590079"/>
            <a:ext cx="2148951" cy="16527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anorama-afbeelding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 bwMode="auto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80322" y="609597"/>
            <a:ext cx="9613859" cy="3589574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46C117F-5CCF-4837-BE5F-2B92066CAFAF}" type="datetimeFigureOut">
              <a:rPr lang="en-US"/>
              <a:t>2/8/2021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en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 bwMode="auto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4EB90BD-B6CE-46B7-997F-7313B992CCDC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itaat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0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5" name="Picture 12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6" name="Rectangle 13"/>
          <p:cNvSpPr/>
          <p:nvPr/>
        </p:nvSpPr>
        <p:spPr bwMode="auto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4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 bwMode="auto"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DB9D11F-B188-461D-B23F-39381795C052}" type="datetimeFigureOut">
              <a:rPr lang="en-US"/>
              <a:t>2/8/2021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4" name="TextBox 15"/>
          <p:cNvSpPr>
            <a:spLocks/>
          </p:cNvSpPr>
          <p:nvPr/>
        </p:nvSpPr>
        <p:spPr bwMode="auto">
          <a:xfrm>
            <a:off x="583572" y="74811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7200">
                <a:solidFill>
                  <a:schemeClr val="tx1"/>
                </a:solidFill>
              </a:rPr>
              <a:t>“</a:t>
            </a:r>
            <a:endParaRPr/>
          </a:p>
        </p:txBody>
      </p:sp>
      <p:sp>
        <p:nvSpPr>
          <p:cNvPr id="15" name="TextBox 16"/>
          <p:cNvSpPr>
            <a:spLocks/>
          </p:cNvSpPr>
          <p:nvPr/>
        </p:nvSpPr>
        <p:spPr bwMode="auto">
          <a:xfrm>
            <a:off x="9662809" y="3033524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>
              <a:defRPr/>
            </a:pPr>
            <a:r>
              <a:rPr lang="en-US" sz="7200">
                <a:solidFill>
                  <a:schemeClr val="tx1"/>
                </a:solidFill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aamkaartj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8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5" name="Picture 9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6" name="Rectangle 10"/>
          <p:cNvSpPr/>
          <p:nvPr/>
        </p:nvSpPr>
        <p:spPr bwMode="auto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1"/>
          <p:cNvSpPr/>
          <p:nvPr/>
        </p:nvSpPr>
        <p:spPr bwMode="auto"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19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E6D8D9-55A2-4063-B0F3-121F44549695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kolomm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2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3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5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6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69222" y="753227"/>
            <a:ext cx="9624960" cy="1080938"/>
          </a:xfrm>
        </p:spPr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5"/>
          </p:nvPr>
        </p:nvSpPr>
        <p:spPr bwMode="auto"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6"/>
          </p:nvPr>
        </p:nvSpPr>
        <p:spPr bwMode="auto"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/>
          </p:nvPr>
        </p:nvSpPr>
        <p:spPr bwMode="auto"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4B24536-994D-4021-A283-9F449C0DB509}" type="datetimeFigureOut">
              <a:rPr lang="en-US"/>
              <a:t>2/8/2021</a:t>
            </a:fld>
            <a:endParaRPr lang="en-U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afbeeldingskolomm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6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2" y="753227"/>
            <a:ext cx="9613860" cy="1080938"/>
          </a:xfrm>
        </p:spPr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idx="15"/>
          </p:nvPr>
        </p:nvSpPr>
        <p:spPr bwMode="auto"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8"/>
          </p:nvPr>
        </p:nvSpPr>
        <p:spPr bwMode="auto"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21"/>
          </p:nvPr>
        </p:nvSpPr>
        <p:spPr bwMode="auto"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 bwMode="auto"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3"/>
          </p:nvPr>
        </p:nvSpPr>
        <p:spPr bwMode="auto"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6" name="Picture Placeholder 2"/>
          <p:cNvSpPr>
            <a:spLocks noGrp="1" noChangeAspect="1"/>
          </p:cNvSpPr>
          <p:nvPr>
            <p:ph type="pic" idx="22"/>
          </p:nvPr>
        </p:nvSpPr>
        <p:spPr bwMode="auto"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0"/>
          </p:nvPr>
        </p:nvSpPr>
        <p:spPr bwMode="auto"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CBBBB78-C96F-47B7-AB17-D852CA960AC9}" type="datetimeFigureOut">
              <a:rPr lang="en-US"/>
              <a:t>2/8/2021</a:t>
            </a:fld>
            <a:endParaRPr lang="en-US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en verticale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8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A3F48C-C7C6-4055-9F49-3777875E72AE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e titel en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auto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 bwMode="auto"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0129231" y="609597"/>
            <a:ext cx="1073802" cy="4353760"/>
          </a:xfrm>
        </p:spPr>
        <p:txBody>
          <a:bodyPr vert="eaVert"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0322" y="609597"/>
            <a:ext cx="8870004" cy="5326589"/>
          </a:xfrm>
        </p:spPr>
        <p:txBody>
          <a:bodyPr vert="eaVert"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fld id="{6178E61D-D431-422C-9764-11DAFE33AB63}" type="datetimeFigureOut">
              <a:rPr lang="en-US"/>
              <a:t>2/8/2021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en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14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5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6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7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2DE42F4-6EEF-4EF7-8ED4-2208F0F89A08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606006" y="683488"/>
            <a:ext cx="1585994" cy="1234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ekop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6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1" y="4086906"/>
            <a:ext cx="10437812" cy="321164"/>
          </a:xfrm>
          <a:prstGeom prst="rect">
            <a:avLst/>
          </a:prstGeom>
        </p:spPr>
      </p:pic>
      <p:pic>
        <p:nvPicPr>
          <p:cNvPr id="5" name="Picture 7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6" name="Rectangle 8"/>
          <p:cNvSpPr/>
          <p:nvPr/>
        </p:nvSpPr>
        <p:spPr bwMode="auto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9"/>
          <p:cNvSpPr/>
          <p:nvPr/>
        </p:nvSpPr>
        <p:spPr bwMode="auto"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578ACC-22D6-47C1-A373-4FD133E34F3C}" type="datetimeFigureOut">
              <a:rPr lang="en-US"/>
              <a:t>2/8/2021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729455" y="2869895"/>
            <a:ext cx="1154151" cy="1090789"/>
          </a:xfrm>
        </p:spPr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ee objecte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0319" y="2336873"/>
            <a:ext cx="4698358" cy="3599316"/>
          </a:xfrm>
        </p:spPr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594123" y="2336873"/>
            <a:ext cx="4700058" cy="3599316"/>
          </a:xfrm>
        </p:spPr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5A6C69-6797-4E8A-BF37-F2C3751466E9}" type="datetimeFigureOut">
              <a:rPr lang="en-US"/>
              <a:t>2/8/2021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elijki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9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10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11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2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19" y="753229"/>
            <a:ext cx="9613863" cy="1080937"/>
          </a:xfrm>
        </p:spPr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6349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0322" y="3030008"/>
            <a:ext cx="4698355" cy="2906179"/>
          </a:xfrm>
        </p:spPr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594123" y="3030008"/>
            <a:ext cx="4700059" cy="2906179"/>
          </a:xfrm>
        </p:spPr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82014A1-A632-4878-A0D3-F52BA7563730}" type="datetimeFigureOut">
              <a:rPr lang="en-US"/>
              <a:t>2/8/2021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Alleen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5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6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7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8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E99F462-093F-4566-844B-4C71F2739DA5}" type="datetimeFigureOut">
              <a:rPr lang="en-US"/>
              <a:t>2/8/2021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4" descr="HD-ShadowShort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5" name="Rectangle 5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D24A7AC-904D-4781-85BA-7D10C17ED021}" type="datetimeFigureOut">
              <a:rPr lang="en-US"/>
              <a:t>2/8/2021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oud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 bwMode="auto">
          <a:xfrm>
            <a:off x="4685846" y="2336873"/>
            <a:ext cx="5608336" cy="3599313"/>
          </a:xfrm>
        </p:spPr>
        <p:txBody>
          <a:bodyPr/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331444B-B92B-4E27-8C94-BB93EAF5CB18}" type="datetimeFigureOut">
              <a:rPr lang="en-US"/>
              <a:t>2/8/2021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Afbeelding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 bwMode="auto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/>
          <p:cNvSpPr/>
          <p:nvPr/>
        </p:nvSpPr>
        <p:spPr bwMode="auto"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680323" y="753227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868332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nl-NL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63EFA5E-FA76-400D-B3DC-F0BA90E6D107}" type="datetimeFigureOut">
              <a:rPr lang="en-US"/>
              <a:t>2/8/2021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</a:blip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680321" y="753227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nl-NL"/>
              <a:t>Titelstijl van model bewerken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nl-NL"/>
              <a:t>Klik om de tekststijl van het model te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6E9DEC-419B-4CC5-A080-3B06BD5A8291}" type="datetimeFigureOut">
              <a:rPr lang="en-US"/>
              <a:t>2/8/2021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se-community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ise-community.org/sc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www.geant.org/News_and_Events/Pages/supporting-security-for-collaborating-infrastructur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wiki.geant.org/download/attachments/58131190/SCIv2-Assessment-Chart_V2-US.xlsx?version=1&amp;modificationDate=1554550759208&amp;api=v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ownload/attachments/123765566/WISE-SCI-Baseline-AUP-V1.0.1-draf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4800"/>
              <a:t/>
            </a:r>
            <a:br>
              <a:rPr lang="en-US" sz="4800"/>
            </a:br>
            <a:r>
              <a:rPr lang="en-US" sz="4800"/>
              <a:t> </a:t>
            </a:r>
            <a:r>
              <a:rPr lang="en-US" sz="4800" b="1"/>
              <a:t>Security for Collaboration among Infrastructures (SCI) </a:t>
            </a:r>
            <a:r>
              <a:rPr lang="nl-NL" sz="4800"/>
              <a:t> 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 bwMode="auto">
          <a:xfrm>
            <a:off x="680322" y="4394039"/>
            <a:ext cx="8144134" cy="1622448"/>
          </a:xfrm>
        </p:spPr>
        <p:txBody>
          <a:bodyPr/>
          <a:lstStyle/>
          <a:p>
            <a:pPr>
              <a:defRPr/>
            </a:pPr>
            <a:r>
              <a:rPr lang="en-US" b="1" i="1" dirty="0"/>
              <a:t>EUGRIDPMA– </a:t>
            </a:r>
            <a:r>
              <a:rPr lang="en-US" b="1" i="1" dirty="0" smtClean="0"/>
              <a:t>2021-02-08</a:t>
            </a:r>
            <a:endParaRPr dirty="0"/>
          </a:p>
          <a:p>
            <a:pPr>
              <a:defRPr/>
            </a:pPr>
            <a:r>
              <a:rPr lang="en-US" b="1" i="1" dirty="0"/>
              <a:t>Ian Neilson (STFC-RAL, UK Research and Innovation)</a:t>
            </a:r>
          </a:p>
          <a:p>
            <a:pPr>
              <a:defRPr/>
            </a:pPr>
            <a:r>
              <a:rPr lang="en-US" b="1" i="1" dirty="0"/>
              <a:t>Uros </a:t>
            </a:r>
            <a:r>
              <a:rPr lang="en-US" b="1" i="1" dirty="0" err="1"/>
              <a:t>Stevanovic</a:t>
            </a:r>
            <a:r>
              <a:rPr lang="en-US" b="1" i="1" dirty="0"/>
              <a:t> (Karlsruhe Institute of Technology)</a:t>
            </a:r>
            <a:endParaRPr lang="nl-NL" dirty="0"/>
          </a:p>
        </p:txBody>
      </p:sp>
      <p:sp>
        <p:nvSpPr>
          <p:cNvPr id="6" name="TextBox 4"/>
          <p:cNvSpPr>
            <a:spLocks/>
          </p:cNvSpPr>
          <p:nvPr/>
        </p:nvSpPr>
        <p:spPr bwMode="auto">
          <a:xfrm>
            <a:off x="6888088" y="6519446"/>
            <a:ext cx="5811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dirty="0"/>
              <a:t> </a:t>
            </a:r>
            <a:r>
              <a:rPr lang="en-US" sz="1600" i="1" dirty="0"/>
              <a:t>In collaboration with and co-supported by </a:t>
            </a:r>
            <a:r>
              <a:rPr lang="en-US" sz="1600" i="1" dirty="0" err="1"/>
              <a:t>EnCo</a:t>
            </a:r>
            <a:r>
              <a:rPr lang="en-US" sz="1600" i="1" dirty="0"/>
              <a:t> (GN4-3)</a:t>
            </a:r>
            <a:endParaRPr lang="en-US" sz="1600" dirty="0"/>
          </a:p>
        </p:txBody>
      </p:sp>
      <p:sp>
        <p:nvSpPr>
          <p:cNvPr id="7" name="TextBox 5"/>
          <p:cNvSpPr>
            <a:spLocks/>
          </p:cNvSpPr>
          <p:nvPr/>
        </p:nvSpPr>
        <p:spPr bwMode="auto">
          <a:xfrm>
            <a:off x="4160018" y="5548950"/>
            <a:ext cx="3186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u="sng">
                <a:hlinkClick r:id="rId2" tooltip="https://wise-community.org/"/>
              </a:rPr>
              <a:t>https://wise-community.org</a:t>
            </a:r>
            <a:r>
              <a:rPr lang="en-US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Security for Collaborating Infrastructures (SCI-WG)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A collaborative activity of information security officers from large-scale infrastructures</a:t>
            </a:r>
            <a:endParaRPr/>
          </a:p>
          <a:p>
            <a:pPr lvl="1">
              <a:defRPr/>
            </a:pPr>
            <a:r>
              <a:rPr lang="en-US"/>
              <a:t>EGI, OSG, PRACE, EUDAT, CHAIN, WLCG, XSEDE, HBP…</a:t>
            </a:r>
            <a:endParaRPr/>
          </a:p>
          <a:p>
            <a:pPr>
              <a:defRPr/>
            </a:pPr>
            <a:r>
              <a:rPr lang="en-US"/>
              <a:t>Grew out of EGEE/WLCG JSPG and IGTF –from the ground up</a:t>
            </a:r>
            <a:endParaRPr/>
          </a:p>
          <a:p>
            <a:pPr>
              <a:defRPr/>
            </a:pPr>
            <a:r>
              <a:rPr lang="en-US"/>
              <a:t>We developed a </a:t>
            </a:r>
            <a:r>
              <a:rPr lang="en-US" i="1"/>
              <a:t>Trust framework</a:t>
            </a:r>
            <a:endParaRPr lang="en-US"/>
          </a:p>
          <a:p>
            <a:pPr lvl="1">
              <a:defRPr/>
            </a:pPr>
            <a:r>
              <a:rPr lang="en-US"/>
              <a:t>Enable inter-operation (security teams)</a:t>
            </a:r>
            <a:endParaRPr/>
          </a:p>
          <a:p>
            <a:pPr lvl="1">
              <a:defRPr/>
            </a:pPr>
            <a:r>
              <a:rPr lang="en-US"/>
              <a:t>Manage cross-infrastructure security risks</a:t>
            </a:r>
            <a:endParaRPr/>
          </a:p>
          <a:p>
            <a:pPr lvl="1">
              <a:defRPr/>
            </a:pPr>
            <a:r>
              <a:rPr lang="en-US"/>
              <a:t>Develop policy standards</a:t>
            </a:r>
            <a:endParaRPr/>
          </a:p>
          <a:p>
            <a:pPr lvl="1">
              <a:defRPr/>
            </a:pPr>
            <a:r>
              <a:rPr lang="en-US"/>
              <a:t>Especially where not able to share identical security policies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WISE SCI Version 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32671" y="2098747"/>
            <a:ext cx="6072904" cy="4673527"/>
          </a:xfrm>
        </p:spPr>
        <p:txBody>
          <a:bodyPr/>
          <a:lstStyle/>
          <a:p>
            <a:pPr>
              <a:defRPr/>
            </a:pPr>
            <a:r>
              <a:rPr lang="en-US"/>
              <a:t>Aims:</a:t>
            </a:r>
          </a:p>
          <a:p>
            <a:pPr lvl="1">
              <a:defRPr/>
            </a:pPr>
            <a:r>
              <a:rPr lang="en-US"/>
              <a:t>Involve wider range of stakeholders</a:t>
            </a:r>
            <a:endParaRPr/>
          </a:p>
          <a:p>
            <a:pPr lvl="1">
              <a:defRPr/>
            </a:pPr>
            <a:r>
              <a:rPr lang="en-US"/>
              <a:t>GEANT, NRENS, Identity federations, …</a:t>
            </a:r>
            <a:endParaRPr/>
          </a:p>
          <a:p>
            <a:pPr lvl="1">
              <a:defRPr/>
            </a:pPr>
            <a:r>
              <a:rPr lang="en-US"/>
              <a:t>Address any conflicts in version 1 for new stakeholders</a:t>
            </a:r>
            <a:endParaRPr/>
          </a:p>
          <a:p>
            <a:pPr lvl="1">
              <a:defRPr/>
            </a:pPr>
            <a:r>
              <a:rPr lang="en-US"/>
              <a:t>Add new topics/areas if needed (and indeed remove topics)</a:t>
            </a:r>
            <a:endParaRPr/>
          </a:p>
          <a:p>
            <a:pPr lvl="1">
              <a:defRPr/>
            </a:pPr>
            <a:r>
              <a:rPr lang="en-US"/>
              <a:t>Revise all wording of requirements</a:t>
            </a:r>
            <a:endParaRPr/>
          </a:p>
          <a:p>
            <a:pPr lvl="1">
              <a:defRPr/>
            </a:pPr>
            <a:r>
              <a:rPr lang="en-US"/>
              <a:t>Simplify!</a:t>
            </a:r>
            <a:endParaRPr/>
          </a:p>
          <a:p>
            <a:pPr>
              <a:defRPr/>
            </a:pPr>
            <a:r>
              <a:rPr lang="en-US"/>
              <a:t>SCI Version 2 was published on 31 May 2017</a:t>
            </a:r>
            <a:endParaRPr/>
          </a:p>
          <a:p>
            <a:pPr>
              <a:defRPr/>
            </a:pPr>
            <a:r>
              <a:rPr lang="en-US" i="1" u="sng">
                <a:hlinkClick r:id="rId2" tooltip="https://wise-community.org/sci/"/>
              </a:rPr>
              <a:t>https://wise-community.org/sci/</a:t>
            </a:r>
            <a:r>
              <a:rPr lang="en-US" i="1"/>
              <a:t> </a:t>
            </a:r>
          </a:p>
          <a:p>
            <a:pPr>
              <a:defRPr/>
            </a:pPr>
            <a:endParaRPr lang="en-US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606372" y="2889323"/>
            <a:ext cx="5499903" cy="31019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Endorsement of SCI Version 2 at TNC17 (Linz)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96" y="2091210"/>
            <a:ext cx="8235079" cy="4690589"/>
          </a:xfrm>
        </p:spPr>
        <p:txBody>
          <a:bodyPr/>
          <a:lstStyle/>
          <a:p>
            <a:pPr>
              <a:lnSpc>
                <a:spcPct val="104999"/>
              </a:lnSpc>
              <a:defRPr/>
            </a:pPr>
            <a:r>
              <a:rPr lang="en-US" sz="2600"/>
              <a:t>1stJune 2017</a:t>
            </a:r>
            <a:endParaRPr sz="2200"/>
          </a:p>
          <a:p>
            <a:pPr>
              <a:lnSpc>
                <a:spcPct val="80000"/>
              </a:lnSpc>
              <a:defRPr/>
            </a:pPr>
            <a:r>
              <a:rPr lang="en-US" sz="2000" i="1"/>
              <a:t>Infrastructures endorse the governing principles and approach of SCI, as produced by WISE, as a medium of building trust between infrastructures, to facilitate the exchange of security information in the event of a cross-infrastructure incident, and the collaboration of e-Infrastructures to support the process. These Infrastructures welcome the development of an information security community for the Infrastructures, and underline that the present activities by the research and e-Infrastructures should be continued and reinforced</a:t>
            </a:r>
            <a:endParaRPr lang="en-US" sz="2000"/>
          </a:p>
          <a:p>
            <a:pPr>
              <a:lnSpc>
                <a:spcPct val="80000"/>
              </a:lnSpc>
              <a:defRPr/>
            </a:pPr>
            <a:r>
              <a:rPr lang="en-US" sz="2200"/>
              <a:t>Endorsements have been received from the following infrastructures: EGI, EUDAT, GEANT, GridPP, MYREN, PRACE, SURF, WLCG, XSEDE, HBP</a:t>
            </a:r>
            <a:endParaRPr sz="2200"/>
          </a:p>
          <a:p>
            <a:pPr>
              <a:lnSpc>
                <a:spcPct val="80000"/>
              </a:lnSpc>
              <a:defRPr/>
            </a:pPr>
            <a:r>
              <a:rPr lang="en-US" sz="2200" i="1" u="sng">
                <a:hlinkClick r:id="rId2" tooltip="https://www.geant.org/News_and_Events/Pages/supporting-security-for-collaborating-infrastructures.aspx"/>
              </a:rPr>
              <a:t>https://www.geant.org/News_and_Events/Pages/supporting-security-for-collaborating-infrastructures.aspx</a:t>
            </a:r>
            <a:r>
              <a:rPr lang="en-US" sz="2200" i="1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20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650294" y="2691286"/>
            <a:ext cx="3541706" cy="33094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 smtClean="0"/>
              <a:t>SCI requirements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80322" y="2336872"/>
            <a:ext cx="10960294" cy="3993589"/>
          </a:xfrm>
        </p:spPr>
        <p:txBody>
          <a:bodyPr>
            <a:normAutofit/>
          </a:bodyPr>
          <a:lstStyle/>
          <a:p>
            <a:pPr>
              <a:lnSpc>
                <a:spcPct val="104999"/>
              </a:lnSpc>
              <a:defRPr/>
            </a:pPr>
            <a:r>
              <a:rPr lang="en-US" dirty="0" smtClean="0"/>
              <a:t>The </a:t>
            </a:r>
            <a:r>
              <a:rPr lang="en-US" dirty="0"/>
              <a:t>document defined a series of numbered requirements in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areas</a:t>
            </a:r>
            <a:endParaRPr dirty="0"/>
          </a:p>
          <a:p>
            <a:pPr lvl="1">
              <a:lnSpc>
                <a:spcPct val="104999"/>
              </a:lnSpc>
              <a:defRPr/>
            </a:pPr>
            <a:r>
              <a:rPr lang="en-US" dirty="0"/>
              <a:t>Operational Security</a:t>
            </a:r>
            <a:endParaRPr dirty="0"/>
          </a:p>
          <a:p>
            <a:pPr lvl="1">
              <a:lnSpc>
                <a:spcPct val="104999"/>
              </a:lnSpc>
              <a:defRPr/>
            </a:pPr>
            <a:r>
              <a:rPr lang="en-US" dirty="0"/>
              <a:t>Incident Response</a:t>
            </a:r>
            <a:endParaRPr dirty="0"/>
          </a:p>
          <a:p>
            <a:pPr lvl="1">
              <a:lnSpc>
                <a:spcPct val="104999"/>
              </a:lnSpc>
              <a:defRPr/>
            </a:pPr>
            <a:r>
              <a:rPr lang="en-US" dirty="0"/>
              <a:t>Traceability</a:t>
            </a:r>
            <a:endParaRPr dirty="0"/>
          </a:p>
          <a:p>
            <a:pPr lvl="1">
              <a:lnSpc>
                <a:spcPct val="104999"/>
              </a:lnSpc>
              <a:defRPr/>
            </a:pPr>
            <a:r>
              <a:rPr lang="en-US" dirty="0"/>
              <a:t>Participant Responsibilities</a:t>
            </a:r>
            <a:endParaRPr dirty="0"/>
          </a:p>
          <a:p>
            <a:pPr lvl="1">
              <a:lnSpc>
                <a:spcPct val="104999"/>
              </a:lnSpc>
              <a:defRPr/>
            </a:pPr>
            <a:r>
              <a:rPr lang="en-US" dirty="0" smtClean="0"/>
              <a:t>Data protection</a:t>
            </a:r>
            <a:endParaRPr lang="en-US" dirty="0"/>
          </a:p>
          <a:p>
            <a:pPr>
              <a:lnSpc>
                <a:spcPct val="104999"/>
              </a:lnSpc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SCI Assessment of maturity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To evaluate extent to which requirements are met, we recommend Infrastructures to assess the maturity of their implementations</a:t>
            </a:r>
            <a:endParaRPr/>
          </a:p>
          <a:p>
            <a:pPr>
              <a:defRPr/>
            </a:pPr>
            <a:r>
              <a:rPr lang="en-US"/>
              <a:t>According to following levels:</a:t>
            </a:r>
          </a:p>
          <a:p>
            <a:pPr lvl="1">
              <a:defRPr/>
            </a:pPr>
            <a:r>
              <a:rPr lang="en-US"/>
              <a:t>Level 0: Function/feature not implemented</a:t>
            </a:r>
            <a:endParaRPr/>
          </a:p>
          <a:p>
            <a:pPr lvl="1">
              <a:defRPr/>
            </a:pPr>
            <a:r>
              <a:rPr lang="en-US"/>
              <a:t>Level 1: Function/feature exists, is operationally implemented but not documented</a:t>
            </a:r>
            <a:endParaRPr/>
          </a:p>
          <a:p>
            <a:pPr lvl="1">
              <a:defRPr/>
            </a:pPr>
            <a:r>
              <a:rPr lang="en-US"/>
              <a:t>Level 2: … and comprehensively documented</a:t>
            </a:r>
            <a:endParaRPr/>
          </a:p>
          <a:p>
            <a:pPr lvl="1">
              <a:defRPr/>
            </a:pPr>
            <a:r>
              <a:rPr lang="en-US"/>
              <a:t>Level 3: … and reviewed by independent external body</a:t>
            </a:r>
            <a:endParaRPr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Assessment spreadsheet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99346" y="5909194"/>
            <a:ext cx="10949704" cy="758752"/>
          </a:xfrm>
        </p:spPr>
        <p:txBody>
          <a:bodyPr/>
          <a:lstStyle/>
          <a:p>
            <a:pPr>
              <a:defRPr/>
            </a:pPr>
            <a:r>
              <a:rPr lang="en-US" sz="2200" u="sng">
                <a:hlinkClick r:id="rId2" tooltip="https://wiki.geant.org/download/attachments/58131190/SCIv2-Assessment-Chart_V2-US.xlsx?version=1&amp;modificationDate=1554550759208&amp;api=v2"/>
              </a:rPr>
              <a:t>https://wiki.geant.org/download/attachments/58131190/SCIv2-Assessment-Chart_V2-US.xlsx?version=1&amp;modificationDate=1554550759208&amp;api=v2</a:t>
            </a:r>
            <a:r>
              <a:rPr lang="en-US" sz="2200"/>
              <a:t> </a:t>
            </a: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47724" y="2023248"/>
            <a:ext cx="8881110" cy="38859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Current SCI activities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680321" y="2336872"/>
            <a:ext cx="9613861" cy="3892477"/>
          </a:xfrm>
        </p:spPr>
        <p:txBody>
          <a:bodyPr/>
          <a:lstStyle/>
          <a:p>
            <a:pPr>
              <a:lnSpc>
                <a:spcPct val="104999"/>
              </a:lnSpc>
              <a:defRPr/>
            </a:pPr>
            <a:r>
              <a:rPr lang="en-US" sz="2200" u="sng" dirty="0"/>
              <a:t>Produce FAQ/Guidelines &amp; Training – how to satisfy SCI V2?</a:t>
            </a:r>
            <a:endParaRPr sz="2200" u="sng" dirty="0"/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Maturity Assessments from a number of Infrastructures</a:t>
            </a:r>
            <a:endParaRPr sz="2200" dirty="0"/>
          </a:p>
          <a:p>
            <a:pPr lvl="1">
              <a:lnSpc>
                <a:spcPct val="80000"/>
              </a:lnSpc>
              <a:defRPr/>
            </a:pPr>
            <a:r>
              <a:rPr lang="en-US" sz="1900" dirty="0"/>
              <a:t>Work already started</a:t>
            </a:r>
            <a:endParaRPr sz="1900" dirty="0"/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WISE Baseline AUP v1.0.1 (published)</a:t>
            </a:r>
            <a:endParaRPr sz="2200" dirty="0"/>
          </a:p>
          <a:p>
            <a:pPr lvl="1">
              <a:lnSpc>
                <a:spcPct val="80000"/>
              </a:lnSpc>
              <a:defRPr/>
            </a:pPr>
            <a:r>
              <a:rPr lang="en-US" sz="1900" u="sng" dirty="0">
                <a:hlinkClick r:id="rId2" tooltip="https://wiki.geant.org/download/attachments/123765566/WISE-SCI-Baseline-AUP-V1.0.1-draft.pdf"/>
              </a:rPr>
              <a:t>https://wiki.geant.org/download/attachments/123765566/WISE-SCI-Baseline-AUP-V1.0.1-draft.pdf</a:t>
            </a:r>
            <a:endParaRPr lang="en-US" sz="1900" dirty="0"/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Join work on improving Policy Development KIT, application to other projects</a:t>
            </a:r>
            <a:endParaRPr sz="2200" dirty="0"/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SCI assessment –infrastructure to self-assess and peer review (e.g. in conjunction with the IGTF)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Coherency of security policy development for collaborating </a:t>
            </a:r>
            <a:r>
              <a:rPr lang="en-US" sz="2200" dirty="0" err="1"/>
              <a:t>infras</a:t>
            </a: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Berlin">
      <a:fillStyleLst>
        <a:solidFill>
          <a:schemeClr val="phClr"/>
        </a:solidFill>
        <a:gradFill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</TotalTime>
  <Words>450</Words>
  <Application>Microsoft Office PowerPoint</Application>
  <DocSecurity>0</DocSecurity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Berlijn</vt:lpstr>
      <vt:lpstr>  Security for Collaboration among Infrastructures (SCI)  </vt:lpstr>
      <vt:lpstr>Security for Collaborating Infrastructures (SCI-WG)</vt:lpstr>
      <vt:lpstr>WISE SCI Version 2</vt:lpstr>
      <vt:lpstr>Endorsement of SCI Version 2 at TNC17 (Linz)</vt:lpstr>
      <vt:lpstr>SCI requirements</vt:lpstr>
      <vt:lpstr>SCI Assessment of maturity</vt:lpstr>
      <vt:lpstr>Assessment spreadsheet</vt:lpstr>
      <vt:lpstr>Current SCI activities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Alf Moens</dc:creator>
  <cp:keywords/>
  <dc:description/>
  <cp:lastModifiedBy>Uros Uros</cp:lastModifiedBy>
  <cp:revision>71</cp:revision>
  <dcterms:created xsi:type="dcterms:W3CDTF">2016-01-22T15:44:02Z</dcterms:created>
  <dcterms:modified xsi:type="dcterms:W3CDTF">2021-02-08T09:12:13Z</dcterms:modified>
  <cp:category/>
  <dc:identifier/>
  <cp:contentStatus/>
  <dc:language/>
  <cp:version/>
</cp:coreProperties>
</file>