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4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ABAD-25AB-4377-B22E-51CC6990A1A2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E008-61FB-4540-81CF-F8AC490B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50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ABAD-25AB-4377-B22E-51CC6990A1A2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E008-61FB-4540-81CF-F8AC490B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ABAD-25AB-4377-B22E-51CC6990A1A2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E008-61FB-4540-81CF-F8AC490B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21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ABAD-25AB-4377-B22E-51CC6990A1A2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E008-61FB-4540-81CF-F8AC490B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83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ABAD-25AB-4377-B22E-51CC6990A1A2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E008-61FB-4540-81CF-F8AC490B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34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ABAD-25AB-4377-B22E-51CC6990A1A2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E008-61FB-4540-81CF-F8AC490B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95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ABAD-25AB-4377-B22E-51CC6990A1A2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E008-61FB-4540-81CF-F8AC490B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4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ABAD-25AB-4377-B22E-51CC6990A1A2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E008-61FB-4540-81CF-F8AC490B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60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ABAD-25AB-4377-B22E-51CC6990A1A2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E008-61FB-4540-81CF-F8AC490B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20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ABAD-25AB-4377-B22E-51CC6990A1A2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E008-61FB-4540-81CF-F8AC490B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93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ABAD-25AB-4377-B22E-51CC6990A1A2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E008-61FB-4540-81CF-F8AC490B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02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0ABAD-25AB-4377-B22E-51CC6990A1A2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E008-61FB-4540-81CF-F8AC490B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3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Soapbox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51</a:t>
            </a:r>
            <a:r>
              <a:rPr lang="en-US" baseline="30000" dirty="0" smtClean="0"/>
              <a:t>st</a:t>
            </a:r>
            <a:r>
              <a:rPr lang="en-US" dirty="0" smtClean="0"/>
              <a:t> EU </a:t>
            </a:r>
            <a:r>
              <a:rPr lang="en-US" dirty="0" err="1" smtClean="0"/>
              <a:t>GridPMA</a:t>
            </a:r>
            <a:r>
              <a:rPr lang="en-US" dirty="0" smtClean="0"/>
              <a:t> meeting Feb 2021</a:t>
            </a:r>
          </a:p>
          <a:p>
            <a:r>
              <a:rPr lang="en-US" dirty="0" smtClean="0"/>
              <a:t>J Jensen, </a:t>
            </a:r>
            <a:r>
              <a:rPr lang="en-US" dirty="0" smtClean="0"/>
              <a:t>UKRI-STFC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660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</a:t>
            </a:r>
            <a:r>
              <a:rPr lang="en-US" dirty="0" err="1" smtClean="0"/>
              <a:t>debuggability</a:t>
            </a:r>
            <a:r>
              <a:rPr lang="en-US" dirty="0" smtClean="0"/>
              <a:t> of 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 (mentioned earlier)</a:t>
            </a:r>
          </a:p>
          <a:p>
            <a:r>
              <a:rPr lang="en-US" dirty="0" err="1" smtClean="0"/>
              <a:t>Computalotousness</a:t>
            </a:r>
            <a:r>
              <a:rPr lang="en-US" dirty="0" smtClean="0"/>
              <a:t> (mentioned earlier)</a:t>
            </a:r>
          </a:p>
          <a:p>
            <a:r>
              <a:rPr lang="en-US" dirty="0" smtClean="0"/>
              <a:t>Misleading error messages</a:t>
            </a:r>
          </a:p>
          <a:p>
            <a:pPr lvl="1"/>
            <a:r>
              <a:rPr lang="en-US" dirty="0" smtClean="0"/>
              <a:t>Almost any browser TLS error involving client authentication</a:t>
            </a:r>
          </a:p>
          <a:p>
            <a:pPr lvl="1"/>
            <a:r>
              <a:rPr lang="en-US" dirty="0" smtClean="0"/>
              <a:t>HSM software (</a:t>
            </a:r>
            <a:r>
              <a:rPr lang="en-GB" dirty="0" err="1">
                <a:latin typeface="Bell MT" panose="02020503060305020303" pitchFamily="18" charset="0"/>
              </a:rPr>
              <a:t>h</a:t>
            </a:r>
            <a:r>
              <a:rPr lang="en-GB" dirty="0" err="1" smtClean="0">
                <a:latin typeface="Bell MT" panose="02020503060305020303" pitchFamily="18" charset="0"/>
              </a:rPr>
              <a:t>anc</a:t>
            </a:r>
            <a:r>
              <a:rPr lang="en-GB" dirty="0" smtClean="0">
                <a:latin typeface="Bell MT" panose="02020503060305020303" pitchFamily="18" charset="0"/>
              </a:rPr>
              <a:t> </a:t>
            </a:r>
            <a:r>
              <a:rPr lang="en-GB" dirty="0" err="1" smtClean="0">
                <a:latin typeface="Bell MT" panose="02020503060305020303" pitchFamily="18" charset="0"/>
              </a:rPr>
              <a:t>marginis</a:t>
            </a:r>
            <a:r>
              <a:rPr lang="en-GB" dirty="0" smtClean="0">
                <a:latin typeface="Bell MT" panose="02020503060305020303" pitchFamily="18" charset="0"/>
              </a:rPr>
              <a:t> </a:t>
            </a:r>
            <a:r>
              <a:rPr lang="en-GB" dirty="0" err="1" smtClean="0">
                <a:latin typeface="Bell MT" panose="02020503060305020303" pitchFamily="18" charset="0"/>
              </a:rPr>
              <a:t>exiguitas</a:t>
            </a:r>
            <a:r>
              <a:rPr lang="en-GB" dirty="0" smtClean="0">
                <a:latin typeface="Bell MT" panose="02020503060305020303" pitchFamily="18" charset="0"/>
              </a:rPr>
              <a:t> non </a:t>
            </a:r>
            <a:r>
              <a:rPr lang="en-GB" dirty="0" err="1" smtClean="0">
                <a:latin typeface="Bell MT" panose="02020503060305020303" pitchFamily="18" charset="0"/>
              </a:rPr>
              <a:t>caperet</a:t>
            </a:r>
            <a:r>
              <a:rPr lang="en-US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06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don’t do CAOPS any more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r>
              <a:rPr lang="en-US" dirty="0" smtClean="0"/>
              <a:t>But we’re sharing more code, </a:t>
            </a:r>
            <a:r>
              <a:rPr lang="en-US" dirty="0" err="1" smtClean="0"/>
              <a:t>eg</a:t>
            </a:r>
            <a:r>
              <a:rPr lang="en-US" dirty="0" smtClean="0"/>
              <a:t> on </a:t>
            </a:r>
            <a:r>
              <a:rPr lang="en-US" dirty="0" err="1" smtClean="0"/>
              <a:t>github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/>
              <a:t>If you remember your </a:t>
            </a:r>
            <a:r>
              <a:rPr lang="en-US" dirty="0" err="1" smtClean="0"/>
              <a:t>opensourceology</a:t>
            </a:r>
            <a:r>
              <a:rPr lang="en-US" dirty="0" smtClean="0"/>
              <a:t>, some questions whether “lots of eyes make bugs shallow” (or something to that effect) is actually working</a:t>
            </a:r>
          </a:p>
          <a:p>
            <a:r>
              <a:rPr lang="en-US" dirty="0" smtClean="0"/>
              <a:t>Compare the recently announced </a:t>
            </a:r>
            <a:r>
              <a:rPr lang="en-US" dirty="0" err="1" smtClean="0">
                <a:latin typeface="Consolas" panose="020B0609020204030204" pitchFamily="49" charset="0"/>
              </a:rPr>
              <a:t>sudo</a:t>
            </a:r>
            <a:r>
              <a:rPr lang="en-US" dirty="0" smtClean="0"/>
              <a:t> bug</a:t>
            </a:r>
          </a:p>
          <a:p>
            <a:r>
              <a:rPr lang="en-US" dirty="0" smtClean="0"/>
              <a:t>Overall, code sharing is a Good Thing™</a:t>
            </a:r>
          </a:p>
          <a:p>
            <a:pPr lvl="1"/>
            <a:r>
              <a:rPr lang="en-US" dirty="0" smtClean="0"/>
              <a:t>Benefits outweigh the disadvantages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4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have often (in the past) wanted to write a TLS connection (w/client cert) debugger</a:t>
            </a:r>
          </a:p>
          <a:p>
            <a:pPr lvl="1"/>
            <a:r>
              <a:rPr lang="en-US" dirty="0" smtClean="0"/>
              <a:t>But mostly you can hack it with </a:t>
            </a:r>
            <a:r>
              <a:rPr lang="en-US" dirty="0" err="1" smtClean="0">
                <a:latin typeface="Consolas" panose="020B0609020204030204" pitchFamily="49" charset="0"/>
              </a:rPr>
              <a:t>s_client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Most </a:t>
            </a:r>
            <a:r>
              <a:rPr lang="en-US" dirty="0" err="1" smtClean="0"/>
              <a:t>appls</a:t>
            </a:r>
            <a:r>
              <a:rPr lang="en-US" dirty="0" smtClean="0"/>
              <a:t>/tools have a rigid </a:t>
            </a:r>
            <a:r>
              <a:rPr lang="en-US" dirty="0" err="1" smtClean="0"/>
              <a:t>bug→fix→bug→fix</a:t>
            </a:r>
            <a:r>
              <a:rPr lang="en-US" dirty="0" smtClean="0"/>
              <a:t>→… cycle</a:t>
            </a:r>
          </a:p>
          <a:p>
            <a:pPr lvl="1"/>
            <a:r>
              <a:rPr lang="en-US" dirty="0" smtClean="0"/>
              <a:t>Contrast this with compilers and code analysis tools that generate a full (but not necessarily complete) list of bugs/issues</a:t>
            </a:r>
          </a:p>
          <a:p>
            <a:pPr lvl="1"/>
            <a:r>
              <a:rPr lang="en-US" dirty="0" smtClean="0"/>
              <a:t>Of course in both cases, some bugs don’t appear till others are fixed</a:t>
            </a:r>
          </a:p>
          <a:p>
            <a:pPr lvl="1"/>
            <a:r>
              <a:rPr lang="en-US" dirty="0" smtClean="0"/>
              <a:t>Compilers and code </a:t>
            </a:r>
            <a:r>
              <a:rPr lang="en-US" dirty="0" err="1" smtClean="0"/>
              <a:t>analysers</a:t>
            </a:r>
            <a:r>
              <a:rPr lang="en-US" dirty="0" smtClean="0"/>
              <a:t> can’t catch all bugs</a:t>
            </a:r>
          </a:p>
          <a:p>
            <a:r>
              <a:rPr lang="en-US" dirty="0" smtClean="0"/>
              <a:t>Some tools can even give useful hints as to what they might think has gone wrong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, </a:t>
            </a:r>
            <a:r>
              <a:rPr lang="en-US" dirty="0" err="1" smtClean="0"/>
              <a:t>docker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5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“Worse is better”</a:t>
            </a:r>
            <a:br>
              <a:rPr lang="en-US" dirty="0" smtClean="0"/>
            </a:br>
            <a:r>
              <a:rPr lang="en-US" dirty="0" smtClean="0"/>
              <a:t>Software engineering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Of </a:t>
            </a:r>
            <a:r>
              <a:rPr lang="en-US" i="1" dirty="0" smtClean="0"/>
              <a:t>implementation</a:t>
            </a:r>
            <a:r>
              <a:rPr lang="en-US" dirty="0" smtClean="0"/>
              <a:t> or </a:t>
            </a:r>
            <a:r>
              <a:rPr lang="en-US" i="1" dirty="0" smtClean="0"/>
              <a:t>interface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Correctness</a:t>
            </a:r>
          </a:p>
          <a:p>
            <a:r>
              <a:rPr lang="en-US" dirty="0" smtClean="0"/>
              <a:t>Consistency</a:t>
            </a:r>
          </a:p>
          <a:p>
            <a:pPr lvl="1"/>
            <a:r>
              <a:rPr lang="en-US" sz="2000" dirty="0" smtClean="0"/>
              <a:t>diff &lt;(</a:t>
            </a:r>
            <a:r>
              <a:rPr lang="en-US" sz="2000" dirty="0" err="1" smtClean="0"/>
              <a:t>openssl</a:t>
            </a:r>
            <a:r>
              <a:rPr lang="en-US" sz="2000" dirty="0" smtClean="0"/>
              <a:t> x509 -in </a:t>
            </a:r>
            <a:r>
              <a:rPr lang="en-US" sz="2000" dirty="0" err="1" smtClean="0"/>
              <a:t>cert.pem</a:t>
            </a:r>
            <a:r>
              <a:rPr lang="en-US" sz="2000" dirty="0" smtClean="0"/>
              <a:t> -</a:t>
            </a:r>
            <a:r>
              <a:rPr lang="en-US" sz="2000" dirty="0" err="1" smtClean="0"/>
              <a:t>noout</a:t>
            </a:r>
            <a:r>
              <a:rPr lang="en-US" sz="2000" dirty="0" smtClean="0"/>
              <a:t> -</a:t>
            </a:r>
            <a:r>
              <a:rPr lang="en-US" sz="2000" dirty="0" err="1" smtClean="0"/>
              <a:t>pubkey</a:t>
            </a:r>
            <a:r>
              <a:rPr lang="en-US" sz="2000" dirty="0" smtClean="0"/>
              <a:t>) &lt;(</a:t>
            </a:r>
            <a:r>
              <a:rPr lang="en-US" sz="2000" dirty="0" err="1" smtClean="0"/>
              <a:t>openssl</a:t>
            </a:r>
            <a:r>
              <a:rPr lang="en-US" sz="2000" dirty="0" smtClean="0"/>
              <a:t> </a:t>
            </a:r>
            <a:r>
              <a:rPr lang="en-US" sz="2000" dirty="0" err="1" smtClean="0"/>
              <a:t>rsa</a:t>
            </a:r>
            <a:r>
              <a:rPr lang="en-US" sz="2000" dirty="0" smtClean="0"/>
              <a:t> -in </a:t>
            </a:r>
            <a:r>
              <a:rPr lang="en-US" sz="2000" dirty="0" err="1" smtClean="0"/>
              <a:t>key.pem</a:t>
            </a:r>
            <a:r>
              <a:rPr lang="en-US" sz="2000" dirty="0" smtClean="0"/>
              <a:t> -</a:t>
            </a:r>
            <a:r>
              <a:rPr lang="en-US" sz="2000" dirty="0" err="1" smtClean="0"/>
              <a:t>pubout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Completeness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dirty="0"/>
              <a:t>https://en.wikipedia.org/wiki/Worse_is_better</a:t>
            </a:r>
          </a:p>
        </p:txBody>
      </p:sp>
    </p:spTree>
    <p:extLst>
      <p:ext uri="{BB962C8B-B14F-4D97-AF65-F5344CB8AC3E}">
        <p14:creationId xmlns:p14="http://schemas.microsoft.com/office/powerpoint/2010/main" val="24071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design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you use every day</a:t>
            </a:r>
          </a:p>
          <a:p>
            <a:pPr lvl="1"/>
            <a:r>
              <a:rPr lang="en-US" dirty="0" err="1" smtClean="0"/>
              <a:t>openssl</a:t>
            </a:r>
            <a:r>
              <a:rPr lang="en-US" dirty="0" smtClean="0"/>
              <a:t> – can certainly live with a few inconsistencies</a:t>
            </a:r>
          </a:p>
          <a:p>
            <a:r>
              <a:rPr lang="en-US" dirty="0" smtClean="0"/>
              <a:t>Software you use once in a blue moon</a:t>
            </a:r>
          </a:p>
          <a:p>
            <a:pPr lvl="1"/>
            <a:r>
              <a:rPr lang="en-US" dirty="0" smtClean="0"/>
              <a:t>Needs to be documented</a:t>
            </a:r>
          </a:p>
          <a:p>
            <a:pPr lvl="2"/>
            <a:r>
              <a:rPr lang="en-US" dirty="0" smtClean="0"/>
              <a:t>Contrast upstream docs with user written docs</a:t>
            </a:r>
          </a:p>
          <a:p>
            <a:pPr lvl="1"/>
            <a:r>
              <a:rPr lang="en-US" dirty="0" smtClean="0"/>
              <a:t>Or be easy to use</a:t>
            </a:r>
          </a:p>
          <a:p>
            <a:pPr lvl="1"/>
            <a:r>
              <a:rPr lang="en-US" dirty="0" smtClean="0"/>
              <a:t>Or both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71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for Complex Problems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cf</a:t>
            </a:r>
            <a:r>
              <a:rPr lang="en-US" dirty="0" smtClean="0"/>
              <a:t> Scott’s very eloquent statement on PKI)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 we saw last Soapbox (or was it the one before?) complexity needs to go somewhere</a:t>
            </a:r>
          </a:p>
          <a:p>
            <a:r>
              <a:rPr lang="en-US" dirty="0" smtClean="0"/>
              <a:t>HTTP is also a very complex protocol</a:t>
            </a:r>
          </a:p>
          <a:p>
            <a:r>
              <a:rPr lang="en-US" dirty="0" smtClean="0"/>
              <a:t>SOAP is complex</a:t>
            </a:r>
          </a:p>
          <a:p>
            <a:r>
              <a:rPr lang="en-US" dirty="0" err="1" smtClean="0"/>
              <a:t>ReST</a:t>
            </a:r>
            <a:r>
              <a:rPr lang="en-US" dirty="0" smtClean="0"/>
              <a:t> is complex, albeit in a completely different way from SOAP</a:t>
            </a:r>
          </a:p>
          <a:p>
            <a:pPr lvl="1"/>
            <a:r>
              <a:rPr lang="en-US" dirty="0" smtClean="0"/>
              <a:t>Nobody thinks through the end-to-end process</a:t>
            </a:r>
          </a:p>
          <a:p>
            <a:r>
              <a:rPr lang="en-US" dirty="0" smtClean="0"/>
              <a:t>The JWT portfolio (including JWS, JWE, etc.) are quite complex</a:t>
            </a:r>
          </a:p>
          <a:p>
            <a:r>
              <a:rPr lang="en-US" dirty="0" smtClean="0"/>
              <a:t>OAuth2 is quite complex, too (RFC 6749)</a:t>
            </a:r>
          </a:p>
          <a:p>
            <a:endParaRPr lang="en-US" dirty="0"/>
          </a:p>
          <a:p>
            <a:r>
              <a:rPr lang="en-US" dirty="0" smtClean="0"/>
              <a:t>Which is why sensible people insist on </a:t>
            </a:r>
            <a:r>
              <a:rPr lang="en-US" i="1" dirty="0" smtClean="0"/>
              <a:t>standards</a:t>
            </a:r>
            <a:r>
              <a:rPr lang="en-US" dirty="0" smtClean="0"/>
              <a:t> and </a:t>
            </a:r>
            <a:r>
              <a:rPr lang="en-US" i="1" dirty="0" smtClean="0"/>
              <a:t>reference implementations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Which is why everything takes time to get 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60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 has to go somewhere</a:t>
            </a:r>
          </a:p>
          <a:p>
            <a:r>
              <a:rPr lang="en-US" dirty="0" smtClean="0"/>
              <a:t>Software security necessarily build on complex problems</a:t>
            </a:r>
          </a:p>
          <a:p>
            <a:pPr lvl="1"/>
            <a:r>
              <a:rPr lang="en-US" dirty="0" smtClean="0"/>
              <a:t>Except for the quantum stuff</a:t>
            </a:r>
          </a:p>
          <a:p>
            <a:r>
              <a:rPr lang="en-US" dirty="0" smtClean="0"/>
              <a:t>Simplicity and consistency in interface is </a:t>
            </a:r>
            <a:r>
              <a:rPr lang="en-US" dirty="0" err="1" smtClean="0"/>
              <a:t>importanter</a:t>
            </a:r>
            <a:r>
              <a:rPr lang="en-US" dirty="0" smtClean="0"/>
              <a:t> for rarely used software</a:t>
            </a:r>
          </a:p>
          <a:p>
            <a:r>
              <a:rPr lang="en-US" dirty="0" smtClean="0"/>
              <a:t>Correctness is </a:t>
            </a:r>
            <a:r>
              <a:rPr lang="en-US" dirty="0" err="1" smtClean="0"/>
              <a:t>obvs</a:t>
            </a:r>
            <a:r>
              <a:rPr lang="en-US" dirty="0" smtClean="0"/>
              <a:t> easier for a simple implementation</a:t>
            </a:r>
          </a:p>
          <a:p>
            <a:pPr lvl="1"/>
            <a:r>
              <a:rPr lang="en-US" dirty="0" smtClean="0"/>
              <a:t>Building complex stuff on trusted components</a:t>
            </a:r>
          </a:p>
          <a:p>
            <a:pPr lvl="1"/>
            <a:r>
              <a:rPr lang="en-US" dirty="0" smtClean="0"/>
              <a:t>More sharing of software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6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certificate?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key cryptography</a:t>
            </a:r>
          </a:p>
          <a:p>
            <a:pPr lvl="1"/>
            <a:r>
              <a:rPr lang="en-US" dirty="0" smtClean="0"/>
              <a:t>Links name to a public key</a:t>
            </a:r>
          </a:p>
          <a:p>
            <a:pPr lvl="1"/>
            <a:r>
              <a:rPr lang="en-US" dirty="0" smtClean="0"/>
              <a:t>Linking is asserted by authority</a:t>
            </a:r>
          </a:p>
          <a:p>
            <a:pPr lvl="1"/>
            <a:r>
              <a:rPr lang="en-US" dirty="0" smtClean="0"/>
              <a:t>Persistence is ensured by entity’s adherence to policy</a:t>
            </a:r>
          </a:p>
          <a:p>
            <a:r>
              <a:rPr lang="en-US" dirty="0" smtClean="0"/>
              <a:t>Proof of possession of private key</a:t>
            </a:r>
          </a:p>
          <a:p>
            <a:pPr lvl="1"/>
            <a:r>
              <a:rPr lang="en-US" dirty="0" smtClean="0"/>
              <a:t>Zero knowledge proof – “zero” (</a:t>
            </a:r>
            <a:r>
              <a:rPr lang="el-GR" dirty="0" smtClean="0"/>
              <a:t>ε</a:t>
            </a:r>
            <a:r>
              <a:rPr lang="en-US" dirty="0" smtClean="0"/>
              <a:t>&gt;0) information revealed</a:t>
            </a:r>
          </a:p>
          <a:p>
            <a:pPr lvl="1"/>
            <a:r>
              <a:rPr lang="en-US" dirty="0" smtClean="0"/>
              <a:t>Challenge is issued based on public key</a:t>
            </a:r>
          </a:p>
          <a:p>
            <a:pPr lvl="1"/>
            <a:r>
              <a:rPr lang="en-US" dirty="0" smtClean="0"/>
              <a:t>Challenge can be answered successfully only with private key, except with probability </a:t>
            </a:r>
            <a:r>
              <a:rPr lang="el-GR" dirty="0" smtClean="0"/>
              <a:t>δ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18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public key cryptography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977887" y="2236304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403273" y="4483020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804560" y="5291999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272052" y="3313988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633870" y="1816345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292206" y="2895718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117692" y="3427887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030895" y="4383629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870635" y="4100010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798523" y="2069512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093423" y="4184846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>
            <a:stCxn id="8" idx="6"/>
            <a:endCxn id="13" idx="1"/>
          </p:cNvCxnSpPr>
          <p:nvPr/>
        </p:nvCxnSpPr>
        <p:spPr>
          <a:xfrm>
            <a:off x="2832653" y="1915737"/>
            <a:ext cx="994981" cy="18288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4" idx="3"/>
          </p:cNvCxnSpPr>
          <p:nvPr/>
        </p:nvCxnSpPr>
        <p:spPr>
          <a:xfrm flipV="1">
            <a:off x="1476969" y="2405976"/>
            <a:ext cx="530029" cy="53643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7"/>
            <a:endCxn id="10" idx="3"/>
          </p:cNvCxnSpPr>
          <p:nvPr/>
        </p:nvCxnSpPr>
        <p:spPr>
          <a:xfrm flipV="1">
            <a:off x="1263095" y="3597559"/>
            <a:ext cx="1883708" cy="61639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6"/>
            <a:endCxn id="7" idx="2"/>
          </p:cNvCxnSpPr>
          <p:nvPr/>
        </p:nvCxnSpPr>
        <p:spPr>
          <a:xfrm>
            <a:off x="1490989" y="2995110"/>
            <a:ext cx="2781063" cy="41827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2" idx="1"/>
            <a:endCxn id="4" idx="7"/>
          </p:cNvCxnSpPr>
          <p:nvPr/>
        </p:nvCxnSpPr>
        <p:spPr>
          <a:xfrm flipH="1" flipV="1">
            <a:off x="2147559" y="2265415"/>
            <a:ext cx="752187" cy="186370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1" idx="7"/>
            <a:endCxn id="8" idx="4"/>
          </p:cNvCxnSpPr>
          <p:nvPr/>
        </p:nvCxnSpPr>
        <p:spPr>
          <a:xfrm flipV="1">
            <a:off x="2200567" y="2015128"/>
            <a:ext cx="532695" cy="239761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5"/>
            <a:endCxn id="5" idx="2"/>
          </p:cNvCxnSpPr>
          <p:nvPr/>
        </p:nvCxnSpPr>
        <p:spPr>
          <a:xfrm>
            <a:off x="2200567" y="4553301"/>
            <a:ext cx="2202706" cy="2911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6" idx="0"/>
            <a:endCxn id="12" idx="5"/>
          </p:cNvCxnSpPr>
          <p:nvPr/>
        </p:nvCxnSpPr>
        <p:spPr>
          <a:xfrm flipH="1" flipV="1">
            <a:off x="3040307" y="4269682"/>
            <a:ext cx="863645" cy="102231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4" idx="7"/>
            <a:endCxn id="13" idx="5"/>
          </p:cNvCxnSpPr>
          <p:nvPr/>
        </p:nvCxnSpPr>
        <p:spPr>
          <a:xfrm flipV="1">
            <a:off x="1263095" y="2239184"/>
            <a:ext cx="2705100" cy="197477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0" idx="5"/>
            <a:endCxn id="6" idx="7"/>
          </p:cNvCxnSpPr>
          <p:nvPr/>
        </p:nvCxnSpPr>
        <p:spPr>
          <a:xfrm>
            <a:off x="3287364" y="3597559"/>
            <a:ext cx="686868" cy="172355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8073887" y="2335695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10499273" y="4582411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9900560" y="5391390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10368052" y="3413379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8729870" y="1915736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7388206" y="2995109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9213692" y="3527278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8126895" y="4483020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8966635" y="4199401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9894523" y="2168903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7189423" y="4284237"/>
            <a:ext cx="198783" cy="198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7" name="Straight Connector 76"/>
          <p:cNvCxnSpPr>
            <a:stCxn id="70" idx="6"/>
            <a:endCxn id="75" idx="1"/>
          </p:cNvCxnSpPr>
          <p:nvPr/>
        </p:nvCxnSpPr>
        <p:spPr>
          <a:xfrm>
            <a:off x="8928653" y="2015128"/>
            <a:ext cx="994981" cy="18288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66" idx="3"/>
          </p:cNvCxnSpPr>
          <p:nvPr/>
        </p:nvCxnSpPr>
        <p:spPr>
          <a:xfrm flipV="1">
            <a:off x="7572969" y="2505367"/>
            <a:ext cx="530029" cy="53643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6" idx="7"/>
            <a:endCxn id="72" idx="3"/>
          </p:cNvCxnSpPr>
          <p:nvPr/>
        </p:nvCxnSpPr>
        <p:spPr>
          <a:xfrm flipV="1">
            <a:off x="7359095" y="3696950"/>
            <a:ext cx="1883708" cy="61639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1" idx="6"/>
            <a:endCxn id="69" idx="2"/>
          </p:cNvCxnSpPr>
          <p:nvPr/>
        </p:nvCxnSpPr>
        <p:spPr>
          <a:xfrm>
            <a:off x="7586989" y="3094501"/>
            <a:ext cx="2781063" cy="41827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4" idx="1"/>
            <a:endCxn id="66" idx="7"/>
          </p:cNvCxnSpPr>
          <p:nvPr/>
        </p:nvCxnSpPr>
        <p:spPr>
          <a:xfrm flipH="1" flipV="1">
            <a:off x="8243559" y="2364806"/>
            <a:ext cx="752187" cy="186370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3" idx="7"/>
            <a:endCxn id="70" idx="4"/>
          </p:cNvCxnSpPr>
          <p:nvPr/>
        </p:nvCxnSpPr>
        <p:spPr>
          <a:xfrm flipV="1">
            <a:off x="8296567" y="2114519"/>
            <a:ext cx="532695" cy="239761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5"/>
            <a:endCxn id="67" idx="2"/>
          </p:cNvCxnSpPr>
          <p:nvPr/>
        </p:nvCxnSpPr>
        <p:spPr>
          <a:xfrm>
            <a:off x="8296567" y="4652692"/>
            <a:ext cx="2202706" cy="2911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8" idx="0"/>
            <a:endCxn id="74" idx="5"/>
          </p:cNvCxnSpPr>
          <p:nvPr/>
        </p:nvCxnSpPr>
        <p:spPr>
          <a:xfrm flipH="1" flipV="1">
            <a:off x="9136307" y="4369073"/>
            <a:ext cx="863645" cy="102231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6" idx="7"/>
            <a:endCxn id="75" idx="5"/>
          </p:cNvCxnSpPr>
          <p:nvPr/>
        </p:nvCxnSpPr>
        <p:spPr>
          <a:xfrm flipV="1">
            <a:off x="7359095" y="2338575"/>
            <a:ext cx="2705100" cy="197477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2" idx="5"/>
            <a:endCxn id="68" idx="7"/>
          </p:cNvCxnSpPr>
          <p:nvPr/>
        </p:nvCxnSpPr>
        <p:spPr>
          <a:xfrm>
            <a:off x="9383364" y="3696950"/>
            <a:ext cx="686868" cy="172355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4" idx="0"/>
            <a:endCxn id="9" idx="4"/>
          </p:cNvCxnSpPr>
          <p:nvPr/>
        </p:nvCxnSpPr>
        <p:spPr>
          <a:xfrm flipV="1">
            <a:off x="1192815" y="3094501"/>
            <a:ext cx="198783" cy="109034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76" idx="0"/>
            <a:endCxn id="71" idx="4"/>
          </p:cNvCxnSpPr>
          <p:nvPr/>
        </p:nvCxnSpPr>
        <p:spPr>
          <a:xfrm flipV="1">
            <a:off x="7288815" y="3193892"/>
            <a:ext cx="198783" cy="109034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76" idx="5"/>
            <a:endCxn id="73" idx="2"/>
          </p:cNvCxnSpPr>
          <p:nvPr/>
        </p:nvCxnSpPr>
        <p:spPr>
          <a:xfrm>
            <a:off x="7359095" y="4453909"/>
            <a:ext cx="767800" cy="1285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4" idx="5"/>
            <a:endCxn id="11" idx="2"/>
          </p:cNvCxnSpPr>
          <p:nvPr/>
        </p:nvCxnSpPr>
        <p:spPr>
          <a:xfrm>
            <a:off x="1263095" y="4354518"/>
            <a:ext cx="767800" cy="1285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" idx="0"/>
            <a:endCxn id="13" idx="5"/>
          </p:cNvCxnSpPr>
          <p:nvPr/>
        </p:nvCxnSpPr>
        <p:spPr>
          <a:xfrm flipH="1" flipV="1">
            <a:off x="3968195" y="2239184"/>
            <a:ext cx="403249" cy="10748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69" idx="1"/>
            <a:endCxn id="75" idx="5"/>
          </p:cNvCxnSpPr>
          <p:nvPr/>
        </p:nvCxnSpPr>
        <p:spPr>
          <a:xfrm flipH="1" flipV="1">
            <a:off x="10064195" y="2338575"/>
            <a:ext cx="332968" cy="110391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72" idx="6"/>
            <a:endCxn id="69" idx="3"/>
          </p:cNvCxnSpPr>
          <p:nvPr/>
        </p:nvCxnSpPr>
        <p:spPr>
          <a:xfrm flipV="1">
            <a:off x="9412475" y="3583051"/>
            <a:ext cx="984688" cy="4361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" idx="6"/>
            <a:endCxn id="7" idx="4"/>
          </p:cNvCxnSpPr>
          <p:nvPr/>
        </p:nvCxnSpPr>
        <p:spPr>
          <a:xfrm flipV="1">
            <a:off x="3316475" y="3512771"/>
            <a:ext cx="1054969" cy="1450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" idx="5"/>
            <a:endCxn id="12" idx="2"/>
          </p:cNvCxnSpPr>
          <p:nvPr/>
        </p:nvCxnSpPr>
        <p:spPr>
          <a:xfrm>
            <a:off x="1461878" y="3065390"/>
            <a:ext cx="1408757" cy="113401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74" idx="2"/>
          </p:cNvCxnSpPr>
          <p:nvPr/>
        </p:nvCxnSpPr>
        <p:spPr>
          <a:xfrm>
            <a:off x="7557878" y="3164781"/>
            <a:ext cx="1408757" cy="113401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2764917" y="5816920"/>
            <a:ext cx="1203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key</a:t>
            </a:r>
            <a:endParaRPr lang="en-GB" dirty="0"/>
          </a:p>
        </p:txBody>
      </p:sp>
      <p:sp>
        <p:nvSpPr>
          <p:cNvPr id="120" name="TextBox 119"/>
          <p:cNvSpPr txBox="1"/>
          <p:nvPr/>
        </p:nvSpPr>
        <p:spPr>
          <a:xfrm>
            <a:off x="8684678" y="5816920"/>
            <a:ext cx="111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 key</a:t>
            </a:r>
            <a:endParaRPr lang="en-GB" dirty="0"/>
          </a:p>
        </p:txBody>
      </p:sp>
      <p:cxnSp>
        <p:nvCxnSpPr>
          <p:cNvPr id="122" name="Straight Connector 121"/>
          <p:cNvCxnSpPr>
            <a:stCxn id="7" idx="1"/>
            <a:endCxn id="8" idx="5"/>
          </p:cNvCxnSpPr>
          <p:nvPr/>
        </p:nvCxnSpPr>
        <p:spPr>
          <a:xfrm flipH="1" flipV="1">
            <a:off x="2803542" y="1986017"/>
            <a:ext cx="1497621" cy="135708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69" idx="1"/>
            <a:endCxn id="70" idx="5"/>
          </p:cNvCxnSpPr>
          <p:nvPr/>
        </p:nvCxnSpPr>
        <p:spPr>
          <a:xfrm flipH="1" flipV="1">
            <a:off x="8899542" y="2085408"/>
            <a:ext cx="1497621" cy="135708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6" idx="6"/>
            <a:endCxn id="5" idx="4"/>
          </p:cNvCxnSpPr>
          <p:nvPr/>
        </p:nvCxnSpPr>
        <p:spPr>
          <a:xfrm flipV="1">
            <a:off x="4003343" y="4681803"/>
            <a:ext cx="499322" cy="709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68" idx="6"/>
            <a:endCxn id="67" idx="4"/>
          </p:cNvCxnSpPr>
          <p:nvPr/>
        </p:nvCxnSpPr>
        <p:spPr>
          <a:xfrm flipV="1">
            <a:off x="10099343" y="4781194"/>
            <a:ext cx="499322" cy="709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59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public key cryptography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Alice has the private key</a:t>
            </a:r>
          </a:p>
          <a:p>
            <a:r>
              <a:rPr lang="en-US" dirty="0" smtClean="0"/>
              <a:t>She creates a graph isomorphic to her public key and sends it to Bob</a:t>
            </a:r>
          </a:p>
          <a:p>
            <a:r>
              <a:rPr lang="en-US" dirty="0" smtClean="0"/>
              <a:t>Bob challenges Alice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EITHER Show isomorphism to her public key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OR Demonstrate a Hamiltonian Path in the challenge graph</a:t>
            </a:r>
          </a:p>
          <a:p>
            <a:r>
              <a:rPr lang="en-US" dirty="0" smtClean="0"/>
              <a:t>Probability of cheating is 50%</a:t>
            </a:r>
          </a:p>
          <a:p>
            <a:pPr lvl="1"/>
            <a:r>
              <a:rPr lang="en-US" dirty="0" smtClean="0"/>
              <a:t>If Eve doesn’t have the private key, only the public key, she can only prove isomorphism</a:t>
            </a:r>
          </a:p>
          <a:p>
            <a:pPr lvl="1"/>
            <a:r>
              <a:rPr lang="en-US" dirty="0" smtClean="0"/>
              <a:t>If she permutes a different graph for which she knows the HP, she cannot demonstrate isomorphism</a:t>
            </a:r>
          </a:p>
          <a:p>
            <a:r>
              <a:rPr lang="en-US" dirty="0" smtClean="0"/>
              <a:t>Bob repeats the challenges to bring probability of cheating &lt; </a:t>
            </a:r>
            <a:r>
              <a:rPr lang="el-GR" dirty="0" smtClean="0"/>
              <a:t>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79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is usually based on something difficult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Factorising</a:t>
            </a:r>
            <a:r>
              <a:rPr lang="en-US" dirty="0" smtClean="0"/>
              <a:t> large primes”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/>
              <a:t>Groups with difficult-to-calculate inverses</a:t>
            </a:r>
          </a:p>
          <a:p>
            <a:pPr lvl="1"/>
            <a:r>
              <a:rPr lang="en-US" dirty="0" smtClean="0"/>
              <a:t>RSA, EC, (</a:t>
            </a:r>
            <a:r>
              <a:rPr lang="en-US" dirty="0" err="1" smtClean="0"/>
              <a:t>ie</a:t>
            </a:r>
            <a:r>
              <a:rPr lang="en-US" dirty="0" smtClean="0"/>
              <a:t> discrete log problem, </a:t>
            </a:r>
            <a:r>
              <a:rPr lang="en-US" dirty="0" err="1" smtClean="0"/>
              <a:t>cf</a:t>
            </a:r>
            <a:r>
              <a:rPr lang="en-US" dirty="0" smtClean="0"/>
              <a:t> DH)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Finding a Hamiltonian path is NP-complete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Finding a graph isomorphism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 known algorithm in 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Also not (yet) shown to be NP-complete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There is speculation that it is neither (of course assuming P⊊?⊊NP !)</a:t>
            </a:r>
          </a:p>
        </p:txBody>
      </p:sp>
    </p:spTree>
    <p:extLst>
      <p:ext uri="{BB962C8B-B14F-4D97-AF65-F5344CB8AC3E}">
        <p14:creationId xmlns:p14="http://schemas.microsoft.com/office/powerpoint/2010/main" val="89290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are difficult to calculate…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Increasing to guard against current high end adversaries and future computing advances</a:t>
            </a:r>
          </a:p>
          <a:p>
            <a:pPr lvl="1"/>
            <a:r>
              <a:rPr lang="en-US" dirty="0" err="1" smtClean="0"/>
              <a:t>letsencrypt</a:t>
            </a:r>
            <a:r>
              <a:rPr lang="en-US" dirty="0" smtClean="0"/>
              <a:t> rolling over to full ECC stack</a:t>
            </a:r>
          </a:p>
          <a:p>
            <a:r>
              <a:rPr lang="en-US" dirty="0" smtClean="0"/>
              <a:t>Complexity of code</a:t>
            </a:r>
          </a:p>
          <a:p>
            <a:pPr lvl="1"/>
            <a:r>
              <a:rPr lang="en-US" dirty="0" smtClean="0"/>
              <a:t>Time to calculate</a:t>
            </a:r>
          </a:p>
          <a:p>
            <a:pPr lvl="1"/>
            <a:r>
              <a:rPr lang="en-US" dirty="0" smtClean="0"/>
              <a:t>Understanding code/correctness</a:t>
            </a:r>
          </a:p>
          <a:p>
            <a:r>
              <a:rPr lang="en-US" dirty="0" smtClean="0"/>
              <a:t>Simplicity of theory</a:t>
            </a:r>
          </a:p>
          <a:p>
            <a:pPr lvl="1"/>
            <a:r>
              <a:rPr lang="en-US" dirty="0" err="1" smtClean="0"/>
              <a:t>Maths</a:t>
            </a:r>
            <a:r>
              <a:rPr lang="en-US" dirty="0" smtClean="0"/>
              <a:t> is usually quite simple, very solid foundations</a:t>
            </a:r>
          </a:p>
          <a:p>
            <a:pPr lvl="1"/>
            <a:r>
              <a:rPr lang="en-US" dirty="0" smtClean="0"/>
              <a:t>Though EC (as algebraic geometric objects rather than groups) have lots of strange theoretical connections (</a:t>
            </a:r>
            <a:r>
              <a:rPr lang="en-US" dirty="0" err="1" smtClean="0"/>
              <a:t>analysis⇔number</a:t>
            </a:r>
            <a:r>
              <a:rPr lang="en-US" dirty="0" smtClean="0"/>
              <a:t> theory) as you can see in the proof of Fermat’s Last Theorem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19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kinds of secrecy - QKD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438507" y="1690688"/>
            <a:ext cx="345688" cy="3456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099932" y="1690688"/>
            <a:ext cx="345688" cy="3456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438507" y="2233380"/>
            <a:ext cx="345688" cy="3456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099932" y="2233380"/>
            <a:ext cx="345688" cy="3456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438507" y="2776072"/>
            <a:ext cx="345688" cy="3456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099932" y="2776072"/>
            <a:ext cx="345688" cy="3456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457093" y="3318764"/>
            <a:ext cx="345688" cy="3456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118518" y="3318764"/>
            <a:ext cx="345688" cy="3456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457093" y="3861456"/>
            <a:ext cx="345688" cy="3456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118518" y="3861456"/>
            <a:ext cx="345688" cy="3456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457093" y="4404148"/>
            <a:ext cx="345688" cy="3456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118518" y="4404148"/>
            <a:ext cx="345688" cy="3456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1895707" y="1739590"/>
            <a:ext cx="2007220" cy="335794"/>
          </a:xfrm>
          <a:custGeom>
            <a:avLst/>
            <a:gdLst>
              <a:gd name="connsiteX0" fmla="*/ 0 w 2007220"/>
              <a:gd name="connsiteY0" fmla="*/ 178420 h 335794"/>
              <a:gd name="connsiteX1" fmla="*/ 78059 w 2007220"/>
              <a:gd name="connsiteY1" fmla="*/ 100361 h 335794"/>
              <a:gd name="connsiteX2" fmla="*/ 111513 w 2007220"/>
              <a:gd name="connsiteY2" fmla="*/ 66908 h 335794"/>
              <a:gd name="connsiteX3" fmla="*/ 144966 w 2007220"/>
              <a:gd name="connsiteY3" fmla="*/ 55756 h 335794"/>
              <a:gd name="connsiteX4" fmla="*/ 167269 w 2007220"/>
              <a:gd name="connsiteY4" fmla="*/ 33454 h 335794"/>
              <a:gd name="connsiteX5" fmla="*/ 200722 w 2007220"/>
              <a:gd name="connsiteY5" fmla="*/ 44605 h 335794"/>
              <a:gd name="connsiteX6" fmla="*/ 211873 w 2007220"/>
              <a:gd name="connsiteY6" fmla="*/ 200722 h 335794"/>
              <a:gd name="connsiteX7" fmla="*/ 245327 w 2007220"/>
              <a:gd name="connsiteY7" fmla="*/ 312234 h 335794"/>
              <a:gd name="connsiteX8" fmla="*/ 289932 w 2007220"/>
              <a:gd name="connsiteY8" fmla="*/ 301083 h 335794"/>
              <a:gd name="connsiteX9" fmla="*/ 356839 w 2007220"/>
              <a:gd name="connsiteY9" fmla="*/ 234176 h 335794"/>
              <a:gd name="connsiteX10" fmla="*/ 379142 w 2007220"/>
              <a:gd name="connsiteY10" fmla="*/ 211873 h 335794"/>
              <a:gd name="connsiteX11" fmla="*/ 434898 w 2007220"/>
              <a:gd name="connsiteY11" fmla="*/ 122664 h 335794"/>
              <a:gd name="connsiteX12" fmla="*/ 479503 w 2007220"/>
              <a:gd name="connsiteY12" fmla="*/ 44605 h 335794"/>
              <a:gd name="connsiteX13" fmla="*/ 490654 w 2007220"/>
              <a:gd name="connsiteY13" fmla="*/ 11151 h 335794"/>
              <a:gd name="connsiteX14" fmla="*/ 501805 w 2007220"/>
              <a:gd name="connsiteY14" fmla="*/ 66908 h 335794"/>
              <a:gd name="connsiteX15" fmla="*/ 524108 w 2007220"/>
              <a:gd name="connsiteY15" fmla="*/ 301083 h 335794"/>
              <a:gd name="connsiteX16" fmla="*/ 613317 w 2007220"/>
              <a:gd name="connsiteY16" fmla="*/ 223025 h 335794"/>
              <a:gd name="connsiteX17" fmla="*/ 624469 w 2007220"/>
              <a:gd name="connsiteY17" fmla="*/ 189571 h 335794"/>
              <a:gd name="connsiteX18" fmla="*/ 724830 w 2007220"/>
              <a:gd name="connsiteY18" fmla="*/ 78059 h 335794"/>
              <a:gd name="connsiteX19" fmla="*/ 769434 w 2007220"/>
              <a:gd name="connsiteY19" fmla="*/ 33454 h 335794"/>
              <a:gd name="connsiteX20" fmla="*/ 802888 w 2007220"/>
              <a:gd name="connsiteY20" fmla="*/ 0 h 335794"/>
              <a:gd name="connsiteX21" fmla="*/ 814039 w 2007220"/>
              <a:gd name="connsiteY21" fmla="*/ 78059 h 335794"/>
              <a:gd name="connsiteX22" fmla="*/ 825191 w 2007220"/>
              <a:gd name="connsiteY22" fmla="*/ 111512 h 335794"/>
              <a:gd name="connsiteX23" fmla="*/ 858644 w 2007220"/>
              <a:gd name="connsiteY23" fmla="*/ 334537 h 335794"/>
              <a:gd name="connsiteX24" fmla="*/ 925552 w 2007220"/>
              <a:gd name="connsiteY24" fmla="*/ 256478 h 335794"/>
              <a:gd name="connsiteX25" fmla="*/ 959005 w 2007220"/>
              <a:gd name="connsiteY25" fmla="*/ 245327 h 335794"/>
              <a:gd name="connsiteX26" fmla="*/ 970156 w 2007220"/>
              <a:gd name="connsiteY26" fmla="*/ 200722 h 335794"/>
              <a:gd name="connsiteX27" fmla="*/ 992459 w 2007220"/>
              <a:gd name="connsiteY27" fmla="*/ 178420 h 335794"/>
              <a:gd name="connsiteX28" fmla="*/ 1014761 w 2007220"/>
              <a:gd name="connsiteY28" fmla="*/ 223025 h 335794"/>
              <a:gd name="connsiteX29" fmla="*/ 1025913 w 2007220"/>
              <a:gd name="connsiteY29" fmla="*/ 301083 h 335794"/>
              <a:gd name="connsiteX30" fmla="*/ 1037064 w 2007220"/>
              <a:gd name="connsiteY30" fmla="*/ 334537 h 335794"/>
              <a:gd name="connsiteX31" fmla="*/ 1070517 w 2007220"/>
              <a:gd name="connsiteY31" fmla="*/ 323386 h 335794"/>
              <a:gd name="connsiteX32" fmla="*/ 1159727 w 2007220"/>
              <a:gd name="connsiteY32" fmla="*/ 223025 h 335794"/>
              <a:gd name="connsiteX33" fmla="*/ 1204332 w 2007220"/>
              <a:gd name="connsiteY33" fmla="*/ 167269 h 335794"/>
              <a:gd name="connsiteX34" fmla="*/ 1237786 w 2007220"/>
              <a:gd name="connsiteY34" fmla="*/ 122664 h 335794"/>
              <a:gd name="connsiteX35" fmla="*/ 1248937 w 2007220"/>
              <a:gd name="connsiteY35" fmla="*/ 167269 h 335794"/>
              <a:gd name="connsiteX36" fmla="*/ 1260088 w 2007220"/>
              <a:gd name="connsiteY36" fmla="*/ 312234 h 335794"/>
              <a:gd name="connsiteX37" fmla="*/ 1282391 w 2007220"/>
              <a:gd name="connsiteY37" fmla="*/ 289932 h 335794"/>
              <a:gd name="connsiteX38" fmla="*/ 1326995 w 2007220"/>
              <a:gd name="connsiteY38" fmla="*/ 267630 h 335794"/>
              <a:gd name="connsiteX39" fmla="*/ 1416205 w 2007220"/>
              <a:gd name="connsiteY39" fmla="*/ 144966 h 335794"/>
              <a:gd name="connsiteX40" fmla="*/ 1449659 w 2007220"/>
              <a:gd name="connsiteY40" fmla="*/ 100361 h 335794"/>
              <a:gd name="connsiteX41" fmla="*/ 1460810 w 2007220"/>
              <a:gd name="connsiteY41" fmla="*/ 133815 h 335794"/>
              <a:gd name="connsiteX42" fmla="*/ 1483113 w 2007220"/>
              <a:gd name="connsiteY42" fmla="*/ 289932 h 335794"/>
              <a:gd name="connsiteX43" fmla="*/ 1505415 w 2007220"/>
              <a:gd name="connsiteY43" fmla="*/ 323386 h 335794"/>
              <a:gd name="connsiteX44" fmla="*/ 1550020 w 2007220"/>
              <a:gd name="connsiteY44" fmla="*/ 312234 h 335794"/>
              <a:gd name="connsiteX45" fmla="*/ 1594625 w 2007220"/>
              <a:gd name="connsiteY45" fmla="*/ 245327 h 335794"/>
              <a:gd name="connsiteX46" fmla="*/ 1628078 w 2007220"/>
              <a:gd name="connsiteY46" fmla="*/ 223025 h 335794"/>
              <a:gd name="connsiteX47" fmla="*/ 1706137 w 2007220"/>
              <a:gd name="connsiteY47" fmla="*/ 111512 h 335794"/>
              <a:gd name="connsiteX48" fmla="*/ 1728439 w 2007220"/>
              <a:gd name="connsiteY48" fmla="*/ 144966 h 335794"/>
              <a:gd name="connsiteX49" fmla="*/ 1761893 w 2007220"/>
              <a:gd name="connsiteY49" fmla="*/ 278781 h 335794"/>
              <a:gd name="connsiteX50" fmla="*/ 1806498 w 2007220"/>
              <a:gd name="connsiteY50" fmla="*/ 234176 h 335794"/>
              <a:gd name="connsiteX51" fmla="*/ 1839952 w 2007220"/>
              <a:gd name="connsiteY51" fmla="*/ 211873 h 335794"/>
              <a:gd name="connsiteX52" fmla="*/ 1940313 w 2007220"/>
              <a:gd name="connsiteY52" fmla="*/ 78059 h 335794"/>
              <a:gd name="connsiteX53" fmla="*/ 1962615 w 2007220"/>
              <a:gd name="connsiteY53" fmla="*/ 223025 h 335794"/>
              <a:gd name="connsiteX54" fmla="*/ 2007220 w 2007220"/>
              <a:gd name="connsiteY54" fmla="*/ 223025 h 33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007220" h="335794">
                <a:moveTo>
                  <a:pt x="0" y="178420"/>
                </a:moveTo>
                <a:lnTo>
                  <a:pt x="78059" y="100361"/>
                </a:lnTo>
                <a:cubicBezTo>
                  <a:pt x="89210" y="89210"/>
                  <a:pt x="96552" y="71895"/>
                  <a:pt x="111513" y="66908"/>
                </a:cubicBezTo>
                <a:lnTo>
                  <a:pt x="144966" y="55756"/>
                </a:lnTo>
                <a:cubicBezTo>
                  <a:pt x="152400" y="48322"/>
                  <a:pt x="156960" y="35516"/>
                  <a:pt x="167269" y="33454"/>
                </a:cubicBezTo>
                <a:cubicBezTo>
                  <a:pt x="178795" y="31149"/>
                  <a:pt x="197693" y="33248"/>
                  <a:pt x="200722" y="44605"/>
                </a:cubicBezTo>
                <a:cubicBezTo>
                  <a:pt x="214164" y="95015"/>
                  <a:pt x="204495" y="149075"/>
                  <a:pt x="211873" y="200722"/>
                </a:cubicBezTo>
                <a:cubicBezTo>
                  <a:pt x="215064" y="223060"/>
                  <a:pt x="235323" y="282221"/>
                  <a:pt x="245327" y="312234"/>
                </a:cubicBezTo>
                <a:cubicBezTo>
                  <a:pt x="260195" y="308517"/>
                  <a:pt x="276224" y="307937"/>
                  <a:pt x="289932" y="301083"/>
                </a:cubicBezTo>
                <a:cubicBezTo>
                  <a:pt x="341893" y="275103"/>
                  <a:pt x="326655" y="271907"/>
                  <a:pt x="356839" y="234176"/>
                </a:cubicBezTo>
                <a:cubicBezTo>
                  <a:pt x="363407" y="225966"/>
                  <a:pt x="372574" y="220083"/>
                  <a:pt x="379142" y="211873"/>
                </a:cubicBezTo>
                <a:cubicBezTo>
                  <a:pt x="390936" y="197131"/>
                  <a:pt x="430987" y="130486"/>
                  <a:pt x="434898" y="122664"/>
                </a:cubicBezTo>
                <a:cubicBezTo>
                  <a:pt x="474209" y="44042"/>
                  <a:pt x="436163" y="87945"/>
                  <a:pt x="479503" y="44605"/>
                </a:cubicBezTo>
                <a:cubicBezTo>
                  <a:pt x="483220" y="33454"/>
                  <a:pt x="482342" y="2839"/>
                  <a:pt x="490654" y="11151"/>
                </a:cubicBezTo>
                <a:cubicBezTo>
                  <a:pt x="504056" y="24554"/>
                  <a:pt x="500163" y="48026"/>
                  <a:pt x="501805" y="66908"/>
                </a:cubicBezTo>
                <a:cubicBezTo>
                  <a:pt x="522633" y="306440"/>
                  <a:pt x="490181" y="199310"/>
                  <a:pt x="524108" y="301083"/>
                </a:cubicBezTo>
                <a:cubicBezTo>
                  <a:pt x="554127" y="278569"/>
                  <a:pt x="591105" y="254123"/>
                  <a:pt x="613317" y="223025"/>
                </a:cubicBezTo>
                <a:cubicBezTo>
                  <a:pt x="620149" y="213460"/>
                  <a:pt x="618637" y="199777"/>
                  <a:pt x="624469" y="189571"/>
                </a:cubicBezTo>
                <a:cubicBezTo>
                  <a:pt x="647751" y="148828"/>
                  <a:pt x="694157" y="108732"/>
                  <a:pt x="724830" y="78059"/>
                </a:cubicBezTo>
                <a:lnTo>
                  <a:pt x="769434" y="33454"/>
                </a:lnTo>
                <a:lnTo>
                  <a:pt x="802888" y="0"/>
                </a:lnTo>
                <a:cubicBezTo>
                  <a:pt x="806605" y="26020"/>
                  <a:pt x="808884" y="52286"/>
                  <a:pt x="814039" y="78059"/>
                </a:cubicBezTo>
                <a:cubicBezTo>
                  <a:pt x="816344" y="89585"/>
                  <a:pt x="822728" y="100019"/>
                  <a:pt x="825191" y="111512"/>
                </a:cubicBezTo>
                <a:cubicBezTo>
                  <a:pt x="848066" y="218263"/>
                  <a:pt x="847316" y="232583"/>
                  <a:pt x="858644" y="334537"/>
                </a:cubicBezTo>
                <a:cubicBezTo>
                  <a:pt x="874103" y="313925"/>
                  <a:pt x="902254" y="272010"/>
                  <a:pt x="925552" y="256478"/>
                </a:cubicBezTo>
                <a:cubicBezTo>
                  <a:pt x="935332" y="249958"/>
                  <a:pt x="947854" y="249044"/>
                  <a:pt x="959005" y="245327"/>
                </a:cubicBezTo>
                <a:cubicBezTo>
                  <a:pt x="962722" y="230459"/>
                  <a:pt x="963302" y="214430"/>
                  <a:pt x="970156" y="200722"/>
                </a:cubicBezTo>
                <a:cubicBezTo>
                  <a:pt x="974858" y="191318"/>
                  <a:pt x="983055" y="173718"/>
                  <a:pt x="992459" y="178420"/>
                </a:cubicBezTo>
                <a:cubicBezTo>
                  <a:pt x="1007327" y="185854"/>
                  <a:pt x="1007327" y="208157"/>
                  <a:pt x="1014761" y="223025"/>
                </a:cubicBezTo>
                <a:cubicBezTo>
                  <a:pt x="1018478" y="249044"/>
                  <a:pt x="1020758" y="275310"/>
                  <a:pt x="1025913" y="301083"/>
                </a:cubicBezTo>
                <a:cubicBezTo>
                  <a:pt x="1028218" y="312609"/>
                  <a:pt x="1026551" y="329280"/>
                  <a:pt x="1037064" y="334537"/>
                </a:cubicBezTo>
                <a:cubicBezTo>
                  <a:pt x="1047577" y="339794"/>
                  <a:pt x="1059366" y="327103"/>
                  <a:pt x="1070517" y="323386"/>
                </a:cubicBezTo>
                <a:cubicBezTo>
                  <a:pt x="1102195" y="291708"/>
                  <a:pt x="1135669" y="261518"/>
                  <a:pt x="1159727" y="223025"/>
                </a:cubicBezTo>
                <a:cubicBezTo>
                  <a:pt x="1198200" y="161468"/>
                  <a:pt x="1134778" y="213637"/>
                  <a:pt x="1204332" y="167269"/>
                </a:cubicBezTo>
                <a:cubicBezTo>
                  <a:pt x="1215483" y="152401"/>
                  <a:pt x="1219201" y="122664"/>
                  <a:pt x="1237786" y="122664"/>
                </a:cubicBezTo>
                <a:cubicBezTo>
                  <a:pt x="1253112" y="122664"/>
                  <a:pt x="1247146" y="152048"/>
                  <a:pt x="1248937" y="167269"/>
                </a:cubicBezTo>
                <a:cubicBezTo>
                  <a:pt x="1254600" y="215401"/>
                  <a:pt x="1256371" y="263912"/>
                  <a:pt x="1260088" y="312234"/>
                </a:cubicBezTo>
                <a:cubicBezTo>
                  <a:pt x="1267522" y="304800"/>
                  <a:pt x="1273643" y="295764"/>
                  <a:pt x="1282391" y="289932"/>
                </a:cubicBezTo>
                <a:cubicBezTo>
                  <a:pt x="1296222" y="280711"/>
                  <a:pt x="1315241" y="279384"/>
                  <a:pt x="1326995" y="267630"/>
                </a:cubicBezTo>
                <a:cubicBezTo>
                  <a:pt x="1369259" y="225366"/>
                  <a:pt x="1385069" y="188556"/>
                  <a:pt x="1416205" y="144966"/>
                </a:cubicBezTo>
                <a:cubicBezTo>
                  <a:pt x="1427008" y="129842"/>
                  <a:pt x="1438508" y="115229"/>
                  <a:pt x="1449659" y="100361"/>
                </a:cubicBezTo>
                <a:cubicBezTo>
                  <a:pt x="1453376" y="111512"/>
                  <a:pt x="1459023" y="122197"/>
                  <a:pt x="1460810" y="133815"/>
                </a:cubicBezTo>
                <a:cubicBezTo>
                  <a:pt x="1464430" y="157348"/>
                  <a:pt x="1466615" y="251438"/>
                  <a:pt x="1483113" y="289932"/>
                </a:cubicBezTo>
                <a:cubicBezTo>
                  <a:pt x="1488392" y="302250"/>
                  <a:pt x="1497981" y="312235"/>
                  <a:pt x="1505415" y="323386"/>
                </a:cubicBezTo>
                <a:cubicBezTo>
                  <a:pt x="1520283" y="319669"/>
                  <a:pt x="1536713" y="319838"/>
                  <a:pt x="1550020" y="312234"/>
                </a:cubicBezTo>
                <a:cubicBezTo>
                  <a:pt x="1621242" y="271535"/>
                  <a:pt x="1556529" y="292947"/>
                  <a:pt x="1594625" y="245327"/>
                </a:cubicBezTo>
                <a:cubicBezTo>
                  <a:pt x="1602997" y="234862"/>
                  <a:pt x="1616927" y="230459"/>
                  <a:pt x="1628078" y="223025"/>
                </a:cubicBezTo>
                <a:cubicBezTo>
                  <a:pt x="1637375" y="207531"/>
                  <a:pt x="1687968" y="117569"/>
                  <a:pt x="1706137" y="111512"/>
                </a:cubicBezTo>
                <a:cubicBezTo>
                  <a:pt x="1718851" y="107274"/>
                  <a:pt x="1721005" y="133815"/>
                  <a:pt x="1728439" y="144966"/>
                </a:cubicBezTo>
                <a:cubicBezTo>
                  <a:pt x="1730125" y="155081"/>
                  <a:pt x="1746302" y="273584"/>
                  <a:pt x="1761893" y="278781"/>
                </a:cubicBezTo>
                <a:cubicBezTo>
                  <a:pt x="1781841" y="285430"/>
                  <a:pt x="1789003" y="245840"/>
                  <a:pt x="1806498" y="234176"/>
                </a:cubicBezTo>
                <a:lnTo>
                  <a:pt x="1839952" y="211873"/>
                </a:lnTo>
                <a:cubicBezTo>
                  <a:pt x="1913754" y="88869"/>
                  <a:pt x="1870791" y="124406"/>
                  <a:pt x="1940313" y="78059"/>
                </a:cubicBezTo>
                <a:cubicBezTo>
                  <a:pt x="1975147" y="-26446"/>
                  <a:pt x="1926195" y="106482"/>
                  <a:pt x="1962615" y="223025"/>
                </a:cubicBezTo>
                <a:cubicBezTo>
                  <a:pt x="1967050" y="237217"/>
                  <a:pt x="1992352" y="223025"/>
                  <a:pt x="2007220" y="2230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1951463" y="2297151"/>
            <a:ext cx="1918010" cy="334537"/>
          </a:xfrm>
          <a:custGeom>
            <a:avLst/>
            <a:gdLst>
              <a:gd name="connsiteX0" fmla="*/ 1918010 w 1918010"/>
              <a:gd name="connsiteY0" fmla="*/ 122664 h 334537"/>
              <a:gd name="connsiteX1" fmla="*/ 1862254 w 1918010"/>
              <a:gd name="connsiteY1" fmla="*/ 100361 h 334537"/>
              <a:gd name="connsiteX2" fmla="*/ 1806498 w 1918010"/>
              <a:gd name="connsiteY2" fmla="*/ 78059 h 334537"/>
              <a:gd name="connsiteX3" fmla="*/ 1773044 w 1918010"/>
              <a:gd name="connsiteY3" fmla="*/ 133815 h 334537"/>
              <a:gd name="connsiteX4" fmla="*/ 1750742 w 1918010"/>
              <a:gd name="connsiteY4" fmla="*/ 111512 h 334537"/>
              <a:gd name="connsiteX5" fmla="*/ 1728439 w 1918010"/>
              <a:gd name="connsiteY5" fmla="*/ 100361 h 334537"/>
              <a:gd name="connsiteX6" fmla="*/ 1694986 w 1918010"/>
              <a:gd name="connsiteY6" fmla="*/ 122664 h 334537"/>
              <a:gd name="connsiteX7" fmla="*/ 1683835 w 1918010"/>
              <a:gd name="connsiteY7" fmla="*/ 156117 h 334537"/>
              <a:gd name="connsiteX8" fmla="*/ 1672683 w 1918010"/>
              <a:gd name="connsiteY8" fmla="*/ 122664 h 334537"/>
              <a:gd name="connsiteX9" fmla="*/ 1650381 w 1918010"/>
              <a:gd name="connsiteY9" fmla="*/ 44605 h 334537"/>
              <a:gd name="connsiteX10" fmla="*/ 1616927 w 1918010"/>
              <a:gd name="connsiteY10" fmla="*/ 55756 h 334537"/>
              <a:gd name="connsiteX11" fmla="*/ 1594625 w 1918010"/>
              <a:gd name="connsiteY11" fmla="*/ 89210 h 334537"/>
              <a:gd name="connsiteX12" fmla="*/ 1561171 w 1918010"/>
              <a:gd name="connsiteY12" fmla="*/ 122664 h 334537"/>
              <a:gd name="connsiteX13" fmla="*/ 1550020 w 1918010"/>
              <a:gd name="connsiteY13" fmla="*/ 156117 h 334537"/>
              <a:gd name="connsiteX14" fmla="*/ 1483113 w 1918010"/>
              <a:gd name="connsiteY14" fmla="*/ 223025 h 334537"/>
              <a:gd name="connsiteX15" fmla="*/ 1483113 w 1918010"/>
              <a:gd name="connsiteY15" fmla="*/ 100361 h 334537"/>
              <a:gd name="connsiteX16" fmla="*/ 1471961 w 1918010"/>
              <a:gd name="connsiteY16" fmla="*/ 33454 h 334537"/>
              <a:gd name="connsiteX17" fmla="*/ 1438508 w 1918010"/>
              <a:gd name="connsiteY17" fmla="*/ 78059 h 334537"/>
              <a:gd name="connsiteX18" fmla="*/ 1393903 w 1918010"/>
              <a:gd name="connsiteY18" fmla="*/ 122664 h 334537"/>
              <a:gd name="connsiteX19" fmla="*/ 1360449 w 1918010"/>
              <a:gd name="connsiteY19" fmla="*/ 89210 h 334537"/>
              <a:gd name="connsiteX20" fmla="*/ 1326996 w 1918010"/>
              <a:gd name="connsiteY20" fmla="*/ 0 h 334537"/>
              <a:gd name="connsiteX21" fmla="*/ 1271239 w 1918010"/>
              <a:gd name="connsiteY21" fmla="*/ 22303 h 334537"/>
              <a:gd name="connsiteX22" fmla="*/ 1237786 w 1918010"/>
              <a:gd name="connsiteY22" fmla="*/ 66908 h 334537"/>
              <a:gd name="connsiteX23" fmla="*/ 1193181 w 1918010"/>
              <a:gd name="connsiteY23" fmla="*/ 133815 h 334537"/>
              <a:gd name="connsiteX24" fmla="*/ 1137425 w 1918010"/>
              <a:gd name="connsiteY24" fmla="*/ 211873 h 334537"/>
              <a:gd name="connsiteX25" fmla="*/ 1126274 w 1918010"/>
              <a:gd name="connsiteY25" fmla="*/ 11151 h 334537"/>
              <a:gd name="connsiteX26" fmla="*/ 1092820 w 1918010"/>
              <a:gd name="connsiteY26" fmla="*/ 33454 h 334537"/>
              <a:gd name="connsiteX27" fmla="*/ 1048215 w 1918010"/>
              <a:gd name="connsiteY27" fmla="*/ 100361 h 334537"/>
              <a:gd name="connsiteX28" fmla="*/ 1014761 w 1918010"/>
              <a:gd name="connsiteY28" fmla="*/ 156117 h 334537"/>
              <a:gd name="connsiteX29" fmla="*/ 1003610 w 1918010"/>
              <a:gd name="connsiteY29" fmla="*/ 189571 h 334537"/>
              <a:gd name="connsiteX30" fmla="*/ 925552 w 1918010"/>
              <a:gd name="connsiteY30" fmla="*/ 278781 h 334537"/>
              <a:gd name="connsiteX31" fmla="*/ 903249 w 1918010"/>
              <a:gd name="connsiteY31" fmla="*/ 100361 h 334537"/>
              <a:gd name="connsiteX32" fmla="*/ 869796 w 1918010"/>
              <a:gd name="connsiteY32" fmla="*/ 133815 h 334537"/>
              <a:gd name="connsiteX33" fmla="*/ 847493 w 1918010"/>
              <a:gd name="connsiteY33" fmla="*/ 178420 h 334537"/>
              <a:gd name="connsiteX34" fmla="*/ 814039 w 1918010"/>
              <a:gd name="connsiteY34" fmla="*/ 223025 h 334537"/>
              <a:gd name="connsiteX35" fmla="*/ 780586 w 1918010"/>
              <a:gd name="connsiteY35" fmla="*/ 111512 h 334537"/>
              <a:gd name="connsiteX36" fmla="*/ 747132 w 1918010"/>
              <a:gd name="connsiteY36" fmla="*/ 100361 h 334537"/>
              <a:gd name="connsiteX37" fmla="*/ 669074 w 1918010"/>
              <a:gd name="connsiteY37" fmla="*/ 200722 h 334537"/>
              <a:gd name="connsiteX38" fmla="*/ 635620 w 1918010"/>
              <a:gd name="connsiteY38" fmla="*/ 234176 h 334537"/>
              <a:gd name="connsiteX39" fmla="*/ 579864 w 1918010"/>
              <a:gd name="connsiteY39" fmla="*/ 334537 h 334537"/>
              <a:gd name="connsiteX40" fmla="*/ 546410 w 1918010"/>
              <a:gd name="connsiteY40" fmla="*/ 189571 h 334537"/>
              <a:gd name="connsiteX41" fmla="*/ 524108 w 1918010"/>
              <a:gd name="connsiteY41" fmla="*/ 33454 h 334537"/>
              <a:gd name="connsiteX42" fmla="*/ 501805 w 1918010"/>
              <a:gd name="connsiteY42" fmla="*/ 55756 h 334537"/>
              <a:gd name="connsiteX43" fmla="*/ 446049 w 1918010"/>
              <a:gd name="connsiteY43" fmla="*/ 144966 h 334537"/>
              <a:gd name="connsiteX44" fmla="*/ 390293 w 1918010"/>
              <a:gd name="connsiteY44" fmla="*/ 200722 h 334537"/>
              <a:gd name="connsiteX45" fmla="*/ 345688 w 1918010"/>
              <a:gd name="connsiteY45" fmla="*/ 256478 h 334537"/>
              <a:gd name="connsiteX46" fmla="*/ 323386 w 1918010"/>
              <a:gd name="connsiteY46" fmla="*/ 167269 h 334537"/>
              <a:gd name="connsiteX47" fmla="*/ 289932 w 1918010"/>
              <a:gd name="connsiteY47" fmla="*/ 55756 h 334537"/>
              <a:gd name="connsiteX48" fmla="*/ 245327 w 1918010"/>
              <a:gd name="connsiteY48" fmla="*/ 89210 h 334537"/>
              <a:gd name="connsiteX49" fmla="*/ 223025 w 1918010"/>
              <a:gd name="connsiteY49" fmla="*/ 122664 h 334537"/>
              <a:gd name="connsiteX50" fmla="*/ 167269 w 1918010"/>
              <a:gd name="connsiteY50" fmla="*/ 211873 h 334537"/>
              <a:gd name="connsiteX51" fmla="*/ 156117 w 1918010"/>
              <a:gd name="connsiteY51" fmla="*/ 178420 h 334537"/>
              <a:gd name="connsiteX52" fmla="*/ 133815 w 1918010"/>
              <a:gd name="connsiteY52" fmla="*/ 89210 h 334537"/>
              <a:gd name="connsiteX53" fmla="*/ 122664 w 1918010"/>
              <a:gd name="connsiteY53" fmla="*/ 156117 h 334537"/>
              <a:gd name="connsiteX54" fmla="*/ 100361 w 1918010"/>
              <a:gd name="connsiteY54" fmla="*/ 178420 h 334537"/>
              <a:gd name="connsiteX55" fmla="*/ 89210 w 1918010"/>
              <a:gd name="connsiteY55" fmla="*/ 211873 h 334537"/>
              <a:gd name="connsiteX56" fmla="*/ 66908 w 1918010"/>
              <a:gd name="connsiteY56" fmla="*/ 178420 h 334537"/>
              <a:gd name="connsiteX57" fmla="*/ 55757 w 1918010"/>
              <a:gd name="connsiteY57" fmla="*/ 133815 h 334537"/>
              <a:gd name="connsiteX58" fmla="*/ 33454 w 1918010"/>
              <a:gd name="connsiteY58" fmla="*/ 44605 h 334537"/>
              <a:gd name="connsiteX59" fmla="*/ 0 w 1918010"/>
              <a:gd name="connsiteY59" fmla="*/ 55756 h 33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918010" h="334537">
                <a:moveTo>
                  <a:pt x="1918010" y="122664"/>
                </a:moveTo>
                <a:cubicBezTo>
                  <a:pt x="1899425" y="115230"/>
                  <a:pt x="1878268" y="112371"/>
                  <a:pt x="1862254" y="100361"/>
                </a:cubicBezTo>
                <a:cubicBezTo>
                  <a:pt x="1809239" y="60599"/>
                  <a:pt x="1849439" y="35116"/>
                  <a:pt x="1806498" y="78059"/>
                </a:cubicBezTo>
                <a:cubicBezTo>
                  <a:pt x="1803431" y="87260"/>
                  <a:pt x="1793454" y="133815"/>
                  <a:pt x="1773044" y="133815"/>
                </a:cubicBezTo>
                <a:cubicBezTo>
                  <a:pt x="1762531" y="133815"/>
                  <a:pt x="1758176" y="118946"/>
                  <a:pt x="1750742" y="111512"/>
                </a:cubicBezTo>
                <a:cubicBezTo>
                  <a:pt x="1729095" y="3277"/>
                  <a:pt x="1750245" y="67652"/>
                  <a:pt x="1728439" y="100361"/>
                </a:cubicBezTo>
                <a:cubicBezTo>
                  <a:pt x="1721005" y="111512"/>
                  <a:pt x="1706137" y="115230"/>
                  <a:pt x="1694986" y="122664"/>
                </a:cubicBezTo>
                <a:cubicBezTo>
                  <a:pt x="1691269" y="133815"/>
                  <a:pt x="1695589" y="156117"/>
                  <a:pt x="1683835" y="156117"/>
                </a:cubicBezTo>
                <a:cubicBezTo>
                  <a:pt x="1672081" y="156117"/>
                  <a:pt x="1675912" y="133966"/>
                  <a:pt x="1672683" y="122664"/>
                </a:cubicBezTo>
                <a:cubicBezTo>
                  <a:pt x="1644668" y="24615"/>
                  <a:pt x="1677126" y="124842"/>
                  <a:pt x="1650381" y="44605"/>
                </a:cubicBezTo>
                <a:cubicBezTo>
                  <a:pt x="1639230" y="48322"/>
                  <a:pt x="1626106" y="48413"/>
                  <a:pt x="1616927" y="55756"/>
                </a:cubicBezTo>
                <a:cubicBezTo>
                  <a:pt x="1606462" y="64128"/>
                  <a:pt x="1603205" y="78914"/>
                  <a:pt x="1594625" y="89210"/>
                </a:cubicBezTo>
                <a:cubicBezTo>
                  <a:pt x="1584529" y="101325"/>
                  <a:pt x="1572322" y="111513"/>
                  <a:pt x="1561171" y="122664"/>
                </a:cubicBezTo>
                <a:cubicBezTo>
                  <a:pt x="1557454" y="133815"/>
                  <a:pt x="1557236" y="146839"/>
                  <a:pt x="1550020" y="156117"/>
                </a:cubicBezTo>
                <a:cubicBezTo>
                  <a:pt x="1530656" y="181014"/>
                  <a:pt x="1483113" y="223025"/>
                  <a:pt x="1483113" y="223025"/>
                </a:cubicBezTo>
                <a:cubicBezTo>
                  <a:pt x="1452760" y="314075"/>
                  <a:pt x="1483113" y="232237"/>
                  <a:pt x="1483113" y="100361"/>
                </a:cubicBezTo>
                <a:cubicBezTo>
                  <a:pt x="1483113" y="77751"/>
                  <a:pt x="1475678" y="55756"/>
                  <a:pt x="1471961" y="33454"/>
                </a:cubicBezTo>
                <a:cubicBezTo>
                  <a:pt x="1460810" y="48322"/>
                  <a:pt x="1450746" y="64072"/>
                  <a:pt x="1438508" y="78059"/>
                </a:cubicBezTo>
                <a:cubicBezTo>
                  <a:pt x="1424662" y="93883"/>
                  <a:pt x="1393903" y="122664"/>
                  <a:pt x="1393903" y="122664"/>
                </a:cubicBezTo>
                <a:cubicBezTo>
                  <a:pt x="1382752" y="111513"/>
                  <a:pt x="1369615" y="102043"/>
                  <a:pt x="1360449" y="89210"/>
                </a:cubicBezTo>
                <a:cubicBezTo>
                  <a:pt x="1338022" y="57811"/>
                  <a:pt x="1335975" y="35918"/>
                  <a:pt x="1326996" y="0"/>
                </a:cubicBezTo>
                <a:cubicBezTo>
                  <a:pt x="1308410" y="7434"/>
                  <a:pt x="1287253" y="10293"/>
                  <a:pt x="1271239" y="22303"/>
                </a:cubicBezTo>
                <a:cubicBezTo>
                  <a:pt x="1256371" y="33454"/>
                  <a:pt x="1248444" y="51682"/>
                  <a:pt x="1237786" y="66908"/>
                </a:cubicBezTo>
                <a:cubicBezTo>
                  <a:pt x="1222415" y="88867"/>
                  <a:pt x="1212134" y="114862"/>
                  <a:pt x="1193181" y="133815"/>
                </a:cubicBezTo>
                <a:cubicBezTo>
                  <a:pt x="1147973" y="179023"/>
                  <a:pt x="1166780" y="153164"/>
                  <a:pt x="1137425" y="211873"/>
                </a:cubicBezTo>
                <a:cubicBezTo>
                  <a:pt x="1133708" y="144966"/>
                  <a:pt x="1142527" y="76161"/>
                  <a:pt x="1126274" y="11151"/>
                </a:cubicBezTo>
                <a:cubicBezTo>
                  <a:pt x="1123023" y="-1851"/>
                  <a:pt x="1100254" y="22303"/>
                  <a:pt x="1092820" y="33454"/>
                </a:cubicBezTo>
                <a:cubicBezTo>
                  <a:pt x="1035215" y="119863"/>
                  <a:pt x="1132202" y="44371"/>
                  <a:pt x="1048215" y="100361"/>
                </a:cubicBezTo>
                <a:cubicBezTo>
                  <a:pt x="1037064" y="118946"/>
                  <a:pt x="1024454" y="136731"/>
                  <a:pt x="1014761" y="156117"/>
                </a:cubicBezTo>
                <a:cubicBezTo>
                  <a:pt x="1009504" y="166631"/>
                  <a:pt x="1009442" y="179365"/>
                  <a:pt x="1003610" y="189571"/>
                </a:cubicBezTo>
                <a:cubicBezTo>
                  <a:pt x="983134" y="225404"/>
                  <a:pt x="954343" y="249990"/>
                  <a:pt x="925552" y="278781"/>
                </a:cubicBezTo>
                <a:cubicBezTo>
                  <a:pt x="918118" y="219308"/>
                  <a:pt x="924765" y="156302"/>
                  <a:pt x="903249" y="100361"/>
                </a:cubicBezTo>
                <a:cubicBezTo>
                  <a:pt x="897588" y="85642"/>
                  <a:pt x="878962" y="120982"/>
                  <a:pt x="869796" y="133815"/>
                </a:cubicBezTo>
                <a:cubicBezTo>
                  <a:pt x="860134" y="147342"/>
                  <a:pt x="856303" y="164323"/>
                  <a:pt x="847493" y="178420"/>
                </a:cubicBezTo>
                <a:cubicBezTo>
                  <a:pt x="837643" y="194180"/>
                  <a:pt x="825190" y="208157"/>
                  <a:pt x="814039" y="223025"/>
                </a:cubicBezTo>
                <a:cubicBezTo>
                  <a:pt x="750446" y="159429"/>
                  <a:pt x="850338" y="268454"/>
                  <a:pt x="780586" y="111512"/>
                </a:cubicBezTo>
                <a:cubicBezTo>
                  <a:pt x="775812" y="100771"/>
                  <a:pt x="758283" y="104078"/>
                  <a:pt x="747132" y="100361"/>
                </a:cubicBezTo>
                <a:cubicBezTo>
                  <a:pt x="721113" y="133815"/>
                  <a:pt x="699042" y="170754"/>
                  <a:pt x="669074" y="200722"/>
                </a:cubicBezTo>
                <a:cubicBezTo>
                  <a:pt x="657923" y="211873"/>
                  <a:pt x="645082" y="221560"/>
                  <a:pt x="635620" y="234176"/>
                </a:cubicBezTo>
                <a:cubicBezTo>
                  <a:pt x="614614" y="262183"/>
                  <a:pt x="595752" y="302761"/>
                  <a:pt x="579864" y="334537"/>
                </a:cubicBezTo>
                <a:cubicBezTo>
                  <a:pt x="560542" y="276569"/>
                  <a:pt x="558713" y="275693"/>
                  <a:pt x="546410" y="189571"/>
                </a:cubicBezTo>
                <a:cubicBezTo>
                  <a:pt x="521978" y="18551"/>
                  <a:pt x="551739" y="116351"/>
                  <a:pt x="524108" y="33454"/>
                </a:cubicBezTo>
                <a:cubicBezTo>
                  <a:pt x="516674" y="40888"/>
                  <a:pt x="507916" y="47201"/>
                  <a:pt x="501805" y="55756"/>
                </a:cubicBezTo>
                <a:cubicBezTo>
                  <a:pt x="496703" y="62899"/>
                  <a:pt x="458580" y="130645"/>
                  <a:pt x="446049" y="144966"/>
                </a:cubicBezTo>
                <a:cubicBezTo>
                  <a:pt x="428741" y="164746"/>
                  <a:pt x="404872" y="178852"/>
                  <a:pt x="390293" y="200722"/>
                </a:cubicBezTo>
                <a:cubicBezTo>
                  <a:pt x="362159" y="242924"/>
                  <a:pt x="377468" y="224699"/>
                  <a:pt x="345688" y="256478"/>
                </a:cubicBezTo>
                <a:cubicBezTo>
                  <a:pt x="320197" y="180005"/>
                  <a:pt x="350300" y="274925"/>
                  <a:pt x="323386" y="167269"/>
                </a:cubicBezTo>
                <a:cubicBezTo>
                  <a:pt x="310622" y="116215"/>
                  <a:pt x="304094" y="98243"/>
                  <a:pt x="289932" y="55756"/>
                </a:cubicBezTo>
                <a:cubicBezTo>
                  <a:pt x="275064" y="66907"/>
                  <a:pt x="258469" y="76068"/>
                  <a:pt x="245327" y="89210"/>
                </a:cubicBezTo>
                <a:cubicBezTo>
                  <a:pt x="235850" y="98687"/>
                  <a:pt x="230815" y="111758"/>
                  <a:pt x="223025" y="122664"/>
                </a:cubicBezTo>
                <a:cubicBezTo>
                  <a:pt x="174770" y="190221"/>
                  <a:pt x="202200" y="142011"/>
                  <a:pt x="167269" y="211873"/>
                </a:cubicBezTo>
                <a:cubicBezTo>
                  <a:pt x="163552" y="200722"/>
                  <a:pt x="159210" y="189760"/>
                  <a:pt x="156117" y="178420"/>
                </a:cubicBezTo>
                <a:cubicBezTo>
                  <a:pt x="148052" y="148848"/>
                  <a:pt x="159318" y="106213"/>
                  <a:pt x="133815" y="89210"/>
                </a:cubicBezTo>
                <a:cubicBezTo>
                  <a:pt x="115003" y="76668"/>
                  <a:pt x="130603" y="134947"/>
                  <a:pt x="122664" y="156117"/>
                </a:cubicBezTo>
                <a:cubicBezTo>
                  <a:pt x="118972" y="165961"/>
                  <a:pt x="107795" y="170986"/>
                  <a:pt x="100361" y="178420"/>
                </a:cubicBezTo>
                <a:cubicBezTo>
                  <a:pt x="96644" y="189571"/>
                  <a:pt x="100964" y="211873"/>
                  <a:pt x="89210" y="211873"/>
                </a:cubicBezTo>
                <a:cubicBezTo>
                  <a:pt x="75808" y="211873"/>
                  <a:pt x="72187" y="190738"/>
                  <a:pt x="66908" y="178420"/>
                </a:cubicBezTo>
                <a:cubicBezTo>
                  <a:pt x="60871" y="164333"/>
                  <a:pt x="59967" y="148551"/>
                  <a:pt x="55757" y="133815"/>
                </a:cubicBezTo>
                <a:cubicBezTo>
                  <a:pt x="32895" y="53800"/>
                  <a:pt x="56127" y="157971"/>
                  <a:pt x="33454" y="44605"/>
                </a:cubicBezTo>
                <a:lnTo>
                  <a:pt x="0" y="5575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1906859" y="2698595"/>
            <a:ext cx="2096429" cy="423746"/>
          </a:xfrm>
          <a:custGeom>
            <a:avLst/>
            <a:gdLst>
              <a:gd name="connsiteX0" fmla="*/ 0 w 2096429"/>
              <a:gd name="connsiteY0" fmla="*/ 312234 h 423746"/>
              <a:gd name="connsiteX1" fmla="*/ 111512 w 2096429"/>
              <a:gd name="connsiteY1" fmla="*/ 401444 h 423746"/>
              <a:gd name="connsiteX2" fmla="*/ 167268 w 2096429"/>
              <a:gd name="connsiteY2" fmla="*/ 356839 h 423746"/>
              <a:gd name="connsiteX3" fmla="*/ 211873 w 2096429"/>
              <a:gd name="connsiteY3" fmla="*/ 278781 h 423746"/>
              <a:gd name="connsiteX4" fmla="*/ 245326 w 2096429"/>
              <a:gd name="connsiteY4" fmla="*/ 256478 h 423746"/>
              <a:gd name="connsiteX5" fmla="*/ 278780 w 2096429"/>
              <a:gd name="connsiteY5" fmla="*/ 423746 h 423746"/>
              <a:gd name="connsiteX6" fmla="*/ 345687 w 2096429"/>
              <a:gd name="connsiteY6" fmla="*/ 356839 h 423746"/>
              <a:gd name="connsiteX7" fmla="*/ 356839 w 2096429"/>
              <a:gd name="connsiteY7" fmla="*/ 323385 h 423746"/>
              <a:gd name="connsiteX8" fmla="*/ 401443 w 2096429"/>
              <a:gd name="connsiteY8" fmla="*/ 267629 h 423746"/>
              <a:gd name="connsiteX9" fmla="*/ 446048 w 2096429"/>
              <a:gd name="connsiteY9" fmla="*/ 211873 h 423746"/>
              <a:gd name="connsiteX10" fmla="*/ 468351 w 2096429"/>
              <a:gd name="connsiteY10" fmla="*/ 267629 h 423746"/>
              <a:gd name="connsiteX11" fmla="*/ 479502 w 2096429"/>
              <a:gd name="connsiteY11" fmla="*/ 301083 h 423746"/>
              <a:gd name="connsiteX12" fmla="*/ 501804 w 2096429"/>
              <a:gd name="connsiteY12" fmla="*/ 356839 h 423746"/>
              <a:gd name="connsiteX13" fmla="*/ 535258 w 2096429"/>
              <a:gd name="connsiteY13" fmla="*/ 345688 h 423746"/>
              <a:gd name="connsiteX14" fmla="*/ 602165 w 2096429"/>
              <a:gd name="connsiteY14" fmla="*/ 278781 h 423746"/>
              <a:gd name="connsiteX15" fmla="*/ 613317 w 2096429"/>
              <a:gd name="connsiteY15" fmla="*/ 245327 h 423746"/>
              <a:gd name="connsiteX16" fmla="*/ 646770 w 2096429"/>
              <a:gd name="connsiteY16" fmla="*/ 211873 h 423746"/>
              <a:gd name="connsiteX17" fmla="*/ 691375 w 2096429"/>
              <a:gd name="connsiteY17" fmla="*/ 156117 h 423746"/>
              <a:gd name="connsiteX18" fmla="*/ 724829 w 2096429"/>
              <a:gd name="connsiteY18" fmla="*/ 167268 h 423746"/>
              <a:gd name="connsiteX19" fmla="*/ 735980 w 2096429"/>
              <a:gd name="connsiteY19" fmla="*/ 223025 h 423746"/>
              <a:gd name="connsiteX20" fmla="*/ 747131 w 2096429"/>
              <a:gd name="connsiteY20" fmla="*/ 312234 h 423746"/>
              <a:gd name="connsiteX21" fmla="*/ 769434 w 2096429"/>
              <a:gd name="connsiteY21" fmla="*/ 334537 h 423746"/>
              <a:gd name="connsiteX22" fmla="*/ 825190 w 2096429"/>
              <a:gd name="connsiteY22" fmla="*/ 312234 h 423746"/>
              <a:gd name="connsiteX23" fmla="*/ 947853 w 2096429"/>
              <a:gd name="connsiteY23" fmla="*/ 167268 h 423746"/>
              <a:gd name="connsiteX24" fmla="*/ 1003609 w 2096429"/>
              <a:gd name="connsiteY24" fmla="*/ 122664 h 423746"/>
              <a:gd name="connsiteX25" fmla="*/ 1048214 w 2096429"/>
              <a:gd name="connsiteY25" fmla="*/ 66907 h 423746"/>
              <a:gd name="connsiteX26" fmla="*/ 1115121 w 2096429"/>
              <a:gd name="connsiteY26" fmla="*/ 0 h 423746"/>
              <a:gd name="connsiteX27" fmla="*/ 1126273 w 2096429"/>
              <a:gd name="connsiteY27" fmla="*/ 55756 h 423746"/>
              <a:gd name="connsiteX28" fmla="*/ 1148575 w 2096429"/>
              <a:gd name="connsiteY28" fmla="*/ 211873 h 423746"/>
              <a:gd name="connsiteX29" fmla="*/ 1170878 w 2096429"/>
              <a:gd name="connsiteY29" fmla="*/ 301083 h 423746"/>
              <a:gd name="connsiteX30" fmla="*/ 1248936 w 2096429"/>
              <a:gd name="connsiteY30" fmla="*/ 178420 h 423746"/>
              <a:gd name="connsiteX31" fmla="*/ 1271239 w 2096429"/>
              <a:gd name="connsiteY31" fmla="*/ 144966 h 423746"/>
              <a:gd name="connsiteX32" fmla="*/ 1282390 w 2096429"/>
              <a:gd name="connsiteY32" fmla="*/ 200722 h 423746"/>
              <a:gd name="connsiteX33" fmla="*/ 1304692 w 2096429"/>
              <a:gd name="connsiteY33" fmla="*/ 278781 h 423746"/>
              <a:gd name="connsiteX34" fmla="*/ 1315843 w 2096429"/>
              <a:gd name="connsiteY34" fmla="*/ 345688 h 423746"/>
              <a:gd name="connsiteX35" fmla="*/ 1349297 w 2096429"/>
              <a:gd name="connsiteY35" fmla="*/ 367990 h 423746"/>
              <a:gd name="connsiteX36" fmla="*/ 1382751 w 2096429"/>
              <a:gd name="connsiteY36" fmla="*/ 323385 h 423746"/>
              <a:gd name="connsiteX37" fmla="*/ 1393902 w 2096429"/>
              <a:gd name="connsiteY37" fmla="*/ 289932 h 423746"/>
              <a:gd name="connsiteX38" fmla="*/ 1460809 w 2096429"/>
              <a:gd name="connsiteY38" fmla="*/ 223025 h 423746"/>
              <a:gd name="connsiteX39" fmla="*/ 1483112 w 2096429"/>
              <a:gd name="connsiteY39" fmla="*/ 200722 h 423746"/>
              <a:gd name="connsiteX40" fmla="*/ 1516565 w 2096429"/>
              <a:gd name="connsiteY40" fmla="*/ 167268 h 423746"/>
              <a:gd name="connsiteX41" fmla="*/ 1550019 w 2096429"/>
              <a:gd name="connsiteY41" fmla="*/ 267629 h 423746"/>
              <a:gd name="connsiteX42" fmla="*/ 1572321 w 2096429"/>
              <a:gd name="connsiteY42" fmla="*/ 390293 h 423746"/>
              <a:gd name="connsiteX43" fmla="*/ 1594624 w 2096429"/>
              <a:gd name="connsiteY43" fmla="*/ 412595 h 423746"/>
              <a:gd name="connsiteX44" fmla="*/ 1661531 w 2096429"/>
              <a:gd name="connsiteY44" fmla="*/ 367990 h 423746"/>
              <a:gd name="connsiteX45" fmla="*/ 1739590 w 2096429"/>
              <a:gd name="connsiteY45" fmla="*/ 256478 h 423746"/>
              <a:gd name="connsiteX46" fmla="*/ 1750741 w 2096429"/>
              <a:gd name="connsiteY46" fmla="*/ 289932 h 423746"/>
              <a:gd name="connsiteX47" fmla="*/ 1761892 w 2096429"/>
              <a:gd name="connsiteY47" fmla="*/ 356839 h 423746"/>
              <a:gd name="connsiteX48" fmla="*/ 1795346 w 2096429"/>
              <a:gd name="connsiteY48" fmla="*/ 379142 h 423746"/>
              <a:gd name="connsiteX49" fmla="*/ 1873404 w 2096429"/>
              <a:gd name="connsiteY49" fmla="*/ 278781 h 423746"/>
              <a:gd name="connsiteX50" fmla="*/ 1895707 w 2096429"/>
              <a:gd name="connsiteY50" fmla="*/ 301083 h 423746"/>
              <a:gd name="connsiteX51" fmla="*/ 1906858 w 2096429"/>
              <a:gd name="connsiteY51" fmla="*/ 345688 h 423746"/>
              <a:gd name="connsiteX52" fmla="*/ 1984917 w 2096429"/>
              <a:gd name="connsiteY52" fmla="*/ 323385 h 423746"/>
              <a:gd name="connsiteX53" fmla="*/ 2018370 w 2096429"/>
              <a:gd name="connsiteY53" fmla="*/ 278781 h 423746"/>
              <a:gd name="connsiteX54" fmla="*/ 2051824 w 2096429"/>
              <a:gd name="connsiteY54" fmla="*/ 256478 h 423746"/>
              <a:gd name="connsiteX55" fmla="*/ 2074126 w 2096429"/>
              <a:gd name="connsiteY55" fmla="*/ 211873 h 423746"/>
              <a:gd name="connsiteX56" fmla="*/ 2085278 w 2096429"/>
              <a:gd name="connsiteY56" fmla="*/ 256478 h 423746"/>
              <a:gd name="connsiteX57" fmla="*/ 2096429 w 2096429"/>
              <a:gd name="connsiteY57" fmla="*/ 345688 h 42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96429" h="423746">
                <a:moveTo>
                  <a:pt x="0" y="312234"/>
                </a:moveTo>
                <a:cubicBezTo>
                  <a:pt x="37171" y="341971"/>
                  <a:pt x="65518" y="389179"/>
                  <a:pt x="111512" y="401444"/>
                </a:cubicBezTo>
                <a:cubicBezTo>
                  <a:pt x="134509" y="407577"/>
                  <a:pt x="150438" y="373669"/>
                  <a:pt x="167268" y="356839"/>
                </a:cubicBezTo>
                <a:cubicBezTo>
                  <a:pt x="211226" y="312881"/>
                  <a:pt x="168152" y="331245"/>
                  <a:pt x="211873" y="278781"/>
                </a:cubicBezTo>
                <a:cubicBezTo>
                  <a:pt x="220453" y="268485"/>
                  <a:pt x="234175" y="263912"/>
                  <a:pt x="245326" y="256478"/>
                </a:cubicBezTo>
                <a:cubicBezTo>
                  <a:pt x="269561" y="401887"/>
                  <a:pt x="253329" y="347393"/>
                  <a:pt x="278780" y="423746"/>
                </a:cubicBezTo>
                <a:cubicBezTo>
                  <a:pt x="316019" y="395817"/>
                  <a:pt x="326119" y="395975"/>
                  <a:pt x="345687" y="356839"/>
                </a:cubicBezTo>
                <a:cubicBezTo>
                  <a:pt x="350944" y="346325"/>
                  <a:pt x="350609" y="333353"/>
                  <a:pt x="356839" y="323385"/>
                </a:cubicBezTo>
                <a:cubicBezTo>
                  <a:pt x="369453" y="303202"/>
                  <a:pt x="387163" y="286670"/>
                  <a:pt x="401443" y="267629"/>
                </a:cubicBezTo>
                <a:cubicBezTo>
                  <a:pt x="443642" y="211363"/>
                  <a:pt x="403236" y="254686"/>
                  <a:pt x="446048" y="211873"/>
                </a:cubicBezTo>
                <a:cubicBezTo>
                  <a:pt x="453482" y="230458"/>
                  <a:pt x="461322" y="248886"/>
                  <a:pt x="468351" y="267629"/>
                </a:cubicBezTo>
                <a:cubicBezTo>
                  <a:pt x="472478" y="278635"/>
                  <a:pt x="475375" y="290077"/>
                  <a:pt x="479502" y="301083"/>
                </a:cubicBezTo>
                <a:cubicBezTo>
                  <a:pt x="486530" y="319826"/>
                  <a:pt x="494370" y="338254"/>
                  <a:pt x="501804" y="356839"/>
                </a:cubicBezTo>
                <a:cubicBezTo>
                  <a:pt x="512955" y="353122"/>
                  <a:pt x="525980" y="352905"/>
                  <a:pt x="535258" y="345688"/>
                </a:cubicBezTo>
                <a:cubicBezTo>
                  <a:pt x="560154" y="326324"/>
                  <a:pt x="602165" y="278781"/>
                  <a:pt x="602165" y="278781"/>
                </a:cubicBezTo>
                <a:cubicBezTo>
                  <a:pt x="605882" y="267630"/>
                  <a:pt x="606797" y="255107"/>
                  <a:pt x="613317" y="245327"/>
                </a:cubicBezTo>
                <a:cubicBezTo>
                  <a:pt x="622065" y="232205"/>
                  <a:pt x="636385" y="223741"/>
                  <a:pt x="646770" y="211873"/>
                </a:cubicBezTo>
                <a:cubicBezTo>
                  <a:pt x="662443" y="193961"/>
                  <a:pt x="676507" y="174702"/>
                  <a:pt x="691375" y="156117"/>
                </a:cubicBezTo>
                <a:cubicBezTo>
                  <a:pt x="702526" y="159834"/>
                  <a:pt x="718309" y="157488"/>
                  <a:pt x="724829" y="167268"/>
                </a:cubicBezTo>
                <a:cubicBezTo>
                  <a:pt x="735343" y="183038"/>
                  <a:pt x="733098" y="204292"/>
                  <a:pt x="735980" y="223025"/>
                </a:cubicBezTo>
                <a:cubicBezTo>
                  <a:pt x="740537" y="252644"/>
                  <a:pt x="738520" y="283530"/>
                  <a:pt x="747131" y="312234"/>
                </a:cubicBezTo>
                <a:cubicBezTo>
                  <a:pt x="750152" y="322304"/>
                  <a:pt x="762000" y="327103"/>
                  <a:pt x="769434" y="334537"/>
                </a:cubicBezTo>
                <a:cubicBezTo>
                  <a:pt x="788019" y="327103"/>
                  <a:pt x="809001" y="324008"/>
                  <a:pt x="825190" y="312234"/>
                </a:cubicBezTo>
                <a:cubicBezTo>
                  <a:pt x="908030" y="251986"/>
                  <a:pt x="880534" y="241319"/>
                  <a:pt x="947853" y="167268"/>
                </a:cubicBezTo>
                <a:cubicBezTo>
                  <a:pt x="963863" y="149657"/>
                  <a:pt x="986779" y="139494"/>
                  <a:pt x="1003609" y="122664"/>
                </a:cubicBezTo>
                <a:cubicBezTo>
                  <a:pt x="1020439" y="105834"/>
                  <a:pt x="1032204" y="84518"/>
                  <a:pt x="1048214" y="66907"/>
                </a:cubicBezTo>
                <a:cubicBezTo>
                  <a:pt x="1069430" y="43569"/>
                  <a:pt x="1115121" y="0"/>
                  <a:pt x="1115121" y="0"/>
                </a:cubicBezTo>
                <a:cubicBezTo>
                  <a:pt x="1118838" y="18585"/>
                  <a:pt x="1123317" y="37034"/>
                  <a:pt x="1126273" y="55756"/>
                </a:cubicBezTo>
                <a:cubicBezTo>
                  <a:pt x="1134472" y="107680"/>
                  <a:pt x="1135825" y="160875"/>
                  <a:pt x="1148575" y="211873"/>
                </a:cubicBezTo>
                <a:lnTo>
                  <a:pt x="1170878" y="301083"/>
                </a:lnTo>
                <a:cubicBezTo>
                  <a:pt x="1218120" y="222344"/>
                  <a:pt x="1192310" y="263359"/>
                  <a:pt x="1248936" y="178420"/>
                </a:cubicBezTo>
                <a:lnTo>
                  <a:pt x="1271239" y="144966"/>
                </a:lnTo>
                <a:cubicBezTo>
                  <a:pt x="1274956" y="163551"/>
                  <a:pt x="1277793" y="182334"/>
                  <a:pt x="1282390" y="200722"/>
                </a:cubicBezTo>
                <a:cubicBezTo>
                  <a:pt x="1288953" y="226975"/>
                  <a:pt x="1298607" y="252413"/>
                  <a:pt x="1304692" y="278781"/>
                </a:cubicBezTo>
                <a:cubicBezTo>
                  <a:pt x="1309776" y="300812"/>
                  <a:pt x="1305731" y="325465"/>
                  <a:pt x="1315843" y="345688"/>
                </a:cubicBezTo>
                <a:cubicBezTo>
                  <a:pt x="1321837" y="357675"/>
                  <a:pt x="1338146" y="360556"/>
                  <a:pt x="1349297" y="367990"/>
                </a:cubicBezTo>
                <a:cubicBezTo>
                  <a:pt x="1360448" y="353122"/>
                  <a:pt x="1373530" y="339522"/>
                  <a:pt x="1382751" y="323385"/>
                </a:cubicBezTo>
                <a:cubicBezTo>
                  <a:pt x="1388583" y="313180"/>
                  <a:pt x="1386686" y="299210"/>
                  <a:pt x="1393902" y="289932"/>
                </a:cubicBezTo>
                <a:cubicBezTo>
                  <a:pt x="1413266" y="265036"/>
                  <a:pt x="1438507" y="245327"/>
                  <a:pt x="1460809" y="223025"/>
                </a:cubicBezTo>
                <a:lnTo>
                  <a:pt x="1483112" y="200722"/>
                </a:lnTo>
                <a:lnTo>
                  <a:pt x="1516565" y="167268"/>
                </a:lnTo>
                <a:cubicBezTo>
                  <a:pt x="1527716" y="200722"/>
                  <a:pt x="1545645" y="232638"/>
                  <a:pt x="1550019" y="267629"/>
                </a:cubicBezTo>
                <a:cubicBezTo>
                  <a:pt x="1551556" y="279924"/>
                  <a:pt x="1556036" y="363152"/>
                  <a:pt x="1572321" y="390293"/>
                </a:cubicBezTo>
                <a:cubicBezTo>
                  <a:pt x="1577730" y="399308"/>
                  <a:pt x="1587190" y="405161"/>
                  <a:pt x="1594624" y="412595"/>
                </a:cubicBezTo>
                <a:cubicBezTo>
                  <a:pt x="1616926" y="397727"/>
                  <a:pt x="1647325" y="390720"/>
                  <a:pt x="1661531" y="367990"/>
                </a:cubicBezTo>
                <a:cubicBezTo>
                  <a:pt x="1722859" y="269865"/>
                  <a:pt x="1692491" y="303577"/>
                  <a:pt x="1739590" y="256478"/>
                </a:cubicBezTo>
                <a:cubicBezTo>
                  <a:pt x="1743307" y="267629"/>
                  <a:pt x="1748191" y="278457"/>
                  <a:pt x="1750741" y="289932"/>
                </a:cubicBezTo>
                <a:cubicBezTo>
                  <a:pt x="1755646" y="312004"/>
                  <a:pt x="1751781" y="336616"/>
                  <a:pt x="1761892" y="356839"/>
                </a:cubicBezTo>
                <a:cubicBezTo>
                  <a:pt x="1767886" y="368826"/>
                  <a:pt x="1784195" y="371708"/>
                  <a:pt x="1795346" y="379142"/>
                </a:cubicBezTo>
                <a:cubicBezTo>
                  <a:pt x="1862856" y="311631"/>
                  <a:pt x="1839347" y="346894"/>
                  <a:pt x="1873404" y="278781"/>
                </a:cubicBezTo>
                <a:cubicBezTo>
                  <a:pt x="1880838" y="286215"/>
                  <a:pt x="1891005" y="291679"/>
                  <a:pt x="1895707" y="301083"/>
                </a:cubicBezTo>
                <a:cubicBezTo>
                  <a:pt x="1902561" y="314791"/>
                  <a:pt x="1893716" y="337803"/>
                  <a:pt x="1906858" y="345688"/>
                </a:cubicBezTo>
                <a:cubicBezTo>
                  <a:pt x="1911860" y="348689"/>
                  <a:pt x="1976044" y="326343"/>
                  <a:pt x="1984917" y="323385"/>
                </a:cubicBezTo>
                <a:cubicBezTo>
                  <a:pt x="1996068" y="308517"/>
                  <a:pt x="2005228" y="291923"/>
                  <a:pt x="2018370" y="278781"/>
                </a:cubicBezTo>
                <a:cubicBezTo>
                  <a:pt x="2027847" y="269304"/>
                  <a:pt x="2043244" y="266774"/>
                  <a:pt x="2051824" y="256478"/>
                </a:cubicBezTo>
                <a:cubicBezTo>
                  <a:pt x="2062466" y="243708"/>
                  <a:pt x="2066692" y="226741"/>
                  <a:pt x="2074126" y="211873"/>
                </a:cubicBezTo>
                <a:cubicBezTo>
                  <a:pt x="2077843" y="226741"/>
                  <a:pt x="2082758" y="241361"/>
                  <a:pt x="2085278" y="256478"/>
                </a:cubicBezTo>
                <a:cubicBezTo>
                  <a:pt x="2090205" y="286038"/>
                  <a:pt x="2096429" y="345688"/>
                  <a:pt x="2096429" y="3456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1962572" y="3356517"/>
            <a:ext cx="1996111" cy="301083"/>
          </a:xfrm>
          <a:custGeom>
            <a:avLst/>
            <a:gdLst>
              <a:gd name="connsiteX0" fmla="*/ 1996111 w 1996111"/>
              <a:gd name="connsiteY0" fmla="*/ 200722 h 301083"/>
              <a:gd name="connsiteX1" fmla="*/ 1739633 w 1996111"/>
              <a:gd name="connsiteY1" fmla="*/ 167268 h 301083"/>
              <a:gd name="connsiteX2" fmla="*/ 1728482 w 1996111"/>
              <a:gd name="connsiteY2" fmla="*/ 89210 h 301083"/>
              <a:gd name="connsiteX3" fmla="*/ 1672726 w 1996111"/>
              <a:gd name="connsiteY3" fmla="*/ 178420 h 301083"/>
              <a:gd name="connsiteX4" fmla="*/ 1650423 w 1996111"/>
              <a:gd name="connsiteY4" fmla="*/ 289932 h 301083"/>
              <a:gd name="connsiteX5" fmla="*/ 1616969 w 1996111"/>
              <a:gd name="connsiteY5" fmla="*/ 122663 h 301083"/>
              <a:gd name="connsiteX6" fmla="*/ 1594667 w 1996111"/>
              <a:gd name="connsiteY6" fmla="*/ 44605 h 301083"/>
              <a:gd name="connsiteX7" fmla="*/ 1494306 w 1996111"/>
              <a:gd name="connsiteY7" fmla="*/ 122663 h 301083"/>
              <a:gd name="connsiteX8" fmla="*/ 1460852 w 1996111"/>
              <a:gd name="connsiteY8" fmla="*/ 178420 h 301083"/>
              <a:gd name="connsiteX9" fmla="*/ 1427399 w 1996111"/>
              <a:gd name="connsiteY9" fmla="*/ 223024 h 301083"/>
              <a:gd name="connsiteX10" fmla="*/ 1371643 w 1996111"/>
              <a:gd name="connsiteY10" fmla="*/ 289932 h 301083"/>
              <a:gd name="connsiteX11" fmla="*/ 1338189 w 1996111"/>
              <a:gd name="connsiteY11" fmla="*/ 301083 h 301083"/>
              <a:gd name="connsiteX12" fmla="*/ 1315887 w 1996111"/>
              <a:gd name="connsiteY12" fmla="*/ 245327 h 301083"/>
              <a:gd name="connsiteX13" fmla="*/ 1293584 w 1996111"/>
              <a:gd name="connsiteY13" fmla="*/ 211873 h 301083"/>
              <a:gd name="connsiteX14" fmla="*/ 1282433 w 1996111"/>
              <a:gd name="connsiteY14" fmla="*/ 122663 h 301083"/>
              <a:gd name="connsiteX15" fmla="*/ 1204374 w 1996111"/>
              <a:gd name="connsiteY15" fmla="*/ 178420 h 301083"/>
              <a:gd name="connsiteX16" fmla="*/ 1159769 w 1996111"/>
              <a:gd name="connsiteY16" fmla="*/ 211873 h 301083"/>
              <a:gd name="connsiteX17" fmla="*/ 1126316 w 1996111"/>
              <a:gd name="connsiteY17" fmla="*/ 256478 h 301083"/>
              <a:gd name="connsiteX18" fmla="*/ 1081711 w 1996111"/>
              <a:gd name="connsiteY18" fmla="*/ 278781 h 301083"/>
              <a:gd name="connsiteX19" fmla="*/ 1059408 w 1996111"/>
              <a:gd name="connsiteY19" fmla="*/ 301083 h 301083"/>
              <a:gd name="connsiteX20" fmla="*/ 1014804 w 1996111"/>
              <a:gd name="connsiteY20" fmla="*/ 178420 h 301083"/>
              <a:gd name="connsiteX21" fmla="*/ 1003652 w 1996111"/>
              <a:gd name="connsiteY21" fmla="*/ 111512 h 301083"/>
              <a:gd name="connsiteX22" fmla="*/ 970199 w 1996111"/>
              <a:gd name="connsiteY22" fmla="*/ 100361 h 301083"/>
              <a:gd name="connsiteX23" fmla="*/ 925594 w 1996111"/>
              <a:gd name="connsiteY23" fmla="*/ 156117 h 301083"/>
              <a:gd name="connsiteX24" fmla="*/ 880989 w 1996111"/>
              <a:gd name="connsiteY24" fmla="*/ 223024 h 301083"/>
              <a:gd name="connsiteX25" fmla="*/ 858687 w 1996111"/>
              <a:gd name="connsiteY25" fmla="*/ 256478 h 301083"/>
              <a:gd name="connsiteX26" fmla="*/ 836384 w 1996111"/>
              <a:gd name="connsiteY26" fmla="*/ 234176 h 301083"/>
              <a:gd name="connsiteX27" fmla="*/ 825233 w 1996111"/>
              <a:gd name="connsiteY27" fmla="*/ 167268 h 301083"/>
              <a:gd name="connsiteX28" fmla="*/ 814082 w 1996111"/>
              <a:gd name="connsiteY28" fmla="*/ 111512 h 301083"/>
              <a:gd name="connsiteX29" fmla="*/ 780628 w 1996111"/>
              <a:gd name="connsiteY29" fmla="*/ 144966 h 301083"/>
              <a:gd name="connsiteX30" fmla="*/ 736023 w 1996111"/>
              <a:gd name="connsiteY30" fmla="*/ 211873 h 301083"/>
              <a:gd name="connsiteX31" fmla="*/ 702569 w 1996111"/>
              <a:gd name="connsiteY31" fmla="*/ 267629 h 301083"/>
              <a:gd name="connsiteX32" fmla="*/ 680267 w 1996111"/>
              <a:gd name="connsiteY32" fmla="*/ 289932 h 301083"/>
              <a:gd name="connsiteX33" fmla="*/ 669116 w 1996111"/>
              <a:gd name="connsiteY33" fmla="*/ 144966 h 301083"/>
              <a:gd name="connsiteX34" fmla="*/ 646813 w 1996111"/>
              <a:gd name="connsiteY34" fmla="*/ 66907 h 301083"/>
              <a:gd name="connsiteX35" fmla="*/ 635662 w 1996111"/>
              <a:gd name="connsiteY35" fmla="*/ 0 h 301083"/>
              <a:gd name="connsiteX36" fmla="*/ 591057 w 1996111"/>
              <a:gd name="connsiteY36" fmla="*/ 33454 h 301083"/>
              <a:gd name="connsiteX37" fmla="*/ 557604 w 1996111"/>
              <a:gd name="connsiteY37" fmla="*/ 44605 h 301083"/>
              <a:gd name="connsiteX38" fmla="*/ 524150 w 1996111"/>
              <a:gd name="connsiteY38" fmla="*/ 78059 h 301083"/>
              <a:gd name="connsiteX39" fmla="*/ 512999 w 1996111"/>
              <a:gd name="connsiteY39" fmla="*/ 111512 h 301083"/>
              <a:gd name="connsiteX40" fmla="*/ 479545 w 1996111"/>
              <a:gd name="connsiteY40" fmla="*/ 133815 h 301083"/>
              <a:gd name="connsiteX41" fmla="*/ 468394 w 1996111"/>
              <a:gd name="connsiteY41" fmla="*/ 100361 h 301083"/>
              <a:gd name="connsiteX42" fmla="*/ 434940 w 1996111"/>
              <a:gd name="connsiteY42" fmla="*/ 11151 h 301083"/>
              <a:gd name="connsiteX43" fmla="*/ 368033 w 1996111"/>
              <a:gd name="connsiteY43" fmla="*/ 100361 h 301083"/>
              <a:gd name="connsiteX44" fmla="*/ 345730 w 1996111"/>
              <a:gd name="connsiteY44" fmla="*/ 133815 h 301083"/>
              <a:gd name="connsiteX45" fmla="*/ 312277 w 1996111"/>
              <a:gd name="connsiteY45" fmla="*/ 167268 h 301083"/>
              <a:gd name="connsiteX46" fmla="*/ 301126 w 1996111"/>
              <a:gd name="connsiteY46" fmla="*/ 211873 h 301083"/>
              <a:gd name="connsiteX47" fmla="*/ 278823 w 1996111"/>
              <a:gd name="connsiteY47" fmla="*/ 189571 h 301083"/>
              <a:gd name="connsiteX48" fmla="*/ 267672 w 1996111"/>
              <a:gd name="connsiteY48" fmla="*/ 111512 h 301083"/>
              <a:gd name="connsiteX49" fmla="*/ 256521 w 1996111"/>
              <a:gd name="connsiteY49" fmla="*/ 66907 h 301083"/>
              <a:gd name="connsiteX50" fmla="*/ 211916 w 1996111"/>
              <a:gd name="connsiteY50" fmla="*/ 111512 h 301083"/>
              <a:gd name="connsiteX51" fmla="*/ 200765 w 1996111"/>
              <a:gd name="connsiteY51" fmla="*/ 144966 h 301083"/>
              <a:gd name="connsiteX52" fmla="*/ 145008 w 1996111"/>
              <a:gd name="connsiteY52" fmla="*/ 211873 h 301083"/>
              <a:gd name="connsiteX53" fmla="*/ 122706 w 1996111"/>
              <a:gd name="connsiteY53" fmla="*/ 178420 h 301083"/>
              <a:gd name="connsiteX54" fmla="*/ 66950 w 1996111"/>
              <a:gd name="connsiteY54" fmla="*/ 55756 h 301083"/>
              <a:gd name="connsiteX55" fmla="*/ 55799 w 1996111"/>
              <a:gd name="connsiteY55" fmla="*/ 100361 h 301083"/>
              <a:gd name="connsiteX56" fmla="*/ 22345 w 1996111"/>
              <a:gd name="connsiteY56" fmla="*/ 111512 h 301083"/>
              <a:gd name="connsiteX57" fmla="*/ 43 w 1996111"/>
              <a:gd name="connsiteY57" fmla="*/ 133815 h 30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996111" h="301083">
                <a:moveTo>
                  <a:pt x="1996111" y="200722"/>
                </a:moveTo>
                <a:cubicBezTo>
                  <a:pt x="1780268" y="210533"/>
                  <a:pt x="1762251" y="291670"/>
                  <a:pt x="1739633" y="167268"/>
                </a:cubicBezTo>
                <a:cubicBezTo>
                  <a:pt x="1734931" y="141408"/>
                  <a:pt x="1732199" y="115229"/>
                  <a:pt x="1728482" y="89210"/>
                </a:cubicBezTo>
                <a:cubicBezTo>
                  <a:pt x="1716331" y="107436"/>
                  <a:pt x="1677212" y="164961"/>
                  <a:pt x="1672726" y="178420"/>
                </a:cubicBezTo>
                <a:cubicBezTo>
                  <a:pt x="1660739" y="214382"/>
                  <a:pt x="1650423" y="289932"/>
                  <a:pt x="1650423" y="289932"/>
                </a:cubicBezTo>
                <a:cubicBezTo>
                  <a:pt x="1624575" y="186536"/>
                  <a:pt x="1654537" y="310498"/>
                  <a:pt x="1616969" y="122663"/>
                </a:cubicBezTo>
                <a:cubicBezTo>
                  <a:pt x="1609968" y="87659"/>
                  <a:pt x="1605295" y="76489"/>
                  <a:pt x="1594667" y="44605"/>
                </a:cubicBezTo>
                <a:cubicBezTo>
                  <a:pt x="1559180" y="68263"/>
                  <a:pt x="1520508" y="87728"/>
                  <a:pt x="1494306" y="122663"/>
                </a:cubicBezTo>
                <a:cubicBezTo>
                  <a:pt x="1481301" y="140002"/>
                  <a:pt x="1472875" y="160386"/>
                  <a:pt x="1460852" y="178420"/>
                </a:cubicBezTo>
                <a:cubicBezTo>
                  <a:pt x="1450543" y="193884"/>
                  <a:pt x="1438201" y="207901"/>
                  <a:pt x="1427399" y="223024"/>
                </a:cubicBezTo>
                <a:cubicBezTo>
                  <a:pt x="1408700" y="249203"/>
                  <a:pt x="1400039" y="271001"/>
                  <a:pt x="1371643" y="289932"/>
                </a:cubicBezTo>
                <a:cubicBezTo>
                  <a:pt x="1361863" y="296452"/>
                  <a:pt x="1349340" y="297366"/>
                  <a:pt x="1338189" y="301083"/>
                </a:cubicBezTo>
                <a:cubicBezTo>
                  <a:pt x="1330755" y="282498"/>
                  <a:pt x="1324839" y="263231"/>
                  <a:pt x="1315887" y="245327"/>
                </a:cubicBezTo>
                <a:cubicBezTo>
                  <a:pt x="1309893" y="233340"/>
                  <a:pt x="1297110" y="224803"/>
                  <a:pt x="1293584" y="211873"/>
                </a:cubicBezTo>
                <a:cubicBezTo>
                  <a:pt x="1285699" y="182961"/>
                  <a:pt x="1286150" y="152400"/>
                  <a:pt x="1282433" y="122663"/>
                </a:cubicBezTo>
                <a:cubicBezTo>
                  <a:pt x="1204659" y="161551"/>
                  <a:pt x="1267668" y="124168"/>
                  <a:pt x="1204374" y="178420"/>
                </a:cubicBezTo>
                <a:cubicBezTo>
                  <a:pt x="1190263" y="190515"/>
                  <a:pt x="1172911" y="198731"/>
                  <a:pt x="1159769" y="211873"/>
                </a:cubicBezTo>
                <a:cubicBezTo>
                  <a:pt x="1146627" y="225015"/>
                  <a:pt x="1140427" y="244383"/>
                  <a:pt x="1126316" y="256478"/>
                </a:cubicBezTo>
                <a:cubicBezTo>
                  <a:pt x="1113695" y="267296"/>
                  <a:pt x="1095543" y="269560"/>
                  <a:pt x="1081711" y="278781"/>
                </a:cubicBezTo>
                <a:cubicBezTo>
                  <a:pt x="1072963" y="284613"/>
                  <a:pt x="1066842" y="293649"/>
                  <a:pt x="1059408" y="301083"/>
                </a:cubicBezTo>
                <a:cubicBezTo>
                  <a:pt x="1030899" y="244063"/>
                  <a:pt x="1032077" y="253271"/>
                  <a:pt x="1014804" y="178420"/>
                </a:cubicBezTo>
                <a:cubicBezTo>
                  <a:pt x="1009720" y="156389"/>
                  <a:pt x="1014870" y="131143"/>
                  <a:pt x="1003652" y="111512"/>
                </a:cubicBezTo>
                <a:cubicBezTo>
                  <a:pt x="997820" y="101307"/>
                  <a:pt x="981350" y="104078"/>
                  <a:pt x="970199" y="100361"/>
                </a:cubicBezTo>
                <a:cubicBezTo>
                  <a:pt x="942292" y="211991"/>
                  <a:pt x="984252" y="97459"/>
                  <a:pt x="925594" y="156117"/>
                </a:cubicBezTo>
                <a:cubicBezTo>
                  <a:pt x="906640" y="175070"/>
                  <a:pt x="895857" y="200722"/>
                  <a:pt x="880989" y="223024"/>
                </a:cubicBezTo>
                <a:lnTo>
                  <a:pt x="858687" y="256478"/>
                </a:lnTo>
                <a:cubicBezTo>
                  <a:pt x="851253" y="249044"/>
                  <a:pt x="840076" y="244020"/>
                  <a:pt x="836384" y="234176"/>
                </a:cubicBezTo>
                <a:cubicBezTo>
                  <a:pt x="828445" y="213005"/>
                  <a:pt x="829278" y="189514"/>
                  <a:pt x="825233" y="167268"/>
                </a:cubicBezTo>
                <a:cubicBezTo>
                  <a:pt x="821843" y="148620"/>
                  <a:pt x="817799" y="130097"/>
                  <a:pt x="814082" y="111512"/>
                </a:cubicBezTo>
                <a:cubicBezTo>
                  <a:pt x="802931" y="122663"/>
                  <a:pt x="788452" y="131273"/>
                  <a:pt x="780628" y="144966"/>
                </a:cubicBezTo>
                <a:cubicBezTo>
                  <a:pt x="736316" y="222513"/>
                  <a:pt x="808385" y="163633"/>
                  <a:pt x="736023" y="211873"/>
                </a:cubicBezTo>
                <a:cubicBezTo>
                  <a:pt x="724872" y="230458"/>
                  <a:pt x="715167" y="249992"/>
                  <a:pt x="702569" y="267629"/>
                </a:cubicBezTo>
                <a:cubicBezTo>
                  <a:pt x="696458" y="276184"/>
                  <a:pt x="683033" y="300075"/>
                  <a:pt x="680267" y="289932"/>
                </a:cubicBezTo>
                <a:cubicBezTo>
                  <a:pt x="667515" y="243175"/>
                  <a:pt x="676305" y="192895"/>
                  <a:pt x="669116" y="144966"/>
                </a:cubicBezTo>
                <a:cubicBezTo>
                  <a:pt x="665102" y="118204"/>
                  <a:pt x="652898" y="93275"/>
                  <a:pt x="646813" y="66907"/>
                </a:cubicBezTo>
                <a:cubicBezTo>
                  <a:pt x="641729" y="44876"/>
                  <a:pt x="639379" y="22302"/>
                  <a:pt x="635662" y="0"/>
                </a:cubicBezTo>
                <a:cubicBezTo>
                  <a:pt x="620794" y="11151"/>
                  <a:pt x="607194" y="24233"/>
                  <a:pt x="591057" y="33454"/>
                </a:cubicBezTo>
                <a:cubicBezTo>
                  <a:pt x="580852" y="39286"/>
                  <a:pt x="567384" y="38085"/>
                  <a:pt x="557604" y="44605"/>
                </a:cubicBezTo>
                <a:cubicBezTo>
                  <a:pt x="544482" y="53353"/>
                  <a:pt x="535301" y="66908"/>
                  <a:pt x="524150" y="78059"/>
                </a:cubicBezTo>
                <a:cubicBezTo>
                  <a:pt x="520433" y="89210"/>
                  <a:pt x="520342" y="102334"/>
                  <a:pt x="512999" y="111512"/>
                </a:cubicBezTo>
                <a:cubicBezTo>
                  <a:pt x="504627" y="121977"/>
                  <a:pt x="492547" y="137065"/>
                  <a:pt x="479545" y="133815"/>
                </a:cubicBezTo>
                <a:cubicBezTo>
                  <a:pt x="468141" y="130964"/>
                  <a:pt x="471623" y="111663"/>
                  <a:pt x="468394" y="100361"/>
                </a:cubicBezTo>
                <a:cubicBezTo>
                  <a:pt x="448151" y="29508"/>
                  <a:pt x="469586" y="80441"/>
                  <a:pt x="434940" y="11151"/>
                </a:cubicBezTo>
                <a:cubicBezTo>
                  <a:pt x="393685" y="52408"/>
                  <a:pt x="418470" y="24706"/>
                  <a:pt x="368033" y="100361"/>
                </a:cubicBezTo>
                <a:cubicBezTo>
                  <a:pt x="360599" y="111512"/>
                  <a:pt x="355207" y="124338"/>
                  <a:pt x="345730" y="133815"/>
                </a:cubicBezTo>
                <a:lnTo>
                  <a:pt x="312277" y="167268"/>
                </a:lnTo>
                <a:cubicBezTo>
                  <a:pt x="308560" y="182136"/>
                  <a:pt x="313878" y="203372"/>
                  <a:pt x="301126" y="211873"/>
                </a:cubicBezTo>
                <a:cubicBezTo>
                  <a:pt x="292378" y="217705"/>
                  <a:pt x="282148" y="199545"/>
                  <a:pt x="278823" y="189571"/>
                </a:cubicBezTo>
                <a:cubicBezTo>
                  <a:pt x="270511" y="164636"/>
                  <a:pt x="272374" y="137372"/>
                  <a:pt x="267672" y="111512"/>
                </a:cubicBezTo>
                <a:cubicBezTo>
                  <a:pt x="264930" y="96433"/>
                  <a:pt x="260238" y="81775"/>
                  <a:pt x="256521" y="66907"/>
                </a:cubicBezTo>
                <a:cubicBezTo>
                  <a:pt x="241653" y="81775"/>
                  <a:pt x="224138" y="94402"/>
                  <a:pt x="211916" y="111512"/>
                </a:cubicBezTo>
                <a:cubicBezTo>
                  <a:pt x="205084" y="121077"/>
                  <a:pt x="206022" y="134452"/>
                  <a:pt x="200765" y="144966"/>
                </a:cubicBezTo>
                <a:cubicBezTo>
                  <a:pt x="185240" y="176016"/>
                  <a:pt x="169670" y="187211"/>
                  <a:pt x="145008" y="211873"/>
                </a:cubicBezTo>
                <a:cubicBezTo>
                  <a:pt x="137574" y="200722"/>
                  <a:pt x="126647" y="191229"/>
                  <a:pt x="122706" y="178420"/>
                </a:cubicBezTo>
                <a:cubicBezTo>
                  <a:pt x="83334" y="50459"/>
                  <a:pt x="140944" y="80420"/>
                  <a:pt x="66950" y="55756"/>
                </a:cubicBezTo>
                <a:cubicBezTo>
                  <a:pt x="63233" y="70624"/>
                  <a:pt x="65373" y="88393"/>
                  <a:pt x="55799" y="100361"/>
                </a:cubicBezTo>
                <a:cubicBezTo>
                  <a:pt x="48456" y="109540"/>
                  <a:pt x="31524" y="104169"/>
                  <a:pt x="22345" y="111512"/>
                </a:cubicBezTo>
                <a:cubicBezTo>
                  <a:pt x="-2019" y="131003"/>
                  <a:pt x="43" y="163098"/>
                  <a:pt x="43" y="1338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1895707" y="3877715"/>
            <a:ext cx="2051984" cy="348597"/>
          </a:xfrm>
          <a:custGeom>
            <a:avLst/>
            <a:gdLst>
              <a:gd name="connsiteX0" fmla="*/ 0 w 2051984"/>
              <a:gd name="connsiteY0" fmla="*/ 181329 h 348597"/>
              <a:gd name="connsiteX1" fmla="*/ 144966 w 2051984"/>
              <a:gd name="connsiteY1" fmla="*/ 303992 h 348597"/>
              <a:gd name="connsiteX2" fmla="*/ 178420 w 2051984"/>
              <a:gd name="connsiteY2" fmla="*/ 281690 h 348597"/>
              <a:gd name="connsiteX3" fmla="*/ 200722 w 2051984"/>
              <a:gd name="connsiteY3" fmla="*/ 237085 h 348597"/>
              <a:gd name="connsiteX4" fmla="*/ 211873 w 2051984"/>
              <a:gd name="connsiteY4" fmla="*/ 203631 h 348597"/>
              <a:gd name="connsiteX5" fmla="*/ 256478 w 2051984"/>
              <a:gd name="connsiteY5" fmla="*/ 170178 h 348597"/>
              <a:gd name="connsiteX6" fmla="*/ 289932 w 2051984"/>
              <a:gd name="connsiteY6" fmla="*/ 103270 h 348597"/>
              <a:gd name="connsiteX7" fmla="*/ 312234 w 2051984"/>
              <a:gd name="connsiteY7" fmla="*/ 147875 h 348597"/>
              <a:gd name="connsiteX8" fmla="*/ 345688 w 2051984"/>
              <a:gd name="connsiteY8" fmla="*/ 315144 h 348597"/>
              <a:gd name="connsiteX9" fmla="*/ 367991 w 2051984"/>
              <a:gd name="connsiteY9" fmla="*/ 337446 h 348597"/>
              <a:gd name="connsiteX10" fmla="*/ 401444 w 2051984"/>
              <a:gd name="connsiteY10" fmla="*/ 292841 h 348597"/>
              <a:gd name="connsiteX11" fmla="*/ 423747 w 2051984"/>
              <a:gd name="connsiteY11" fmla="*/ 214783 h 348597"/>
              <a:gd name="connsiteX12" fmla="*/ 479503 w 2051984"/>
              <a:gd name="connsiteY12" fmla="*/ 136724 h 348597"/>
              <a:gd name="connsiteX13" fmla="*/ 490654 w 2051984"/>
              <a:gd name="connsiteY13" fmla="*/ 69817 h 348597"/>
              <a:gd name="connsiteX14" fmla="*/ 512956 w 2051984"/>
              <a:gd name="connsiteY14" fmla="*/ 36363 h 348597"/>
              <a:gd name="connsiteX15" fmla="*/ 535259 w 2051984"/>
              <a:gd name="connsiteY15" fmla="*/ 270539 h 348597"/>
              <a:gd name="connsiteX16" fmla="*/ 613317 w 2051984"/>
              <a:gd name="connsiteY16" fmla="*/ 159026 h 348597"/>
              <a:gd name="connsiteX17" fmla="*/ 691376 w 2051984"/>
              <a:gd name="connsiteY17" fmla="*/ 58665 h 348597"/>
              <a:gd name="connsiteX18" fmla="*/ 735981 w 2051984"/>
              <a:gd name="connsiteY18" fmla="*/ 203631 h 348597"/>
              <a:gd name="connsiteX19" fmla="*/ 747132 w 2051984"/>
              <a:gd name="connsiteY19" fmla="*/ 259387 h 348597"/>
              <a:gd name="connsiteX20" fmla="*/ 758283 w 2051984"/>
              <a:gd name="connsiteY20" fmla="*/ 303992 h 348597"/>
              <a:gd name="connsiteX21" fmla="*/ 847493 w 2051984"/>
              <a:gd name="connsiteY21" fmla="*/ 259387 h 348597"/>
              <a:gd name="connsiteX22" fmla="*/ 858644 w 2051984"/>
              <a:gd name="connsiteY22" fmla="*/ 225934 h 348597"/>
              <a:gd name="connsiteX23" fmla="*/ 925552 w 2051984"/>
              <a:gd name="connsiteY23" fmla="*/ 159026 h 348597"/>
              <a:gd name="connsiteX24" fmla="*/ 1003610 w 2051984"/>
              <a:gd name="connsiteY24" fmla="*/ 36363 h 348597"/>
              <a:gd name="connsiteX25" fmla="*/ 1025913 w 2051984"/>
              <a:gd name="connsiteY25" fmla="*/ 281690 h 348597"/>
              <a:gd name="connsiteX26" fmla="*/ 1037064 w 2051984"/>
              <a:gd name="connsiteY26" fmla="*/ 326295 h 348597"/>
              <a:gd name="connsiteX27" fmla="*/ 1092820 w 2051984"/>
              <a:gd name="connsiteY27" fmla="*/ 259387 h 348597"/>
              <a:gd name="connsiteX28" fmla="*/ 1159727 w 2051984"/>
              <a:gd name="connsiteY28" fmla="*/ 181329 h 348597"/>
              <a:gd name="connsiteX29" fmla="*/ 1226634 w 2051984"/>
              <a:gd name="connsiteY29" fmla="*/ 103270 h 348597"/>
              <a:gd name="connsiteX30" fmla="*/ 1260088 w 2051984"/>
              <a:gd name="connsiteY30" fmla="*/ 47514 h 348597"/>
              <a:gd name="connsiteX31" fmla="*/ 1271239 w 2051984"/>
              <a:gd name="connsiteY31" fmla="*/ 2909 h 348597"/>
              <a:gd name="connsiteX32" fmla="*/ 1304693 w 2051984"/>
              <a:gd name="connsiteY32" fmla="*/ 203631 h 348597"/>
              <a:gd name="connsiteX33" fmla="*/ 1315844 w 2051984"/>
              <a:gd name="connsiteY33" fmla="*/ 248236 h 348597"/>
              <a:gd name="connsiteX34" fmla="*/ 1371600 w 2051984"/>
              <a:gd name="connsiteY34" fmla="*/ 225934 h 348597"/>
              <a:gd name="connsiteX35" fmla="*/ 1449659 w 2051984"/>
              <a:gd name="connsiteY35" fmla="*/ 147875 h 348597"/>
              <a:gd name="connsiteX36" fmla="*/ 1471961 w 2051984"/>
              <a:gd name="connsiteY36" fmla="*/ 103270 h 348597"/>
              <a:gd name="connsiteX37" fmla="*/ 1483113 w 2051984"/>
              <a:gd name="connsiteY37" fmla="*/ 147875 h 348597"/>
              <a:gd name="connsiteX38" fmla="*/ 1494264 w 2051984"/>
              <a:gd name="connsiteY38" fmla="*/ 237085 h 348597"/>
              <a:gd name="connsiteX39" fmla="*/ 1505415 w 2051984"/>
              <a:gd name="connsiteY39" fmla="*/ 315144 h 348597"/>
              <a:gd name="connsiteX40" fmla="*/ 1594625 w 2051984"/>
              <a:gd name="connsiteY40" fmla="*/ 237085 h 348597"/>
              <a:gd name="connsiteX41" fmla="*/ 1661532 w 2051984"/>
              <a:gd name="connsiteY41" fmla="*/ 159026 h 348597"/>
              <a:gd name="connsiteX42" fmla="*/ 1672683 w 2051984"/>
              <a:gd name="connsiteY42" fmla="*/ 103270 h 348597"/>
              <a:gd name="connsiteX43" fmla="*/ 1706137 w 2051984"/>
              <a:gd name="connsiteY43" fmla="*/ 69817 h 348597"/>
              <a:gd name="connsiteX44" fmla="*/ 1717288 w 2051984"/>
              <a:gd name="connsiteY44" fmla="*/ 125573 h 348597"/>
              <a:gd name="connsiteX45" fmla="*/ 1739591 w 2051984"/>
              <a:gd name="connsiteY45" fmla="*/ 337446 h 348597"/>
              <a:gd name="connsiteX46" fmla="*/ 1773044 w 2051984"/>
              <a:gd name="connsiteY46" fmla="*/ 348597 h 348597"/>
              <a:gd name="connsiteX47" fmla="*/ 1806498 w 2051984"/>
              <a:gd name="connsiteY47" fmla="*/ 303992 h 348597"/>
              <a:gd name="connsiteX48" fmla="*/ 1851103 w 2051984"/>
              <a:gd name="connsiteY48" fmla="*/ 225934 h 348597"/>
              <a:gd name="connsiteX49" fmla="*/ 1918010 w 2051984"/>
              <a:gd name="connsiteY49" fmla="*/ 159026 h 348597"/>
              <a:gd name="connsiteX50" fmla="*/ 1929161 w 2051984"/>
              <a:gd name="connsiteY50" fmla="*/ 237085 h 348597"/>
              <a:gd name="connsiteX51" fmla="*/ 1973766 w 2051984"/>
              <a:gd name="connsiteY51" fmla="*/ 192480 h 348597"/>
              <a:gd name="connsiteX52" fmla="*/ 2040673 w 2051984"/>
              <a:gd name="connsiteY52" fmla="*/ 103270 h 348597"/>
              <a:gd name="connsiteX53" fmla="*/ 2051825 w 2051984"/>
              <a:gd name="connsiteY53" fmla="*/ 159026 h 348597"/>
              <a:gd name="connsiteX54" fmla="*/ 2029522 w 2051984"/>
              <a:gd name="connsiteY54" fmla="*/ 248236 h 348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051984" h="348597">
                <a:moveTo>
                  <a:pt x="0" y="181329"/>
                </a:moveTo>
                <a:cubicBezTo>
                  <a:pt x="76167" y="272729"/>
                  <a:pt x="65109" y="343921"/>
                  <a:pt x="144966" y="303992"/>
                </a:cubicBezTo>
                <a:cubicBezTo>
                  <a:pt x="156953" y="297998"/>
                  <a:pt x="167269" y="289124"/>
                  <a:pt x="178420" y="281690"/>
                </a:cubicBezTo>
                <a:cubicBezTo>
                  <a:pt x="185854" y="266822"/>
                  <a:pt x="194174" y="252364"/>
                  <a:pt x="200722" y="237085"/>
                </a:cubicBezTo>
                <a:cubicBezTo>
                  <a:pt x="205352" y="226281"/>
                  <a:pt x="204348" y="212661"/>
                  <a:pt x="211873" y="203631"/>
                </a:cubicBezTo>
                <a:cubicBezTo>
                  <a:pt x="223771" y="189353"/>
                  <a:pt x="241610" y="181329"/>
                  <a:pt x="256478" y="170178"/>
                </a:cubicBezTo>
                <a:cubicBezTo>
                  <a:pt x="258255" y="164846"/>
                  <a:pt x="276631" y="99945"/>
                  <a:pt x="289932" y="103270"/>
                </a:cubicBezTo>
                <a:cubicBezTo>
                  <a:pt x="306059" y="107302"/>
                  <a:pt x="304800" y="133007"/>
                  <a:pt x="312234" y="147875"/>
                </a:cubicBezTo>
                <a:cubicBezTo>
                  <a:pt x="319239" y="217924"/>
                  <a:pt x="312802" y="257593"/>
                  <a:pt x="345688" y="315144"/>
                </a:cubicBezTo>
                <a:cubicBezTo>
                  <a:pt x="350904" y="324272"/>
                  <a:pt x="360557" y="330012"/>
                  <a:pt x="367991" y="337446"/>
                </a:cubicBezTo>
                <a:cubicBezTo>
                  <a:pt x="379142" y="322578"/>
                  <a:pt x="392223" y="308978"/>
                  <a:pt x="401444" y="292841"/>
                </a:cubicBezTo>
                <a:cubicBezTo>
                  <a:pt x="413840" y="271148"/>
                  <a:pt x="414439" y="236500"/>
                  <a:pt x="423747" y="214783"/>
                </a:cubicBezTo>
                <a:cubicBezTo>
                  <a:pt x="429184" y="202097"/>
                  <a:pt x="475691" y="141806"/>
                  <a:pt x="479503" y="136724"/>
                </a:cubicBezTo>
                <a:cubicBezTo>
                  <a:pt x="483220" y="114422"/>
                  <a:pt x="483504" y="91267"/>
                  <a:pt x="490654" y="69817"/>
                </a:cubicBezTo>
                <a:cubicBezTo>
                  <a:pt x="494892" y="57103"/>
                  <a:pt x="510049" y="23280"/>
                  <a:pt x="512956" y="36363"/>
                </a:cubicBezTo>
                <a:cubicBezTo>
                  <a:pt x="529966" y="112908"/>
                  <a:pt x="527825" y="192480"/>
                  <a:pt x="535259" y="270539"/>
                </a:cubicBezTo>
                <a:cubicBezTo>
                  <a:pt x="657729" y="148069"/>
                  <a:pt x="499032" y="316170"/>
                  <a:pt x="613317" y="159026"/>
                </a:cubicBezTo>
                <a:cubicBezTo>
                  <a:pt x="721340" y="10493"/>
                  <a:pt x="631696" y="178023"/>
                  <a:pt x="691376" y="58665"/>
                </a:cubicBezTo>
                <a:cubicBezTo>
                  <a:pt x="709739" y="113754"/>
                  <a:pt x="721604" y="146123"/>
                  <a:pt x="735981" y="203631"/>
                </a:cubicBezTo>
                <a:cubicBezTo>
                  <a:pt x="740578" y="222018"/>
                  <a:pt x="743021" y="240885"/>
                  <a:pt x="747132" y="259387"/>
                </a:cubicBezTo>
                <a:cubicBezTo>
                  <a:pt x="750457" y="274348"/>
                  <a:pt x="754566" y="289124"/>
                  <a:pt x="758283" y="303992"/>
                </a:cubicBezTo>
                <a:cubicBezTo>
                  <a:pt x="798707" y="293886"/>
                  <a:pt x="817563" y="295303"/>
                  <a:pt x="847493" y="259387"/>
                </a:cubicBezTo>
                <a:cubicBezTo>
                  <a:pt x="855018" y="250357"/>
                  <a:pt x="851428" y="235212"/>
                  <a:pt x="858644" y="225934"/>
                </a:cubicBezTo>
                <a:cubicBezTo>
                  <a:pt x="878008" y="201037"/>
                  <a:pt x="909904" y="186411"/>
                  <a:pt x="925552" y="159026"/>
                </a:cubicBezTo>
                <a:cubicBezTo>
                  <a:pt x="979377" y="64831"/>
                  <a:pt x="952175" y="104942"/>
                  <a:pt x="1003610" y="36363"/>
                </a:cubicBezTo>
                <a:cubicBezTo>
                  <a:pt x="1033758" y="156957"/>
                  <a:pt x="1001910" y="17660"/>
                  <a:pt x="1025913" y="281690"/>
                </a:cubicBezTo>
                <a:cubicBezTo>
                  <a:pt x="1027301" y="296953"/>
                  <a:pt x="1033347" y="311427"/>
                  <a:pt x="1037064" y="326295"/>
                </a:cubicBezTo>
                <a:cubicBezTo>
                  <a:pt x="1115797" y="306612"/>
                  <a:pt x="1059198" y="335039"/>
                  <a:pt x="1092820" y="259387"/>
                </a:cubicBezTo>
                <a:cubicBezTo>
                  <a:pt x="1112787" y="214461"/>
                  <a:pt x="1132605" y="217492"/>
                  <a:pt x="1159727" y="181329"/>
                </a:cubicBezTo>
                <a:cubicBezTo>
                  <a:pt x="1220252" y="100630"/>
                  <a:pt x="1162672" y="145913"/>
                  <a:pt x="1226634" y="103270"/>
                </a:cubicBezTo>
                <a:cubicBezTo>
                  <a:pt x="1237785" y="84685"/>
                  <a:pt x="1251285" y="67320"/>
                  <a:pt x="1260088" y="47514"/>
                </a:cubicBezTo>
                <a:cubicBezTo>
                  <a:pt x="1266312" y="33509"/>
                  <a:pt x="1267029" y="-11827"/>
                  <a:pt x="1271239" y="2909"/>
                </a:cubicBezTo>
                <a:cubicBezTo>
                  <a:pt x="1289873" y="68129"/>
                  <a:pt x="1288242" y="137826"/>
                  <a:pt x="1304693" y="203631"/>
                </a:cubicBezTo>
                <a:lnTo>
                  <a:pt x="1315844" y="248236"/>
                </a:lnTo>
                <a:cubicBezTo>
                  <a:pt x="1334429" y="240802"/>
                  <a:pt x="1355586" y="237944"/>
                  <a:pt x="1371600" y="225934"/>
                </a:cubicBezTo>
                <a:cubicBezTo>
                  <a:pt x="1401038" y="203856"/>
                  <a:pt x="1449659" y="147875"/>
                  <a:pt x="1449659" y="147875"/>
                </a:cubicBezTo>
                <a:cubicBezTo>
                  <a:pt x="1457093" y="133007"/>
                  <a:pt x="1455338" y="103270"/>
                  <a:pt x="1471961" y="103270"/>
                </a:cubicBezTo>
                <a:cubicBezTo>
                  <a:pt x="1487287" y="103270"/>
                  <a:pt x="1480593" y="132758"/>
                  <a:pt x="1483113" y="147875"/>
                </a:cubicBezTo>
                <a:cubicBezTo>
                  <a:pt x="1488040" y="177435"/>
                  <a:pt x="1490303" y="207380"/>
                  <a:pt x="1494264" y="237085"/>
                </a:cubicBezTo>
                <a:cubicBezTo>
                  <a:pt x="1497738" y="263138"/>
                  <a:pt x="1501698" y="289124"/>
                  <a:pt x="1505415" y="315144"/>
                </a:cubicBezTo>
                <a:cubicBezTo>
                  <a:pt x="1546482" y="287765"/>
                  <a:pt x="1557350" y="283679"/>
                  <a:pt x="1594625" y="237085"/>
                </a:cubicBezTo>
                <a:cubicBezTo>
                  <a:pt x="1663795" y="150622"/>
                  <a:pt x="1592222" y="205233"/>
                  <a:pt x="1661532" y="159026"/>
                </a:cubicBezTo>
                <a:cubicBezTo>
                  <a:pt x="1665249" y="140441"/>
                  <a:pt x="1664207" y="120222"/>
                  <a:pt x="1672683" y="103270"/>
                </a:cubicBezTo>
                <a:cubicBezTo>
                  <a:pt x="1679736" y="89165"/>
                  <a:pt x="1692032" y="62764"/>
                  <a:pt x="1706137" y="69817"/>
                </a:cubicBezTo>
                <a:cubicBezTo>
                  <a:pt x="1723089" y="78293"/>
                  <a:pt x="1714937" y="106766"/>
                  <a:pt x="1717288" y="125573"/>
                </a:cubicBezTo>
                <a:cubicBezTo>
                  <a:pt x="1726096" y="196039"/>
                  <a:pt x="1722367" y="268552"/>
                  <a:pt x="1739591" y="337446"/>
                </a:cubicBezTo>
                <a:cubicBezTo>
                  <a:pt x="1742442" y="348849"/>
                  <a:pt x="1761893" y="344880"/>
                  <a:pt x="1773044" y="348597"/>
                </a:cubicBezTo>
                <a:cubicBezTo>
                  <a:pt x="1784195" y="333729"/>
                  <a:pt x="1797277" y="320129"/>
                  <a:pt x="1806498" y="303992"/>
                </a:cubicBezTo>
                <a:cubicBezTo>
                  <a:pt x="1847934" y="231480"/>
                  <a:pt x="1772004" y="313823"/>
                  <a:pt x="1851103" y="225934"/>
                </a:cubicBezTo>
                <a:cubicBezTo>
                  <a:pt x="1872202" y="202490"/>
                  <a:pt x="1918010" y="159026"/>
                  <a:pt x="1918010" y="159026"/>
                </a:cubicBezTo>
                <a:cubicBezTo>
                  <a:pt x="1921727" y="185046"/>
                  <a:pt x="1906623" y="223562"/>
                  <a:pt x="1929161" y="237085"/>
                </a:cubicBezTo>
                <a:cubicBezTo>
                  <a:pt x="1947191" y="247903"/>
                  <a:pt x="1960631" y="208899"/>
                  <a:pt x="1973766" y="192480"/>
                </a:cubicBezTo>
                <a:cubicBezTo>
                  <a:pt x="2074649" y="66377"/>
                  <a:pt x="1979631" y="164314"/>
                  <a:pt x="2040673" y="103270"/>
                </a:cubicBezTo>
                <a:cubicBezTo>
                  <a:pt x="2044390" y="121855"/>
                  <a:pt x="2053279" y="140128"/>
                  <a:pt x="2051825" y="159026"/>
                </a:cubicBezTo>
                <a:cubicBezTo>
                  <a:pt x="2049474" y="189588"/>
                  <a:pt x="2029522" y="248236"/>
                  <a:pt x="2029522" y="24823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1906859" y="4471639"/>
            <a:ext cx="2085278" cy="345758"/>
          </a:xfrm>
          <a:custGeom>
            <a:avLst/>
            <a:gdLst>
              <a:gd name="connsiteX0" fmla="*/ 2085278 w 2085278"/>
              <a:gd name="connsiteY0" fmla="*/ 167268 h 345758"/>
              <a:gd name="connsiteX1" fmla="*/ 1739590 w 2085278"/>
              <a:gd name="connsiteY1" fmla="*/ 345688 h 345758"/>
              <a:gd name="connsiteX2" fmla="*/ 1728439 w 2085278"/>
              <a:gd name="connsiteY2" fmla="*/ 189571 h 345758"/>
              <a:gd name="connsiteX3" fmla="*/ 1683834 w 2085278"/>
              <a:gd name="connsiteY3" fmla="*/ 200722 h 345758"/>
              <a:gd name="connsiteX4" fmla="*/ 1672682 w 2085278"/>
              <a:gd name="connsiteY4" fmla="*/ 234176 h 345758"/>
              <a:gd name="connsiteX5" fmla="*/ 1639229 w 2085278"/>
              <a:gd name="connsiteY5" fmla="*/ 267629 h 345758"/>
              <a:gd name="connsiteX6" fmla="*/ 1616926 w 2085278"/>
              <a:gd name="connsiteY6" fmla="*/ 301083 h 345758"/>
              <a:gd name="connsiteX7" fmla="*/ 1605775 w 2085278"/>
              <a:gd name="connsiteY7" fmla="*/ 267629 h 345758"/>
              <a:gd name="connsiteX8" fmla="*/ 1572321 w 2085278"/>
              <a:gd name="connsiteY8" fmla="*/ 133815 h 345758"/>
              <a:gd name="connsiteX9" fmla="*/ 1516565 w 2085278"/>
              <a:gd name="connsiteY9" fmla="*/ 178420 h 345758"/>
              <a:gd name="connsiteX10" fmla="*/ 1494263 w 2085278"/>
              <a:gd name="connsiteY10" fmla="*/ 211873 h 345758"/>
              <a:gd name="connsiteX11" fmla="*/ 1460809 w 2085278"/>
              <a:gd name="connsiteY11" fmla="*/ 256478 h 345758"/>
              <a:gd name="connsiteX12" fmla="*/ 1438507 w 2085278"/>
              <a:gd name="connsiteY12" fmla="*/ 289932 h 345758"/>
              <a:gd name="connsiteX13" fmla="*/ 1405053 w 2085278"/>
              <a:gd name="connsiteY13" fmla="*/ 323385 h 345758"/>
              <a:gd name="connsiteX14" fmla="*/ 1382751 w 2085278"/>
              <a:gd name="connsiteY14" fmla="*/ 200722 h 345758"/>
              <a:gd name="connsiteX15" fmla="*/ 1371600 w 2085278"/>
              <a:gd name="connsiteY15" fmla="*/ 144966 h 345758"/>
              <a:gd name="connsiteX16" fmla="*/ 1326995 w 2085278"/>
              <a:gd name="connsiteY16" fmla="*/ 156117 h 345758"/>
              <a:gd name="connsiteX17" fmla="*/ 1260087 w 2085278"/>
              <a:gd name="connsiteY17" fmla="*/ 234176 h 345758"/>
              <a:gd name="connsiteX18" fmla="*/ 1237785 w 2085278"/>
              <a:gd name="connsiteY18" fmla="*/ 211873 h 345758"/>
              <a:gd name="connsiteX19" fmla="*/ 1204331 w 2085278"/>
              <a:gd name="connsiteY19" fmla="*/ 66907 h 345758"/>
              <a:gd name="connsiteX20" fmla="*/ 1115121 w 2085278"/>
              <a:gd name="connsiteY20" fmla="*/ 111512 h 345758"/>
              <a:gd name="connsiteX21" fmla="*/ 1103970 w 2085278"/>
              <a:gd name="connsiteY21" fmla="*/ 156117 h 345758"/>
              <a:gd name="connsiteX22" fmla="*/ 1037063 w 2085278"/>
              <a:gd name="connsiteY22" fmla="*/ 223024 h 345758"/>
              <a:gd name="connsiteX23" fmla="*/ 1025912 w 2085278"/>
              <a:gd name="connsiteY23" fmla="*/ 267629 h 345758"/>
              <a:gd name="connsiteX24" fmla="*/ 1014761 w 2085278"/>
              <a:gd name="connsiteY24" fmla="*/ 211873 h 345758"/>
              <a:gd name="connsiteX25" fmla="*/ 981307 w 2085278"/>
              <a:gd name="connsiteY25" fmla="*/ 78059 h 345758"/>
              <a:gd name="connsiteX26" fmla="*/ 925551 w 2085278"/>
              <a:gd name="connsiteY26" fmla="*/ 133815 h 345758"/>
              <a:gd name="connsiteX27" fmla="*/ 869795 w 2085278"/>
              <a:gd name="connsiteY27" fmla="*/ 178420 h 345758"/>
              <a:gd name="connsiteX28" fmla="*/ 825190 w 2085278"/>
              <a:gd name="connsiteY28" fmla="*/ 223024 h 345758"/>
              <a:gd name="connsiteX29" fmla="*/ 814039 w 2085278"/>
              <a:gd name="connsiteY29" fmla="*/ 100361 h 345758"/>
              <a:gd name="connsiteX30" fmla="*/ 802887 w 2085278"/>
              <a:gd name="connsiteY30" fmla="*/ 55756 h 345758"/>
              <a:gd name="connsiteX31" fmla="*/ 769434 w 2085278"/>
              <a:gd name="connsiteY31" fmla="*/ 66907 h 345758"/>
              <a:gd name="connsiteX32" fmla="*/ 724829 w 2085278"/>
              <a:gd name="connsiteY32" fmla="*/ 133815 h 345758"/>
              <a:gd name="connsiteX33" fmla="*/ 624468 w 2085278"/>
              <a:gd name="connsiteY33" fmla="*/ 267629 h 345758"/>
              <a:gd name="connsiteX34" fmla="*/ 602165 w 2085278"/>
              <a:gd name="connsiteY34" fmla="*/ 122663 h 345758"/>
              <a:gd name="connsiteX35" fmla="*/ 591014 w 2085278"/>
              <a:gd name="connsiteY35" fmla="*/ 78059 h 345758"/>
              <a:gd name="connsiteX36" fmla="*/ 557561 w 2085278"/>
              <a:gd name="connsiteY36" fmla="*/ 100361 h 345758"/>
              <a:gd name="connsiteX37" fmla="*/ 490653 w 2085278"/>
              <a:gd name="connsiteY37" fmla="*/ 156117 h 345758"/>
              <a:gd name="connsiteX38" fmla="*/ 457200 w 2085278"/>
              <a:gd name="connsiteY38" fmla="*/ 167268 h 345758"/>
              <a:gd name="connsiteX39" fmla="*/ 434897 w 2085278"/>
              <a:gd name="connsiteY39" fmla="*/ 122663 h 345758"/>
              <a:gd name="connsiteX40" fmla="*/ 423746 w 2085278"/>
              <a:gd name="connsiteY40" fmla="*/ 55756 h 345758"/>
              <a:gd name="connsiteX41" fmla="*/ 367990 w 2085278"/>
              <a:gd name="connsiteY41" fmla="*/ 78059 h 345758"/>
              <a:gd name="connsiteX42" fmla="*/ 301082 w 2085278"/>
              <a:gd name="connsiteY42" fmla="*/ 122663 h 345758"/>
              <a:gd name="connsiteX43" fmla="*/ 278780 w 2085278"/>
              <a:gd name="connsiteY43" fmla="*/ 156117 h 345758"/>
              <a:gd name="connsiteX44" fmla="*/ 256478 w 2085278"/>
              <a:gd name="connsiteY44" fmla="*/ 100361 h 345758"/>
              <a:gd name="connsiteX45" fmla="*/ 245326 w 2085278"/>
              <a:gd name="connsiteY45" fmla="*/ 33454 h 345758"/>
              <a:gd name="connsiteX46" fmla="*/ 234175 w 2085278"/>
              <a:gd name="connsiteY46" fmla="*/ 0 h 345758"/>
              <a:gd name="connsiteX47" fmla="*/ 200721 w 2085278"/>
              <a:gd name="connsiteY47" fmla="*/ 11151 h 345758"/>
              <a:gd name="connsiteX48" fmla="*/ 167268 w 2085278"/>
              <a:gd name="connsiteY48" fmla="*/ 55756 h 345758"/>
              <a:gd name="connsiteX49" fmla="*/ 133814 w 2085278"/>
              <a:gd name="connsiteY49" fmla="*/ 78059 h 345758"/>
              <a:gd name="connsiteX50" fmla="*/ 89209 w 2085278"/>
              <a:gd name="connsiteY50" fmla="*/ 55756 h 345758"/>
              <a:gd name="connsiteX51" fmla="*/ 33453 w 2085278"/>
              <a:gd name="connsiteY51" fmla="*/ 156117 h 345758"/>
              <a:gd name="connsiteX52" fmla="*/ 0 w 2085278"/>
              <a:gd name="connsiteY52" fmla="*/ 178420 h 34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085278" h="345758">
                <a:moveTo>
                  <a:pt x="2085278" y="167268"/>
                </a:moveTo>
                <a:cubicBezTo>
                  <a:pt x="1970049" y="226741"/>
                  <a:pt x="1869010" y="337599"/>
                  <a:pt x="1739590" y="345688"/>
                </a:cubicBezTo>
                <a:cubicBezTo>
                  <a:pt x="1687520" y="348942"/>
                  <a:pt x="1747167" y="238265"/>
                  <a:pt x="1728439" y="189571"/>
                </a:cubicBezTo>
                <a:cubicBezTo>
                  <a:pt x="1722937" y="175267"/>
                  <a:pt x="1698702" y="197005"/>
                  <a:pt x="1683834" y="200722"/>
                </a:cubicBezTo>
                <a:cubicBezTo>
                  <a:pt x="1680117" y="211873"/>
                  <a:pt x="1679202" y="224396"/>
                  <a:pt x="1672682" y="234176"/>
                </a:cubicBezTo>
                <a:cubicBezTo>
                  <a:pt x="1663934" y="247297"/>
                  <a:pt x="1649325" y="255514"/>
                  <a:pt x="1639229" y="267629"/>
                </a:cubicBezTo>
                <a:cubicBezTo>
                  <a:pt x="1630649" y="277925"/>
                  <a:pt x="1624360" y="289932"/>
                  <a:pt x="1616926" y="301083"/>
                </a:cubicBezTo>
                <a:cubicBezTo>
                  <a:pt x="1613209" y="289932"/>
                  <a:pt x="1608804" y="278987"/>
                  <a:pt x="1605775" y="267629"/>
                </a:cubicBezTo>
                <a:cubicBezTo>
                  <a:pt x="1593928" y="223204"/>
                  <a:pt x="1572321" y="133815"/>
                  <a:pt x="1572321" y="133815"/>
                </a:cubicBezTo>
                <a:cubicBezTo>
                  <a:pt x="1553736" y="148683"/>
                  <a:pt x="1533395" y="161590"/>
                  <a:pt x="1516565" y="178420"/>
                </a:cubicBezTo>
                <a:cubicBezTo>
                  <a:pt x="1507088" y="187897"/>
                  <a:pt x="1502053" y="200967"/>
                  <a:pt x="1494263" y="211873"/>
                </a:cubicBezTo>
                <a:cubicBezTo>
                  <a:pt x="1483460" y="226997"/>
                  <a:pt x="1471612" y="241354"/>
                  <a:pt x="1460809" y="256478"/>
                </a:cubicBezTo>
                <a:cubicBezTo>
                  <a:pt x="1453019" y="267384"/>
                  <a:pt x="1447087" y="279636"/>
                  <a:pt x="1438507" y="289932"/>
                </a:cubicBezTo>
                <a:cubicBezTo>
                  <a:pt x="1428411" y="302047"/>
                  <a:pt x="1416204" y="312234"/>
                  <a:pt x="1405053" y="323385"/>
                </a:cubicBezTo>
                <a:cubicBezTo>
                  <a:pt x="1382306" y="255143"/>
                  <a:pt x="1400764" y="317807"/>
                  <a:pt x="1382751" y="200722"/>
                </a:cubicBezTo>
                <a:cubicBezTo>
                  <a:pt x="1379869" y="181989"/>
                  <a:pt x="1375317" y="163551"/>
                  <a:pt x="1371600" y="144966"/>
                </a:cubicBezTo>
                <a:cubicBezTo>
                  <a:pt x="1356732" y="148683"/>
                  <a:pt x="1339991" y="147994"/>
                  <a:pt x="1326995" y="156117"/>
                </a:cubicBezTo>
                <a:cubicBezTo>
                  <a:pt x="1296092" y="175431"/>
                  <a:pt x="1279280" y="205387"/>
                  <a:pt x="1260087" y="234176"/>
                </a:cubicBezTo>
                <a:cubicBezTo>
                  <a:pt x="1252653" y="226742"/>
                  <a:pt x="1243001" y="221001"/>
                  <a:pt x="1237785" y="211873"/>
                </a:cubicBezTo>
                <a:cubicBezTo>
                  <a:pt x="1208363" y="160385"/>
                  <a:pt x="1211959" y="127933"/>
                  <a:pt x="1204331" y="66907"/>
                </a:cubicBezTo>
                <a:cubicBezTo>
                  <a:pt x="1192832" y="71507"/>
                  <a:pt x="1127268" y="93292"/>
                  <a:pt x="1115121" y="111512"/>
                </a:cubicBezTo>
                <a:cubicBezTo>
                  <a:pt x="1106620" y="124264"/>
                  <a:pt x="1112759" y="143562"/>
                  <a:pt x="1103970" y="156117"/>
                </a:cubicBezTo>
                <a:cubicBezTo>
                  <a:pt x="1085883" y="181956"/>
                  <a:pt x="1037063" y="223024"/>
                  <a:pt x="1037063" y="223024"/>
                </a:cubicBezTo>
                <a:cubicBezTo>
                  <a:pt x="1033346" y="237892"/>
                  <a:pt x="1039620" y="274483"/>
                  <a:pt x="1025912" y="267629"/>
                </a:cubicBezTo>
                <a:cubicBezTo>
                  <a:pt x="1008960" y="259153"/>
                  <a:pt x="1018732" y="230406"/>
                  <a:pt x="1014761" y="211873"/>
                </a:cubicBezTo>
                <a:cubicBezTo>
                  <a:pt x="992394" y="107497"/>
                  <a:pt x="1002442" y="141465"/>
                  <a:pt x="981307" y="78059"/>
                </a:cubicBezTo>
                <a:cubicBezTo>
                  <a:pt x="962722" y="96644"/>
                  <a:pt x="945087" y="116232"/>
                  <a:pt x="925551" y="133815"/>
                </a:cubicBezTo>
                <a:cubicBezTo>
                  <a:pt x="907860" y="149737"/>
                  <a:pt x="885285" y="160349"/>
                  <a:pt x="869795" y="178420"/>
                </a:cubicBezTo>
                <a:cubicBezTo>
                  <a:pt x="822217" y="233927"/>
                  <a:pt x="902503" y="197253"/>
                  <a:pt x="825190" y="223024"/>
                </a:cubicBezTo>
                <a:cubicBezTo>
                  <a:pt x="821473" y="182136"/>
                  <a:pt x="819465" y="141057"/>
                  <a:pt x="814039" y="100361"/>
                </a:cubicBezTo>
                <a:cubicBezTo>
                  <a:pt x="812013" y="85169"/>
                  <a:pt x="815148" y="64952"/>
                  <a:pt x="802887" y="55756"/>
                </a:cubicBezTo>
                <a:cubicBezTo>
                  <a:pt x="793484" y="48703"/>
                  <a:pt x="780585" y="63190"/>
                  <a:pt x="769434" y="66907"/>
                </a:cubicBezTo>
                <a:cubicBezTo>
                  <a:pt x="749836" y="125698"/>
                  <a:pt x="771234" y="78129"/>
                  <a:pt x="724829" y="133815"/>
                </a:cubicBezTo>
                <a:cubicBezTo>
                  <a:pt x="663192" y="207779"/>
                  <a:pt x="662484" y="210605"/>
                  <a:pt x="624468" y="267629"/>
                </a:cubicBezTo>
                <a:cubicBezTo>
                  <a:pt x="598596" y="190014"/>
                  <a:pt x="623727" y="273593"/>
                  <a:pt x="602165" y="122663"/>
                </a:cubicBezTo>
                <a:cubicBezTo>
                  <a:pt x="599998" y="107491"/>
                  <a:pt x="594731" y="92927"/>
                  <a:pt x="591014" y="78059"/>
                </a:cubicBezTo>
                <a:cubicBezTo>
                  <a:pt x="579863" y="85493"/>
                  <a:pt x="567857" y="91781"/>
                  <a:pt x="557561" y="100361"/>
                </a:cubicBezTo>
                <a:cubicBezTo>
                  <a:pt x="520566" y="131190"/>
                  <a:pt x="532184" y="135352"/>
                  <a:pt x="490653" y="156117"/>
                </a:cubicBezTo>
                <a:cubicBezTo>
                  <a:pt x="480140" y="161374"/>
                  <a:pt x="468351" y="163551"/>
                  <a:pt x="457200" y="167268"/>
                </a:cubicBezTo>
                <a:cubicBezTo>
                  <a:pt x="449766" y="152400"/>
                  <a:pt x="439674" y="138585"/>
                  <a:pt x="434897" y="122663"/>
                </a:cubicBezTo>
                <a:cubicBezTo>
                  <a:pt x="428400" y="101007"/>
                  <a:pt x="442559" y="68298"/>
                  <a:pt x="423746" y="55756"/>
                </a:cubicBezTo>
                <a:cubicBezTo>
                  <a:pt x="407091" y="44653"/>
                  <a:pt x="385563" y="68474"/>
                  <a:pt x="367990" y="78059"/>
                </a:cubicBezTo>
                <a:cubicBezTo>
                  <a:pt x="344459" y="90894"/>
                  <a:pt x="301082" y="122663"/>
                  <a:pt x="301082" y="122663"/>
                </a:cubicBezTo>
                <a:cubicBezTo>
                  <a:pt x="293648" y="133814"/>
                  <a:pt x="290767" y="162111"/>
                  <a:pt x="278780" y="156117"/>
                </a:cubicBezTo>
                <a:cubicBezTo>
                  <a:pt x="260876" y="147165"/>
                  <a:pt x="261745" y="119673"/>
                  <a:pt x="256478" y="100361"/>
                </a:cubicBezTo>
                <a:cubicBezTo>
                  <a:pt x="250529" y="78548"/>
                  <a:pt x="250231" y="55526"/>
                  <a:pt x="245326" y="33454"/>
                </a:cubicBezTo>
                <a:cubicBezTo>
                  <a:pt x="242776" y="21979"/>
                  <a:pt x="237892" y="11151"/>
                  <a:pt x="234175" y="0"/>
                </a:cubicBezTo>
                <a:cubicBezTo>
                  <a:pt x="223024" y="3717"/>
                  <a:pt x="209751" y="3626"/>
                  <a:pt x="200721" y="11151"/>
                </a:cubicBezTo>
                <a:cubicBezTo>
                  <a:pt x="186443" y="23049"/>
                  <a:pt x="180410" y="42614"/>
                  <a:pt x="167268" y="55756"/>
                </a:cubicBezTo>
                <a:cubicBezTo>
                  <a:pt x="157791" y="65233"/>
                  <a:pt x="144965" y="70625"/>
                  <a:pt x="133814" y="78059"/>
                </a:cubicBezTo>
                <a:cubicBezTo>
                  <a:pt x="126380" y="55757"/>
                  <a:pt x="126380" y="18585"/>
                  <a:pt x="89209" y="55756"/>
                </a:cubicBezTo>
                <a:cubicBezTo>
                  <a:pt x="61501" y="83464"/>
                  <a:pt x="54484" y="124571"/>
                  <a:pt x="33453" y="156117"/>
                </a:cubicBezTo>
                <a:cubicBezTo>
                  <a:pt x="16832" y="181048"/>
                  <a:pt x="18727" y="178420"/>
                  <a:pt x="0" y="1784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1438507" y="4946840"/>
            <a:ext cx="345688" cy="345688"/>
          </a:xfrm>
          <a:prstGeom prst="ellipse">
            <a:avLst/>
          </a:prstGeom>
          <a:solidFill>
            <a:srgbClr val="0070C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099932" y="4946840"/>
            <a:ext cx="345688" cy="345688"/>
          </a:xfrm>
          <a:prstGeom prst="ellipse">
            <a:avLst/>
          </a:prstGeom>
          <a:solidFill>
            <a:srgbClr val="FF00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438507" y="5508700"/>
            <a:ext cx="345688" cy="345688"/>
          </a:xfrm>
          <a:prstGeom prst="ellipse">
            <a:avLst/>
          </a:prstGeom>
          <a:solidFill>
            <a:srgbClr val="0070C0">
              <a:alpha val="66000"/>
            </a:srgb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099932" y="5508700"/>
            <a:ext cx="345688" cy="345688"/>
          </a:xfrm>
          <a:prstGeom prst="ellipse">
            <a:avLst/>
          </a:prstGeom>
          <a:solidFill>
            <a:srgbClr val="FF0000">
              <a:alpha val="6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1951463" y="5025596"/>
            <a:ext cx="1996069" cy="273421"/>
          </a:xfrm>
          <a:custGeom>
            <a:avLst/>
            <a:gdLst>
              <a:gd name="connsiteX0" fmla="*/ 1763370 w 1763370"/>
              <a:gd name="connsiteY0" fmla="*/ 137419 h 273421"/>
              <a:gd name="connsiteX1" fmla="*/ 1741067 w 1763370"/>
              <a:gd name="connsiteY1" fmla="*/ 25906 h 273421"/>
              <a:gd name="connsiteX2" fmla="*/ 1696462 w 1763370"/>
              <a:gd name="connsiteY2" fmla="*/ 48209 h 273421"/>
              <a:gd name="connsiteX3" fmla="*/ 1640706 w 1763370"/>
              <a:gd name="connsiteY3" fmla="*/ 103965 h 273421"/>
              <a:gd name="connsiteX4" fmla="*/ 1629555 w 1763370"/>
              <a:gd name="connsiteY4" fmla="*/ 70511 h 273421"/>
              <a:gd name="connsiteX5" fmla="*/ 1618404 w 1763370"/>
              <a:gd name="connsiteY5" fmla="*/ 3604 h 273421"/>
              <a:gd name="connsiteX6" fmla="*/ 1596101 w 1763370"/>
              <a:gd name="connsiteY6" fmla="*/ 37058 h 273421"/>
              <a:gd name="connsiteX7" fmla="*/ 1540345 w 1763370"/>
              <a:gd name="connsiteY7" fmla="*/ 103965 h 273421"/>
              <a:gd name="connsiteX8" fmla="*/ 1495740 w 1763370"/>
              <a:gd name="connsiteY8" fmla="*/ 115116 h 273421"/>
              <a:gd name="connsiteX9" fmla="*/ 1473438 w 1763370"/>
              <a:gd name="connsiteY9" fmla="*/ 48209 h 273421"/>
              <a:gd name="connsiteX10" fmla="*/ 1417682 w 1763370"/>
              <a:gd name="connsiteY10" fmla="*/ 59360 h 273421"/>
              <a:gd name="connsiteX11" fmla="*/ 1395379 w 1763370"/>
              <a:gd name="connsiteY11" fmla="*/ 92814 h 273421"/>
              <a:gd name="connsiteX12" fmla="*/ 1339623 w 1763370"/>
              <a:gd name="connsiteY12" fmla="*/ 137419 h 273421"/>
              <a:gd name="connsiteX13" fmla="*/ 1295018 w 1763370"/>
              <a:gd name="connsiteY13" fmla="*/ 37058 h 273421"/>
              <a:gd name="connsiteX14" fmla="*/ 1228111 w 1763370"/>
              <a:gd name="connsiteY14" fmla="*/ 103965 h 273421"/>
              <a:gd name="connsiteX15" fmla="*/ 1194658 w 1763370"/>
              <a:gd name="connsiteY15" fmla="*/ 126267 h 273421"/>
              <a:gd name="connsiteX16" fmla="*/ 1172355 w 1763370"/>
              <a:gd name="connsiteY16" fmla="*/ 92814 h 273421"/>
              <a:gd name="connsiteX17" fmla="*/ 1161204 w 1763370"/>
              <a:gd name="connsiteY17" fmla="*/ 59360 h 273421"/>
              <a:gd name="connsiteX18" fmla="*/ 1094297 w 1763370"/>
              <a:gd name="connsiteY18" fmla="*/ 148570 h 273421"/>
              <a:gd name="connsiteX19" fmla="*/ 1071994 w 1763370"/>
              <a:gd name="connsiteY19" fmla="*/ 170872 h 273421"/>
              <a:gd name="connsiteX20" fmla="*/ 1060843 w 1763370"/>
              <a:gd name="connsiteY20" fmla="*/ 3604 h 273421"/>
              <a:gd name="connsiteX21" fmla="*/ 1027389 w 1763370"/>
              <a:gd name="connsiteY21" fmla="*/ 25906 h 273421"/>
              <a:gd name="connsiteX22" fmla="*/ 1016238 w 1763370"/>
              <a:gd name="connsiteY22" fmla="*/ 59360 h 273421"/>
              <a:gd name="connsiteX23" fmla="*/ 949331 w 1763370"/>
              <a:gd name="connsiteY23" fmla="*/ 137419 h 273421"/>
              <a:gd name="connsiteX24" fmla="*/ 893575 w 1763370"/>
              <a:gd name="connsiteY24" fmla="*/ 226628 h 273421"/>
              <a:gd name="connsiteX25" fmla="*/ 882423 w 1763370"/>
              <a:gd name="connsiteY25" fmla="*/ 170872 h 273421"/>
              <a:gd name="connsiteX26" fmla="*/ 860121 w 1763370"/>
              <a:gd name="connsiteY26" fmla="*/ 115116 h 273421"/>
              <a:gd name="connsiteX27" fmla="*/ 848970 w 1763370"/>
              <a:gd name="connsiteY27" fmla="*/ 70511 h 273421"/>
              <a:gd name="connsiteX28" fmla="*/ 759760 w 1763370"/>
              <a:gd name="connsiteY28" fmla="*/ 148570 h 273421"/>
              <a:gd name="connsiteX29" fmla="*/ 692853 w 1763370"/>
              <a:gd name="connsiteY29" fmla="*/ 237780 h 273421"/>
              <a:gd name="connsiteX30" fmla="*/ 681701 w 1763370"/>
              <a:gd name="connsiteY30" fmla="*/ 271233 h 273421"/>
              <a:gd name="connsiteX31" fmla="*/ 637097 w 1763370"/>
              <a:gd name="connsiteY31" fmla="*/ 92814 h 273421"/>
              <a:gd name="connsiteX32" fmla="*/ 592492 w 1763370"/>
              <a:gd name="connsiteY32" fmla="*/ 148570 h 273421"/>
              <a:gd name="connsiteX33" fmla="*/ 570189 w 1763370"/>
              <a:gd name="connsiteY33" fmla="*/ 204326 h 273421"/>
              <a:gd name="connsiteX34" fmla="*/ 514433 w 1763370"/>
              <a:gd name="connsiteY34" fmla="*/ 260082 h 273421"/>
              <a:gd name="connsiteX35" fmla="*/ 503282 w 1763370"/>
              <a:gd name="connsiteY35" fmla="*/ 48209 h 273421"/>
              <a:gd name="connsiteX36" fmla="*/ 469828 w 1763370"/>
              <a:gd name="connsiteY36" fmla="*/ 70511 h 273421"/>
              <a:gd name="connsiteX37" fmla="*/ 425223 w 1763370"/>
              <a:gd name="connsiteY37" fmla="*/ 137419 h 273421"/>
              <a:gd name="connsiteX38" fmla="*/ 402921 w 1763370"/>
              <a:gd name="connsiteY38" fmla="*/ 170872 h 273421"/>
              <a:gd name="connsiteX39" fmla="*/ 380618 w 1763370"/>
              <a:gd name="connsiteY39" fmla="*/ 126267 h 273421"/>
              <a:gd name="connsiteX40" fmla="*/ 358316 w 1763370"/>
              <a:gd name="connsiteY40" fmla="*/ 92814 h 273421"/>
              <a:gd name="connsiteX41" fmla="*/ 347165 w 1763370"/>
              <a:gd name="connsiteY41" fmla="*/ 48209 h 273421"/>
              <a:gd name="connsiteX42" fmla="*/ 280258 w 1763370"/>
              <a:gd name="connsiteY42" fmla="*/ 115116 h 273421"/>
              <a:gd name="connsiteX43" fmla="*/ 257955 w 1763370"/>
              <a:gd name="connsiteY43" fmla="*/ 137419 h 273421"/>
              <a:gd name="connsiteX44" fmla="*/ 246804 w 1763370"/>
              <a:gd name="connsiteY44" fmla="*/ 92814 h 273421"/>
              <a:gd name="connsiteX45" fmla="*/ 224501 w 1763370"/>
              <a:gd name="connsiteY45" fmla="*/ 59360 h 273421"/>
              <a:gd name="connsiteX46" fmla="*/ 191048 w 1763370"/>
              <a:gd name="connsiteY46" fmla="*/ 115116 h 273421"/>
              <a:gd name="connsiteX47" fmla="*/ 168745 w 1763370"/>
              <a:gd name="connsiteY47" fmla="*/ 137419 h 273421"/>
              <a:gd name="connsiteX48" fmla="*/ 146443 w 1763370"/>
              <a:gd name="connsiteY48" fmla="*/ 103965 h 273421"/>
              <a:gd name="connsiteX49" fmla="*/ 135292 w 1763370"/>
              <a:gd name="connsiteY49" fmla="*/ 59360 h 273421"/>
              <a:gd name="connsiteX50" fmla="*/ 112989 w 1763370"/>
              <a:gd name="connsiteY50" fmla="*/ 92814 h 273421"/>
              <a:gd name="connsiteX51" fmla="*/ 79536 w 1763370"/>
              <a:gd name="connsiteY51" fmla="*/ 115116 h 273421"/>
              <a:gd name="connsiteX52" fmla="*/ 57233 w 1763370"/>
              <a:gd name="connsiteY52" fmla="*/ 48209 h 273421"/>
              <a:gd name="connsiteX53" fmla="*/ 1477 w 1763370"/>
              <a:gd name="connsiteY53" fmla="*/ 92814 h 273421"/>
              <a:gd name="connsiteX54" fmla="*/ 1477 w 1763370"/>
              <a:gd name="connsiteY54" fmla="*/ 81663 h 27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763370" h="273421">
                <a:moveTo>
                  <a:pt x="1763370" y="137419"/>
                </a:moveTo>
                <a:cubicBezTo>
                  <a:pt x="1755936" y="100248"/>
                  <a:pt x="1763811" y="56232"/>
                  <a:pt x="1741067" y="25906"/>
                </a:cubicBezTo>
                <a:cubicBezTo>
                  <a:pt x="1731093" y="12607"/>
                  <a:pt x="1709584" y="38003"/>
                  <a:pt x="1696462" y="48209"/>
                </a:cubicBezTo>
                <a:cubicBezTo>
                  <a:pt x="1675715" y="64346"/>
                  <a:pt x="1640706" y="103965"/>
                  <a:pt x="1640706" y="103965"/>
                </a:cubicBezTo>
                <a:cubicBezTo>
                  <a:pt x="1636989" y="92814"/>
                  <a:pt x="1632105" y="81986"/>
                  <a:pt x="1629555" y="70511"/>
                </a:cubicBezTo>
                <a:cubicBezTo>
                  <a:pt x="1624650" y="48439"/>
                  <a:pt x="1634392" y="19591"/>
                  <a:pt x="1618404" y="3604"/>
                </a:cubicBezTo>
                <a:cubicBezTo>
                  <a:pt x="1608927" y="-5873"/>
                  <a:pt x="1603891" y="26152"/>
                  <a:pt x="1596101" y="37058"/>
                </a:cubicBezTo>
                <a:cubicBezTo>
                  <a:pt x="1562964" y="83450"/>
                  <a:pt x="1572043" y="72268"/>
                  <a:pt x="1540345" y="103965"/>
                </a:cubicBezTo>
                <a:cubicBezTo>
                  <a:pt x="1532649" y="127052"/>
                  <a:pt x="1530202" y="170256"/>
                  <a:pt x="1495740" y="115116"/>
                </a:cubicBezTo>
                <a:cubicBezTo>
                  <a:pt x="1483280" y="95181"/>
                  <a:pt x="1473438" y="48209"/>
                  <a:pt x="1473438" y="48209"/>
                </a:cubicBezTo>
                <a:cubicBezTo>
                  <a:pt x="1454853" y="51926"/>
                  <a:pt x="1434138" y="49957"/>
                  <a:pt x="1417682" y="59360"/>
                </a:cubicBezTo>
                <a:cubicBezTo>
                  <a:pt x="1406046" y="66009"/>
                  <a:pt x="1404856" y="83337"/>
                  <a:pt x="1395379" y="92814"/>
                </a:cubicBezTo>
                <a:cubicBezTo>
                  <a:pt x="1378549" y="109644"/>
                  <a:pt x="1358208" y="122551"/>
                  <a:pt x="1339623" y="137419"/>
                </a:cubicBezTo>
                <a:cubicBezTo>
                  <a:pt x="1255193" y="278138"/>
                  <a:pt x="1365811" y="117964"/>
                  <a:pt x="1295018" y="37058"/>
                </a:cubicBezTo>
                <a:cubicBezTo>
                  <a:pt x="1274249" y="13322"/>
                  <a:pt x="1254354" y="86470"/>
                  <a:pt x="1228111" y="103965"/>
                </a:cubicBezTo>
                <a:lnTo>
                  <a:pt x="1194658" y="126267"/>
                </a:lnTo>
                <a:cubicBezTo>
                  <a:pt x="1187224" y="115116"/>
                  <a:pt x="1178349" y="104801"/>
                  <a:pt x="1172355" y="92814"/>
                </a:cubicBezTo>
                <a:cubicBezTo>
                  <a:pt x="1167098" y="82300"/>
                  <a:pt x="1170769" y="52528"/>
                  <a:pt x="1161204" y="59360"/>
                </a:cubicBezTo>
                <a:cubicBezTo>
                  <a:pt x="1130957" y="80965"/>
                  <a:pt x="1120581" y="122287"/>
                  <a:pt x="1094297" y="148570"/>
                </a:cubicBezTo>
                <a:lnTo>
                  <a:pt x="1071994" y="170872"/>
                </a:lnTo>
                <a:cubicBezTo>
                  <a:pt x="1068277" y="115116"/>
                  <a:pt x="1077276" y="57013"/>
                  <a:pt x="1060843" y="3604"/>
                </a:cubicBezTo>
                <a:cubicBezTo>
                  <a:pt x="1056902" y="-9205"/>
                  <a:pt x="1035761" y="15441"/>
                  <a:pt x="1027389" y="25906"/>
                </a:cubicBezTo>
                <a:cubicBezTo>
                  <a:pt x="1020046" y="35085"/>
                  <a:pt x="1022070" y="49154"/>
                  <a:pt x="1016238" y="59360"/>
                </a:cubicBezTo>
                <a:cubicBezTo>
                  <a:pt x="988290" y="108270"/>
                  <a:pt x="983225" y="97875"/>
                  <a:pt x="949331" y="137419"/>
                </a:cubicBezTo>
                <a:cubicBezTo>
                  <a:pt x="914588" y="177953"/>
                  <a:pt x="916421" y="180936"/>
                  <a:pt x="893575" y="226628"/>
                </a:cubicBezTo>
                <a:cubicBezTo>
                  <a:pt x="889858" y="208043"/>
                  <a:pt x="887869" y="189026"/>
                  <a:pt x="882423" y="170872"/>
                </a:cubicBezTo>
                <a:cubicBezTo>
                  <a:pt x="876671" y="151699"/>
                  <a:pt x="866451" y="134106"/>
                  <a:pt x="860121" y="115116"/>
                </a:cubicBezTo>
                <a:cubicBezTo>
                  <a:pt x="855275" y="100577"/>
                  <a:pt x="852687" y="85379"/>
                  <a:pt x="848970" y="70511"/>
                </a:cubicBezTo>
                <a:cubicBezTo>
                  <a:pt x="825540" y="89255"/>
                  <a:pt x="780465" y="121949"/>
                  <a:pt x="759760" y="148570"/>
                </a:cubicBezTo>
                <a:cubicBezTo>
                  <a:pt x="671489" y="262060"/>
                  <a:pt x="748948" y="181683"/>
                  <a:pt x="692853" y="237780"/>
                </a:cubicBezTo>
                <a:cubicBezTo>
                  <a:pt x="689136" y="248931"/>
                  <a:pt x="685921" y="282204"/>
                  <a:pt x="681701" y="271233"/>
                </a:cubicBezTo>
                <a:cubicBezTo>
                  <a:pt x="659694" y="214016"/>
                  <a:pt x="637097" y="92814"/>
                  <a:pt x="637097" y="92814"/>
                </a:cubicBezTo>
                <a:cubicBezTo>
                  <a:pt x="622229" y="111399"/>
                  <a:pt x="604738" y="128161"/>
                  <a:pt x="592492" y="148570"/>
                </a:cubicBezTo>
                <a:cubicBezTo>
                  <a:pt x="582193" y="165734"/>
                  <a:pt x="581668" y="187927"/>
                  <a:pt x="570189" y="204326"/>
                </a:cubicBezTo>
                <a:cubicBezTo>
                  <a:pt x="555116" y="225858"/>
                  <a:pt x="514433" y="260082"/>
                  <a:pt x="514433" y="260082"/>
                </a:cubicBezTo>
                <a:cubicBezTo>
                  <a:pt x="510716" y="189458"/>
                  <a:pt x="519480" y="117051"/>
                  <a:pt x="503282" y="48209"/>
                </a:cubicBezTo>
                <a:cubicBezTo>
                  <a:pt x="500212" y="35163"/>
                  <a:pt x="478653" y="60425"/>
                  <a:pt x="469828" y="70511"/>
                </a:cubicBezTo>
                <a:cubicBezTo>
                  <a:pt x="452177" y="90683"/>
                  <a:pt x="440091" y="115116"/>
                  <a:pt x="425223" y="137419"/>
                </a:cubicBezTo>
                <a:lnTo>
                  <a:pt x="402921" y="170872"/>
                </a:lnTo>
                <a:cubicBezTo>
                  <a:pt x="380141" y="239214"/>
                  <a:pt x="400850" y="193708"/>
                  <a:pt x="380618" y="126267"/>
                </a:cubicBezTo>
                <a:cubicBezTo>
                  <a:pt x="376767" y="113430"/>
                  <a:pt x="365750" y="103965"/>
                  <a:pt x="358316" y="92814"/>
                </a:cubicBezTo>
                <a:cubicBezTo>
                  <a:pt x="354599" y="77946"/>
                  <a:pt x="361901" y="43999"/>
                  <a:pt x="347165" y="48209"/>
                </a:cubicBezTo>
                <a:cubicBezTo>
                  <a:pt x="316838" y="56874"/>
                  <a:pt x="302560" y="92814"/>
                  <a:pt x="280258" y="115116"/>
                </a:cubicBezTo>
                <a:lnTo>
                  <a:pt x="257955" y="137419"/>
                </a:lnTo>
                <a:cubicBezTo>
                  <a:pt x="254238" y="122551"/>
                  <a:pt x="252841" y="106901"/>
                  <a:pt x="246804" y="92814"/>
                </a:cubicBezTo>
                <a:cubicBezTo>
                  <a:pt x="241525" y="80495"/>
                  <a:pt x="236945" y="54383"/>
                  <a:pt x="224501" y="59360"/>
                </a:cubicBezTo>
                <a:cubicBezTo>
                  <a:pt x="204377" y="67409"/>
                  <a:pt x="203646" y="97479"/>
                  <a:pt x="191048" y="115116"/>
                </a:cubicBezTo>
                <a:cubicBezTo>
                  <a:pt x="184937" y="123671"/>
                  <a:pt x="176179" y="129985"/>
                  <a:pt x="168745" y="137419"/>
                </a:cubicBezTo>
                <a:cubicBezTo>
                  <a:pt x="161311" y="126268"/>
                  <a:pt x="151722" y="116284"/>
                  <a:pt x="146443" y="103965"/>
                </a:cubicBezTo>
                <a:cubicBezTo>
                  <a:pt x="140406" y="89878"/>
                  <a:pt x="149831" y="64206"/>
                  <a:pt x="135292" y="59360"/>
                </a:cubicBezTo>
                <a:cubicBezTo>
                  <a:pt x="122577" y="55122"/>
                  <a:pt x="122466" y="83337"/>
                  <a:pt x="112989" y="92814"/>
                </a:cubicBezTo>
                <a:cubicBezTo>
                  <a:pt x="103512" y="102291"/>
                  <a:pt x="90687" y="107682"/>
                  <a:pt x="79536" y="115116"/>
                </a:cubicBezTo>
                <a:cubicBezTo>
                  <a:pt x="51103" y="200409"/>
                  <a:pt x="88684" y="103249"/>
                  <a:pt x="57233" y="48209"/>
                </a:cubicBezTo>
                <a:cubicBezTo>
                  <a:pt x="51356" y="37924"/>
                  <a:pt x="4760" y="91172"/>
                  <a:pt x="1477" y="92814"/>
                </a:cubicBezTo>
                <a:cubicBezTo>
                  <a:pt x="-1848" y="94476"/>
                  <a:pt x="1477" y="85380"/>
                  <a:pt x="1477" y="816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1951463" y="5674953"/>
            <a:ext cx="1940469" cy="260132"/>
          </a:xfrm>
          <a:custGeom>
            <a:avLst/>
            <a:gdLst>
              <a:gd name="connsiteX0" fmla="*/ 0 w 1940469"/>
              <a:gd name="connsiteY0" fmla="*/ 56774 h 260132"/>
              <a:gd name="connsiteX1" fmla="*/ 401444 w 1940469"/>
              <a:gd name="connsiteY1" fmla="*/ 145984 h 260132"/>
              <a:gd name="connsiteX2" fmla="*/ 423747 w 1940469"/>
              <a:gd name="connsiteY2" fmla="*/ 112530 h 260132"/>
              <a:gd name="connsiteX3" fmla="*/ 490654 w 1940469"/>
              <a:gd name="connsiteY3" fmla="*/ 67925 h 260132"/>
              <a:gd name="connsiteX4" fmla="*/ 524108 w 1940469"/>
              <a:gd name="connsiteY4" fmla="*/ 34471 h 260132"/>
              <a:gd name="connsiteX5" fmla="*/ 557561 w 1940469"/>
              <a:gd name="connsiteY5" fmla="*/ 23320 h 260132"/>
              <a:gd name="connsiteX6" fmla="*/ 579864 w 1940469"/>
              <a:gd name="connsiteY6" fmla="*/ 1018 h 260132"/>
              <a:gd name="connsiteX7" fmla="*/ 624469 w 1940469"/>
              <a:gd name="connsiteY7" fmla="*/ 101379 h 260132"/>
              <a:gd name="connsiteX8" fmla="*/ 646771 w 1940469"/>
              <a:gd name="connsiteY8" fmla="*/ 134832 h 260132"/>
              <a:gd name="connsiteX9" fmla="*/ 747132 w 1940469"/>
              <a:gd name="connsiteY9" fmla="*/ 79076 h 260132"/>
              <a:gd name="connsiteX10" fmla="*/ 780586 w 1940469"/>
              <a:gd name="connsiteY10" fmla="*/ 157135 h 260132"/>
              <a:gd name="connsiteX11" fmla="*/ 814039 w 1940469"/>
              <a:gd name="connsiteY11" fmla="*/ 179437 h 260132"/>
              <a:gd name="connsiteX12" fmla="*/ 869796 w 1940469"/>
              <a:gd name="connsiteY12" fmla="*/ 157135 h 260132"/>
              <a:gd name="connsiteX13" fmla="*/ 936703 w 1940469"/>
              <a:gd name="connsiteY13" fmla="*/ 90227 h 260132"/>
              <a:gd name="connsiteX14" fmla="*/ 1014761 w 1940469"/>
              <a:gd name="connsiteY14" fmla="*/ 23320 h 260132"/>
              <a:gd name="connsiteX15" fmla="*/ 1037064 w 1940469"/>
              <a:gd name="connsiteY15" fmla="*/ 45623 h 260132"/>
              <a:gd name="connsiteX16" fmla="*/ 1048215 w 1940469"/>
              <a:gd name="connsiteY16" fmla="*/ 112530 h 260132"/>
              <a:gd name="connsiteX17" fmla="*/ 1059366 w 1940469"/>
              <a:gd name="connsiteY17" fmla="*/ 145984 h 260132"/>
              <a:gd name="connsiteX18" fmla="*/ 1092820 w 1940469"/>
              <a:gd name="connsiteY18" fmla="*/ 157135 h 260132"/>
              <a:gd name="connsiteX19" fmla="*/ 1148576 w 1940469"/>
              <a:gd name="connsiteY19" fmla="*/ 123681 h 260132"/>
              <a:gd name="connsiteX20" fmla="*/ 1182030 w 1940469"/>
              <a:gd name="connsiteY20" fmla="*/ 112530 h 260132"/>
              <a:gd name="connsiteX21" fmla="*/ 1282391 w 1940469"/>
              <a:gd name="connsiteY21" fmla="*/ 34471 h 260132"/>
              <a:gd name="connsiteX22" fmla="*/ 1304693 w 1940469"/>
              <a:gd name="connsiteY22" fmla="*/ 1018 h 260132"/>
              <a:gd name="connsiteX23" fmla="*/ 1326996 w 1940469"/>
              <a:gd name="connsiteY23" fmla="*/ 23320 h 260132"/>
              <a:gd name="connsiteX24" fmla="*/ 1360449 w 1940469"/>
              <a:gd name="connsiteY24" fmla="*/ 134832 h 260132"/>
              <a:gd name="connsiteX25" fmla="*/ 1416205 w 1940469"/>
              <a:gd name="connsiteY25" fmla="*/ 112530 h 260132"/>
              <a:gd name="connsiteX26" fmla="*/ 1483113 w 1940469"/>
              <a:gd name="connsiteY26" fmla="*/ 79076 h 260132"/>
              <a:gd name="connsiteX27" fmla="*/ 1516566 w 1940469"/>
              <a:gd name="connsiteY27" fmla="*/ 157135 h 260132"/>
              <a:gd name="connsiteX28" fmla="*/ 1527717 w 1940469"/>
              <a:gd name="connsiteY28" fmla="*/ 190588 h 260132"/>
              <a:gd name="connsiteX29" fmla="*/ 1572322 w 1940469"/>
              <a:gd name="connsiteY29" fmla="*/ 201740 h 260132"/>
              <a:gd name="connsiteX30" fmla="*/ 1672683 w 1940469"/>
              <a:gd name="connsiteY30" fmla="*/ 123681 h 260132"/>
              <a:gd name="connsiteX31" fmla="*/ 1739591 w 1940469"/>
              <a:gd name="connsiteY31" fmla="*/ 67925 h 260132"/>
              <a:gd name="connsiteX32" fmla="*/ 1773044 w 1940469"/>
              <a:gd name="connsiteY32" fmla="*/ 90227 h 260132"/>
              <a:gd name="connsiteX33" fmla="*/ 1817649 w 1940469"/>
              <a:gd name="connsiteY33" fmla="*/ 235193 h 260132"/>
              <a:gd name="connsiteX34" fmla="*/ 1839952 w 1940469"/>
              <a:gd name="connsiteY34" fmla="*/ 201740 h 260132"/>
              <a:gd name="connsiteX35" fmla="*/ 1873405 w 1940469"/>
              <a:gd name="connsiteY35" fmla="*/ 168286 h 260132"/>
              <a:gd name="connsiteX36" fmla="*/ 1929161 w 1940469"/>
              <a:gd name="connsiteY36" fmla="*/ 101379 h 260132"/>
              <a:gd name="connsiteX37" fmla="*/ 1940313 w 1940469"/>
              <a:gd name="connsiteY37" fmla="*/ 90227 h 26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940469" h="260132">
                <a:moveTo>
                  <a:pt x="0" y="56774"/>
                </a:moveTo>
                <a:cubicBezTo>
                  <a:pt x="133815" y="86511"/>
                  <a:pt x="265536" y="128101"/>
                  <a:pt x="401444" y="145984"/>
                </a:cubicBezTo>
                <a:cubicBezTo>
                  <a:pt x="414732" y="147732"/>
                  <a:pt x="413661" y="121355"/>
                  <a:pt x="423747" y="112530"/>
                </a:cubicBezTo>
                <a:cubicBezTo>
                  <a:pt x="443919" y="94879"/>
                  <a:pt x="471701" y="86878"/>
                  <a:pt x="490654" y="67925"/>
                </a:cubicBezTo>
                <a:cubicBezTo>
                  <a:pt x="501805" y="56774"/>
                  <a:pt x="510986" y="43219"/>
                  <a:pt x="524108" y="34471"/>
                </a:cubicBezTo>
                <a:cubicBezTo>
                  <a:pt x="533888" y="27951"/>
                  <a:pt x="546410" y="27037"/>
                  <a:pt x="557561" y="23320"/>
                </a:cubicBezTo>
                <a:cubicBezTo>
                  <a:pt x="564995" y="15886"/>
                  <a:pt x="569555" y="3080"/>
                  <a:pt x="579864" y="1018"/>
                </a:cubicBezTo>
                <a:cubicBezTo>
                  <a:pt x="638754" y="-10760"/>
                  <a:pt x="619491" y="83126"/>
                  <a:pt x="624469" y="101379"/>
                </a:cubicBezTo>
                <a:cubicBezTo>
                  <a:pt x="627995" y="114309"/>
                  <a:pt x="639337" y="123681"/>
                  <a:pt x="646771" y="134832"/>
                </a:cubicBezTo>
                <a:cubicBezTo>
                  <a:pt x="747385" y="109679"/>
                  <a:pt x="726288" y="141609"/>
                  <a:pt x="747132" y="79076"/>
                </a:cubicBezTo>
                <a:cubicBezTo>
                  <a:pt x="814597" y="146541"/>
                  <a:pt x="710118" y="33814"/>
                  <a:pt x="780586" y="157135"/>
                </a:cubicBezTo>
                <a:cubicBezTo>
                  <a:pt x="787235" y="168771"/>
                  <a:pt x="802888" y="172003"/>
                  <a:pt x="814039" y="179437"/>
                </a:cubicBezTo>
                <a:cubicBezTo>
                  <a:pt x="832625" y="172003"/>
                  <a:pt x="853607" y="168909"/>
                  <a:pt x="869796" y="157135"/>
                </a:cubicBezTo>
                <a:cubicBezTo>
                  <a:pt x="895304" y="138584"/>
                  <a:pt x="912074" y="109930"/>
                  <a:pt x="936703" y="90227"/>
                </a:cubicBezTo>
                <a:cubicBezTo>
                  <a:pt x="1000669" y="39055"/>
                  <a:pt x="975630" y="62453"/>
                  <a:pt x="1014761" y="23320"/>
                </a:cubicBezTo>
                <a:cubicBezTo>
                  <a:pt x="1022195" y="30754"/>
                  <a:pt x="1033372" y="35779"/>
                  <a:pt x="1037064" y="45623"/>
                </a:cubicBezTo>
                <a:cubicBezTo>
                  <a:pt x="1045003" y="66793"/>
                  <a:pt x="1043310" y="90458"/>
                  <a:pt x="1048215" y="112530"/>
                </a:cubicBezTo>
                <a:cubicBezTo>
                  <a:pt x="1050765" y="124005"/>
                  <a:pt x="1051054" y="137672"/>
                  <a:pt x="1059366" y="145984"/>
                </a:cubicBezTo>
                <a:cubicBezTo>
                  <a:pt x="1067678" y="154296"/>
                  <a:pt x="1081669" y="153418"/>
                  <a:pt x="1092820" y="157135"/>
                </a:cubicBezTo>
                <a:cubicBezTo>
                  <a:pt x="1111405" y="145984"/>
                  <a:pt x="1129190" y="133374"/>
                  <a:pt x="1148576" y="123681"/>
                </a:cubicBezTo>
                <a:cubicBezTo>
                  <a:pt x="1159090" y="118424"/>
                  <a:pt x="1172752" y="119747"/>
                  <a:pt x="1182030" y="112530"/>
                </a:cubicBezTo>
                <a:cubicBezTo>
                  <a:pt x="1294861" y="24773"/>
                  <a:pt x="1204998" y="60270"/>
                  <a:pt x="1282391" y="34471"/>
                </a:cubicBezTo>
                <a:cubicBezTo>
                  <a:pt x="1289825" y="23320"/>
                  <a:pt x="1291691" y="4268"/>
                  <a:pt x="1304693" y="1018"/>
                </a:cubicBezTo>
                <a:cubicBezTo>
                  <a:pt x="1314893" y="-1532"/>
                  <a:pt x="1322294" y="13916"/>
                  <a:pt x="1326996" y="23320"/>
                </a:cubicBezTo>
                <a:cubicBezTo>
                  <a:pt x="1340570" y="50468"/>
                  <a:pt x="1352446" y="102819"/>
                  <a:pt x="1360449" y="134832"/>
                </a:cubicBezTo>
                <a:cubicBezTo>
                  <a:pt x="1379034" y="127398"/>
                  <a:pt x="1398301" y="121482"/>
                  <a:pt x="1416205" y="112530"/>
                </a:cubicBezTo>
                <a:cubicBezTo>
                  <a:pt x="1502674" y="69296"/>
                  <a:pt x="1399026" y="107104"/>
                  <a:pt x="1483113" y="79076"/>
                </a:cubicBezTo>
                <a:cubicBezTo>
                  <a:pt x="1521260" y="117225"/>
                  <a:pt x="1498949" y="86665"/>
                  <a:pt x="1516566" y="157135"/>
                </a:cubicBezTo>
                <a:cubicBezTo>
                  <a:pt x="1519417" y="168538"/>
                  <a:pt x="1518539" y="183245"/>
                  <a:pt x="1527717" y="190588"/>
                </a:cubicBezTo>
                <a:cubicBezTo>
                  <a:pt x="1539685" y="200162"/>
                  <a:pt x="1557454" y="198023"/>
                  <a:pt x="1572322" y="201740"/>
                </a:cubicBezTo>
                <a:cubicBezTo>
                  <a:pt x="1605776" y="175720"/>
                  <a:pt x="1642715" y="153649"/>
                  <a:pt x="1672683" y="123681"/>
                </a:cubicBezTo>
                <a:cubicBezTo>
                  <a:pt x="1715614" y="80750"/>
                  <a:pt x="1693015" y="98975"/>
                  <a:pt x="1739591" y="67925"/>
                </a:cubicBezTo>
                <a:cubicBezTo>
                  <a:pt x="1750742" y="75359"/>
                  <a:pt x="1769974" y="77181"/>
                  <a:pt x="1773044" y="90227"/>
                </a:cubicBezTo>
                <a:cubicBezTo>
                  <a:pt x="1811418" y="253314"/>
                  <a:pt x="1731387" y="292704"/>
                  <a:pt x="1817649" y="235193"/>
                </a:cubicBezTo>
                <a:cubicBezTo>
                  <a:pt x="1825083" y="224042"/>
                  <a:pt x="1831372" y="212036"/>
                  <a:pt x="1839952" y="201740"/>
                </a:cubicBezTo>
                <a:cubicBezTo>
                  <a:pt x="1850048" y="189625"/>
                  <a:pt x="1864657" y="181408"/>
                  <a:pt x="1873405" y="168286"/>
                </a:cubicBezTo>
                <a:cubicBezTo>
                  <a:pt x="1924488" y="91660"/>
                  <a:pt x="1821311" y="182266"/>
                  <a:pt x="1929161" y="101379"/>
                </a:cubicBezTo>
                <a:cubicBezTo>
                  <a:pt x="1942664" y="60873"/>
                  <a:pt x="1940313" y="56170"/>
                  <a:pt x="1940313" y="90227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6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631366" y="2372823"/>
            <a:ext cx="62937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computational complexity</a:t>
            </a:r>
          </a:p>
          <a:p>
            <a:r>
              <a:rPr lang="en-US" dirty="0" smtClean="0"/>
              <a:t>Classical channel does not need secrecy (but does need integrity)</a:t>
            </a:r>
          </a:p>
          <a:p>
            <a:r>
              <a:rPr lang="en-US" dirty="0" smtClean="0"/>
              <a:t>Established means of replenishing </a:t>
            </a:r>
            <a:r>
              <a:rPr lang="en-US" dirty="0" err="1" smtClean="0"/>
              <a:t>ebits</a:t>
            </a:r>
            <a:r>
              <a:rPr lang="en-US" dirty="0" smtClean="0"/>
              <a:t> remotely</a:t>
            </a:r>
          </a:p>
          <a:p>
            <a:endParaRPr lang="en-US" dirty="0" smtClean="0"/>
          </a:p>
          <a:p>
            <a:r>
              <a:rPr lang="en-US" dirty="0" smtClean="0"/>
              <a:t>Only does peer to peer</a:t>
            </a:r>
          </a:p>
          <a:p>
            <a:r>
              <a:rPr lang="en-US" dirty="0" smtClean="0"/>
              <a:t>Somewhat difficult to implement in practice</a:t>
            </a:r>
          </a:p>
          <a:p>
            <a:r>
              <a:rPr lang="en-US" dirty="0" smtClean="0"/>
              <a:t>Somewhat difficult to bootstrap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unless Alice and Bob are together when the </a:t>
            </a:r>
            <a:r>
              <a:rPr lang="en-US" dirty="0" err="1" smtClean="0"/>
              <a:t>ebits</a:t>
            </a:r>
            <a:r>
              <a:rPr lang="en-US" dirty="0" smtClean="0"/>
              <a:t> are created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1288781" y="620558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☎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48708" y="620558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☎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841788" y="6467194"/>
            <a:ext cx="2066692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3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Being the second half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60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up if you ever…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Debugged a TLS connection with client authentication?</a:t>
            </a:r>
          </a:p>
          <a:p>
            <a:pPr lvl="1"/>
            <a:r>
              <a:rPr lang="en-US" dirty="0" smtClean="0"/>
              <a:t>Involving browsers as the client?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tcpdump</a:t>
            </a:r>
            <a:r>
              <a:rPr lang="en-US" dirty="0" err="1" smtClean="0"/>
              <a:t>ed</a:t>
            </a:r>
            <a:r>
              <a:rPr lang="en-US" dirty="0" smtClean="0"/>
              <a:t> the connection?</a:t>
            </a:r>
          </a:p>
          <a:p>
            <a:r>
              <a:rPr lang="en-US" dirty="0" smtClean="0"/>
              <a:t>ASN1 parsed a certificate to debug something?</a:t>
            </a:r>
          </a:p>
          <a:p>
            <a:r>
              <a:rPr lang="en-US" dirty="0" smtClean="0"/>
              <a:t>Dug into OpenSSL below the TLS API layer?</a:t>
            </a:r>
          </a:p>
          <a:p>
            <a:pPr lvl="1"/>
            <a:r>
              <a:rPr lang="en-US" dirty="0" smtClean="0"/>
              <a:t>And above BIO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88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890</Words>
  <Application>Microsoft Office PowerPoint</Application>
  <PresentationFormat>Widescreen</PresentationFormat>
  <Paragraphs>123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Bell MT</vt:lpstr>
      <vt:lpstr>Calibri</vt:lpstr>
      <vt:lpstr>Calibri Light</vt:lpstr>
      <vt:lpstr>Consolas</vt:lpstr>
      <vt:lpstr>Wingdings</vt:lpstr>
      <vt:lpstr>Office Theme</vt:lpstr>
      <vt:lpstr>Soapbox</vt:lpstr>
      <vt:lpstr>What is a certificate?</vt:lpstr>
      <vt:lpstr>Example – public key cryptography</vt:lpstr>
      <vt:lpstr>Example – public key cryptography</vt:lpstr>
      <vt:lpstr>Secrecy is usually based on something difficult</vt:lpstr>
      <vt:lpstr>Things that are difficult to calculate…</vt:lpstr>
      <vt:lpstr>Other kinds of secrecy - QKD</vt:lpstr>
      <vt:lpstr>Part II</vt:lpstr>
      <vt:lpstr>Hands up if you ever…</vt:lpstr>
      <vt:lpstr>Poor debuggability of software</vt:lpstr>
      <vt:lpstr>Can we do better?</vt:lpstr>
      <vt:lpstr>Can we do better?</vt:lpstr>
      <vt:lpstr>“Worse is better” Software engineering principles</vt:lpstr>
      <vt:lpstr>Difference design principles</vt:lpstr>
      <vt:lpstr>Software for Complex Problems (cf Scott’s very eloquent statement on PKI)</vt:lpstr>
      <vt:lpstr>Conclusion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Soapbox</dc:title>
  <dc:creator>Jensen, Jens (STFC,RAL,SC)</dc:creator>
  <cp:lastModifiedBy>Jensen, Jens (STFC,RAL,SC)</cp:lastModifiedBy>
  <cp:revision>34</cp:revision>
  <dcterms:created xsi:type="dcterms:W3CDTF">2021-02-08T10:09:34Z</dcterms:created>
  <dcterms:modified xsi:type="dcterms:W3CDTF">2021-02-10T09:22:45Z</dcterms:modified>
</cp:coreProperties>
</file>