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43" r:id="rId2"/>
    <p:sldId id="563" r:id="rId3"/>
    <p:sldId id="571" r:id="rId4"/>
    <p:sldId id="548" r:id="rId5"/>
    <p:sldId id="573" r:id="rId6"/>
    <p:sldId id="574" r:id="rId7"/>
    <p:sldId id="575" r:id="rId8"/>
    <p:sldId id="576" r:id="rId9"/>
    <p:sldId id="577" r:id="rId10"/>
    <p:sldId id="572" r:id="rId11"/>
    <p:sldId id="578" r:id="rId12"/>
    <p:sldId id="582" r:id="rId13"/>
    <p:sldId id="579" r:id="rId14"/>
    <p:sldId id="580" r:id="rId15"/>
    <p:sldId id="581" r:id="rId16"/>
    <p:sldId id="583" r:id="rId17"/>
    <p:sldId id="584" r:id="rId18"/>
    <p:sldId id="585" r:id="rId19"/>
    <p:sldId id="586" r:id="rId20"/>
    <p:sldId id="587" r:id="rId21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CCFFFF"/>
    <a:srgbClr val="FF6600"/>
    <a:srgbClr val="FFFF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948" autoAdjust="0"/>
  </p:normalViewPr>
  <p:slideViewPr>
    <p:cSldViewPr>
      <p:cViewPr varScale="1">
        <p:scale>
          <a:sx n="110" d="100"/>
          <a:sy n="110" d="100"/>
        </p:scale>
        <p:origin x="440" y="18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February 2021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529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2895599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609600" y="248711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8077200" y="12192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27432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038600" y="2362200"/>
            <a:ext cx="2514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81800" y="2514600"/>
            <a:ext cx="2819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1009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Single chip    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 2017                2018              2019                 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Heartbeats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in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February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run 1305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124744"/>
            <a:ext cx="9649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Heart beats December: trigger 30 msec and pixels 22-50 msec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Heartbeats February in trigger stream 42 msec 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Heartbeats in pixel stream 10 … one event at 60 msec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need to add a heartbeat at least each 25*2</a:t>
            </a:r>
            <a:r>
              <a:rPr lang="en-NL" sz="18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104 msec (8+14 bits)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8BB5A-91EB-EB4D-99BD-6E03A045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9480" y="1876829"/>
            <a:ext cx="363697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Timing plots run 1305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3FC51-1CC7-EF47-9693-85E829CA1660}"/>
              </a:ext>
            </a:extLst>
          </p:cNvPr>
          <p:cNvSpPr txBox="1"/>
          <p:nvPr/>
        </p:nvSpPr>
        <p:spPr>
          <a:xfrm>
            <a:off x="9768408" y="1404059"/>
            <a:ext cx="2016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coarse time is sometimes off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uch rarer than in run 1298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 by 2 </a:t>
            </a:r>
            <a:r>
              <a:rPr lang="en-NL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104 msec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hy? There are enough heartbeats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75215-A4FE-6C4E-8376-177BDB1BD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24744"/>
            <a:ext cx="4753907" cy="4543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86F917-0415-3A4F-BE02-0B1E9DFB8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124744"/>
            <a:ext cx="4753907" cy="4543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8597C0-FCA8-744F-8E57-08CF6E278D7C}"/>
              </a:ext>
            </a:extLst>
          </p:cNvPr>
          <p:cNvSpPr txBox="1"/>
          <p:nvPr/>
        </p:nvSpPr>
        <p:spPr>
          <a:xfrm>
            <a:off x="1991544" y="5668639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Checked the events at -16: look like good signal </a:t>
            </a:r>
          </a:p>
        </p:txBody>
      </p:sp>
    </p:spTree>
    <p:extLst>
      <p:ext uri="{BB962C8B-B14F-4D97-AF65-F5344CB8AC3E}">
        <p14:creationId xmlns:p14="http://schemas.microsoft.com/office/powerpoint/2010/main" val="18699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Timing plots run 1305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3FC51-1CC7-EF47-9693-85E829CA1660}"/>
              </a:ext>
            </a:extLst>
          </p:cNvPr>
          <p:cNvSpPr txBox="1"/>
          <p:nvPr/>
        </p:nvSpPr>
        <p:spPr>
          <a:xfrm>
            <a:off x="9768408" y="1404059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hy? 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oarse time is off </a:t>
            </a:r>
          </a:p>
          <a:p>
            <a:endParaRPr lang="en-NL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clear pattern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FAB6CC-7545-FC40-AB89-553CAFA9DA2E}"/>
              </a:ext>
            </a:extLst>
          </p:cNvPr>
          <p:cNvSpPr/>
          <p:nvPr/>
        </p:nvSpPr>
        <p:spPr>
          <a:xfrm>
            <a:off x="1559496" y="1340768"/>
            <a:ext cx="98404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1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7066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7848 dt 7791612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2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10212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7066 dt 7992165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6838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10212 dt 7761736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4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6398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6838 dt 7987335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5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6675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6398 dt 8407349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6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7103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6675 dt 8207440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Problem Coarse Event 6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7103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6675 dt 3893179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7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6855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7103 dt 7999946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Problem Coarse Event 8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12075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6855 dt 7790086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9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6882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12075 dt 8130853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10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7912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6882 dt 8158401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11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8667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7912 dt 7747234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Problem NO time Event 12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8364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8667 dt 19122944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6268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8364 dt 7786735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14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327579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6268 dt 7395843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15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8488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327579 dt 7808980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16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7133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8488 dt 8225022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17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6294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7133 dt 7794078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18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6662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6294 dt 8018504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19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10420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6662 dt 8008273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20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6350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10420 dt 7994557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21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5654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6350 dt 7802455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22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10898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5654 dt 7994071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23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7909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10898 dt 7764509</a:t>
            </a:r>
          </a:p>
          <a:p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 Good Event 24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conc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13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7638 </a:t>
            </a:r>
            <a:r>
              <a:rPr lang="en-GB" sz="1000" dirty="0" err="1">
                <a:solidFill>
                  <a:srgbClr val="000000"/>
                </a:solidFill>
                <a:latin typeface="Menlo" panose="020B0609030804020204" pitchFamily="49" charset="0"/>
              </a:rPr>
              <a:t>npixelsTriggerPrev</a:t>
            </a:r>
            <a:r>
              <a:rPr lang="en-GB" sz="1000" dirty="0">
                <a:solidFill>
                  <a:srgbClr val="000000"/>
                </a:solidFill>
                <a:latin typeface="Menlo" panose="020B0609030804020204" pitchFamily="49" charset="0"/>
              </a:rPr>
              <a:t> 7909 dt 8176256</a:t>
            </a:r>
          </a:p>
        </p:txBody>
      </p:sp>
    </p:spTree>
    <p:extLst>
      <p:ext uri="{BB962C8B-B14F-4D97-AF65-F5344CB8AC3E}">
        <p14:creationId xmlns:p14="http://schemas.microsoft.com/office/powerpoint/2010/main" val="118449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Selected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events run 1305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BAA9B-49DD-6C41-8ED0-CE5AE2751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913"/>
            <a:ext cx="12192000" cy="4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Selected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events run 1305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3C6BE-52A9-054D-A541-91816C501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84" y="955905"/>
            <a:ext cx="5688632" cy="55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Not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selected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events run1305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C9169-99BF-AF4B-BDA0-8FAD37E8AD72}"/>
              </a:ext>
            </a:extLst>
          </p:cNvPr>
          <p:cNvSpPr/>
          <p:nvPr/>
        </p:nvSpPr>
        <p:spPr>
          <a:xfrm>
            <a:off x="7320136" y="1340768"/>
            <a:ext cx="39465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this run two chips 15 and 23 could not be read out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2 February Sander had a look and there is correlation wi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switching on/off the LV power. </a:t>
            </a:r>
          </a:p>
          <a:p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run 1305 chip 9 had problems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seen in total 29, 30 and 31 chips read out.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same chips have (sometimes) problems  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6C616-BA20-C842-820E-268ACF5FC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16" y="2996952"/>
            <a:ext cx="3446893" cy="3320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F71C9-9415-9F4F-A38D-4C615F4A5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9" y="1237063"/>
            <a:ext cx="5231904" cy="18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1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Full scan of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module run1299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C9169-99BF-AF4B-BDA0-8FAD37E8AD72}"/>
              </a:ext>
            </a:extLst>
          </p:cNvPr>
          <p:cNvSpPr/>
          <p:nvPr/>
        </p:nvSpPr>
        <p:spPr>
          <a:xfrm>
            <a:off x="6829773" y="1916832"/>
            <a:ext cx="3946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run  800 points laserpositions: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xpos 0 – 49 in 7 mm steps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D53A0-DBE8-1C49-A237-A41D353A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990188"/>
            <a:ext cx="5626275" cy="547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9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Full scan of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module run1299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C9169-99BF-AF4B-BDA0-8FAD37E8AD72}"/>
              </a:ext>
            </a:extLst>
          </p:cNvPr>
          <p:cNvSpPr/>
          <p:nvPr/>
        </p:nvSpPr>
        <p:spPr>
          <a:xfrm>
            <a:off x="6829773" y="1916832"/>
            <a:ext cx="3946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run  800 points laserpositions: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xpos 0 – 49 in 7 mm steps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D6C7F-0319-1845-8BF5-238E008FE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1" y="1057548"/>
            <a:ext cx="5192216" cy="49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58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Full scan of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module run1299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0343C-AA03-C740-9630-89FD65B26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059"/>
            <a:ext cx="12192000" cy="4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3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Full scan of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module run1299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C9169-99BF-AF4B-BDA0-8FAD37E8AD72}"/>
              </a:ext>
            </a:extLst>
          </p:cNvPr>
          <p:cNvSpPr/>
          <p:nvPr/>
        </p:nvSpPr>
        <p:spPr>
          <a:xfrm>
            <a:off x="6829773" y="1916832"/>
            <a:ext cx="3946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run  800 points laserpositions: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xpos 0 – 49 in 7 mm steps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rotation applied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4D123-7116-164D-8436-B75F29CD3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089608"/>
            <a:ext cx="4895030" cy="4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7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412776"/>
            <a:ext cx="964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FEF80A-84AA-F549-9DB8-0DCB0315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en-NL" sz="32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display layout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9BF00-724D-7A4D-81FD-0D771F767C67}"/>
              </a:ext>
            </a:extLst>
          </p:cNvPr>
          <p:cNvSpPr txBox="1"/>
          <p:nvPr/>
        </p:nvSpPr>
        <p:spPr>
          <a:xfrm rot="16200000">
            <a:off x="7940039" y="489153"/>
            <a:ext cx="27363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  <a:p>
            <a:r>
              <a:rPr lang="en-NL" dirty="0">
                <a:solidFill>
                  <a:srgbClr val="FF0000"/>
                </a:solidFill>
              </a:rPr>
              <a:t>1     2    9      10</a:t>
            </a:r>
          </a:p>
          <a:p>
            <a:pPr marL="457200" indent="-457200">
              <a:buAutoNum type="arabicPlain"/>
            </a:pPr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0    3     8      11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pPr marL="457200" indent="-457200">
              <a:buAutoNum type="arabicPlain" startAt="5"/>
            </a:pPr>
            <a:r>
              <a:rPr lang="en-NL" dirty="0">
                <a:solidFill>
                  <a:srgbClr val="FF0000"/>
                </a:solidFill>
              </a:rPr>
              <a:t>6    13     14</a:t>
            </a:r>
          </a:p>
          <a:p>
            <a:pPr marL="457200" indent="-457200">
              <a:buAutoNum type="arabicPlain" startAt="5"/>
            </a:pPr>
            <a:endParaRPr lang="en-NL" dirty="0">
              <a:solidFill>
                <a:srgbClr val="FF0000"/>
              </a:solidFill>
            </a:endParaRPr>
          </a:p>
          <a:p>
            <a:pPr marL="457200" indent="-457200">
              <a:buAutoNum type="arabicPlain" startAt="4"/>
            </a:pPr>
            <a:r>
              <a:rPr lang="en-NL" dirty="0">
                <a:solidFill>
                  <a:srgbClr val="FF0000"/>
                </a:solidFill>
              </a:rPr>
              <a:t> 7     12   15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29   30    21  22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pPr marL="457200" indent="-457200">
              <a:buAutoNum type="arabicPlain" startAt="28"/>
            </a:pPr>
            <a:r>
              <a:rPr lang="en-NL" dirty="0">
                <a:solidFill>
                  <a:srgbClr val="FF0000"/>
                </a:solidFill>
              </a:rPr>
              <a:t> 31    20  23</a:t>
            </a:r>
          </a:p>
          <a:p>
            <a:pPr marL="228600" indent="-228600">
              <a:buAutoNum type="arabicPlain" startAt="28"/>
            </a:pPr>
            <a:endParaRPr lang="en-NL" sz="1200" dirty="0">
              <a:solidFill>
                <a:srgbClr val="FF0000"/>
              </a:solidFill>
            </a:endParaRPr>
          </a:p>
          <a:p>
            <a:pPr marL="457200" indent="-457200">
              <a:buAutoNum type="arabicPlain" startAt="25"/>
            </a:pPr>
            <a:r>
              <a:rPr lang="en-NL" dirty="0">
                <a:solidFill>
                  <a:srgbClr val="FF0000"/>
                </a:solidFill>
              </a:rPr>
              <a:t>26    17   18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24   27    16  19</a:t>
            </a:r>
            <a:endParaRPr lang="en-NL" sz="12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0331B-815A-014F-9F9E-0DDBD567CB73}"/>
              </a:ext>
            </a:extLst>
          </p:cNvPr>
          <p:cNvSpPr txBox="1"/>
          <p:nvPr/>
        </p:nvSpPr>
        <p:spPr>
          <a:xfrm>
            <a:off x="7492592" y="1484784"/>
            <a:ext cx="453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Layout chip nrs </a:t>
            </a:r>
          </a:p>
          <a:p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E5B9F-A2A6-F14C-894D-68FB26674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332629"/>
            <a:ext cx="6096000" cy="41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9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Open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puzzles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C9169-99BF-AF4B-BDA0-8FAD37E8AD72}"/>
              </a:ext>
            </a:extLst>
          </p:cNvPr>
          <p:cNvSpPr/>
          <p:nvPr/>
        </p:nvSpPr>
        <p:spPr>
          <a:xfrm>
            <a:off x="1883624" y="1700808"/>
            <a:ext cx="8712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is the coarse time sometimes off?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we recuperate the chips that sometimes can be read out sometimes not: chips 9, 15 and 23?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200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odo: Equalize the different chips again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Study deformations in the module using the 1299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6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412776"/>
            <a:ext cx="964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FEF80A-84AA-F549-9DB8-0DCB0315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9BF00-724D-7A4D-81FD-0D771F767C67}"/>
              </a:ext>
            </a:extLst>
          </p:cNvPr>
          <p:cNvSpPr txBox="1"/>
          <p:nvPr/>
        </p:nvSpPr>
        <p:spPr>
          <a:xfrm>
            <a:off x="1847527" y="466053"/>
            <a:ext cx="43204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Layout chip nrs October </a:t>
            </a:r>
          </a:p>
          <a:p>
            <a:endParaRPr lang="en-NL" dirty="0"/>
          </a:p>
          <a:p>
            <a:r>
              <a:rPr lang="en-NL" dirty="0">
                <a:solidFill>
                  <a:srgbClr val="FF0000"/>
                </a:solidFill>
              </a:rPr>
              <a:t>1     2    9      10</a:t>
            </a:r>
          </a:p>
          <a:p>
            <a:pPr marL="457200" indent="-457200">
              <a:buAutoNum type="arabicPlain"/>
            </a:pPr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0    3     8      11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pPr marL="457200" indent="-457200">
              <a:buAutoNum type="arabicPlain" startAt="5"/>
            </a:pPr>
            <a:r>
              <a:rPr lang="en-NL" dirty="0">
                <a:solidFill>
                  <a:srgbClr val="FF0000"/>
                </a:solidFill>
              </a:rPr>
              <a:t>6    13     14</a:t>
            </a:r>
          </a:p>
          <a:p>
            <a:pPr marL="457200" indent="-457200">
              <a:buAutoNum type="arabicPlain" startAt="5"/>
            </a:pPr>
            <a:endParaRPr lang="en-NL" dirty="0">
              <a:solidFill>
                <a:srgbClr val="FF0000"/>
              </a:solidFill>
            </a:endParaRPr>
          </a:p>
          <a:p>
            <a:pPr marL="457200" indent="-457200">
              <a:buAutoNum type="arabicPlain" startAt="4"/>
            </a:pPr>
            <a:r>
              <a:rPr lang="en-NL" dirty="0">
                <a:solidFill>
                  <a:srgbClr val="FF0000"/>
                </a:solidFill>
              </a:rPr>
              <a:t> 7     12   15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29   30    21  22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pPr marL="457200" indent="-457200">
              <a:buAutoNum type="arabicPlain" startAt="28"/>
            </a:pPr>
            <a:r>
              <a:rPr lang="en-NL" dirty="0">
                <a:solidFill>
                  <a:srgbClr val="FF0000"/>
                </a:solidFill>
              </a:rPr>
              <a:t> 31    20  23</a:t>
            </a:r>
          </a:p>
          <a:p>
            <a:pPr marL="228600" indent="-228600">
              <a:buAutoNum type="arabicPlain" startAt="28"/>
            </a:pPr>
            <a:endParaRPr lang="en-NL" sz="1200" dirty="0">
              <a:solidFill>
                <a:srgbClr val="FF0000"/>
              </a:solidFill>
            </a:endParaRPr>
          </a:p>
          <a:p>
            <a:pPr marL="457200" indent="-457200">
              <a:buAutoNum type="arabicPlain" startAt="25"/>
            </a:pPr>
            <a:r>
              <a:rPr lang="en-NL" dirty="0">
                <a:solidFill>
                  <a:srgbClr val="FF0000"/>
                </a:solidFill>
              </a:rPr>
              <a:t>26    17   18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24   27    16  19</a:t>
            </a:r>
            <a:endParaRPr lang="en-NL" sz="12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096598-FBD2-BC43-B093-8B098E662DCB}"/>
              </a:ext>
            </a:extLst>
          </p:cNvPr>
          <p:cNvSpPr/>
          <p:nvPr/>
        </p:nvSpPr>
        <p:spPr>
          <a:xfrm>
            <a:off x="7104112" y="416477"/>
            <a:ext cx="6096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Corrected Layout chip nrs </a:t>
            </a:r>
          </a:p>
          <a:p>
            <a:endParaRPr lang="en-NL" dirty="0"/>
          </a:p>
          <a:p>
            <a:r>
              <a:rPr lang="en-NL" dirty="0">
                <a:solidFill>
                  <a:srgbClr val="FF0000"/>
                </a:solidFill>
              </a:rPr>
              <a:t>2    1     10    9  </a:t>
            </a:r>
          </a:p>
          <a:p>
            <a:pPr marL="457200" indent="-457200">
              <a:buAutoNum type="arabicPlain"/>
            </a:pPr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3    0      11    8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6    5      14   13</a:t>
            </a:r>
          </a:p>
          <a:p>
            <a:pPr marL="457200" indent="-457200">
              <a:buAutoNum type="arabicPlain" startAt="5"/>
            </a:pPr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7     4     15   12</a:t>
            </a:r>
          </a:p>
          <a:p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30   29    22  21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31   28    23  20</a:t>
            </a:r>
          </a:p>
          <a:p>
            <a:pPr marL="228600" indent="-228600">
              <a:buAutoNum type="arabicPlain" startAt="28"/>
            </a:pPr>
            <a:endParaRPr lang="en-NL" sz="1200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26   25   18   17</a:t>
            </a:r>
          </a:p>
          <a:p>
            <a:endParaRPr lang="en-NL" dirty="0">
              <a:solidFill>
                <a:srgbClr val="FF0000"/>
              </a:solidFill>
            </a:endParaRPr>
          </a:p>
          <a:p>
            <a:r>
              <a:rPr lang="en-NL" dirty="0">
                <a:solidFill>
                  <a:srgbClr val="FF0000"/>
                </a:solidFill>
              </a:rPr>
              <a:t>27   24    19  16</a:t>
            </a:r>
            <a:endParaRPr lang="en-NL" sz="1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DF17F-6A0E-B94A-BCA8-D3EC55BEC8D3}"/>
              </a:ext>
            </a:extLst>
          </p:cNvPr>
          <p:cNvSpPr txBox="1"/>
          <p:nvPr/>
        </p:nvSpPr>
        <p:spPr>
          <a:xfrm>
            <a:off x="5015880" y="2489994"/>
            <a:ext cx="13681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Columns 1 and 2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and 4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flipped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2226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Laser data December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February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340768"/>
            <a:ext cx="9649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some exchange with Sander and Martin, we conclude on the time structure of the time pixel data the following: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time     =  heartbeat spidertime  toa    ftoa (64 bit unsigned integer)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Quad                8-22       16         14     12  (nr of bits)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8-Quad  december               7          14    12 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8-Quad  design 2 February   8          14     12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toa (time of arrival) is in units of 25 nsec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The ftoa (fine time of arrival) divides this into 4096 pieces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Currently, there is a one-bit overlap between the highest bit of the toa and the lowest spidertime bits. So only 7 bits spidertime add new time information.  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February runs Sander updated the firmware use the 8 bits spidertime without overlap.</a:t>
            </a:r>
          </a:p>
        </p:txBody>
      </p:sp>
    </p:spTree>
    <p:extLst>
      <p:ext uri="{BB962C8B-B14F-4D97-AF65-F5344CB8AC3E}">
        <p14:creationId xmlns:p14="http://schemas.microsoft.com/office/powerpoint/2010/main" val="313348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Timing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puzzle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solved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December run 1298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124744"/>
            <a:ext cx="9649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timing puzzle is now solved after debugging the decoding package Packet.h that builds up the timestamp. 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now define the fine time as the pixel time up to the spider times.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coarse time are the higher bits (above the spider bits) coming from the heartbeat. Events can be selected by cutting on the fine time.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E672F-D6A1-564A-84F1-1A981DDB8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50" y="2535518"/>
            <a:ext cx="3954388" cy="3779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3FC51-1CC7-EF47-9693-85E829CA1660}"/>
              </a:ext>
            </a:extLst>
          </p:cNvPr>
          <p:cNvSpPr txBox="1"/>
          <p:nvPr/>
        </p:nvSpPr>
        <p:spPr>
          <a:xfrm>
            <a:off x="9336360" y="3286433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coarse time is sometimes off due to the fact that not enough heartbeats were sent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CFA90-5940-1643-A214-7F6469EB4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52" y="2602072"/>
            <a:ext cx="4027447" cy="38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Selected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events run 1298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20854-15DD-B945-8087-7BFC685E7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913"/>
            <a:ext cx="12192000" cy="4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4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Selected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events run 1298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15824-B9A2-F54A-AA90-3ED06B8AE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019572"/>
            <a:ext cx="5616624" cy="54617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BA738A-7558-0947-BFC3-B1E2478734E4}"/>
              </a:ext>
            </a:extLst>
          </p:cNvPr>
          <p:cNvSpPr/>
          <p:nvPr/>
        </p:nvSpPr>
        <p:spPr>
          <a:xfrm>
            <a:off x="8832304" y="3061409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distributions are clean after the fine time cut</a:t>
            </a:r>
          </a:p>
        </p:txBody>
      </p:sp>
    </p:spTree>
    <p:extLst>
      <p:ext uri="{BB962C8B-B14F-4D97-AF65-F5344CB8AC3E}">
        <p14:creationId xmlns:p14="http://schemas.microsoft.com/office/powerpoint/2010/main" val="57417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Not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selected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events run 1298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97228-2824-A34E-8608-3D69A303B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" y="988740"/>
            <a:ext cx="12192000" cy="4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5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Not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selected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events run 1298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9324D-854E-A04D-B0DC-13F889A14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271271"/>
            <a:ext cx="4480285" cy="43154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2C9169-99BF-AF4B-BDA0-8FAD37E8AD72}"/>
              </a:ext>
            </a:extLst>
          </p:cNvPr>
          <p:cNvSpPr/>
          <p:nvPr/>
        </p:nvSpPr>
        <p:spPr>
          <a:xfrm>
            <a:off x="7320136" y="1340768"/>
            <a:ext cx="39465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this run two chips 15 and 23 could not be read out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2 February Sander had a look and there is correlation wi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switching on/off the LV power.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chip 9 had problems.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seen in total 29, 30 and 31 chips read out.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same chips have (sometimes) problems  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5667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9094292</TotalTime>
  <Pages>11</Pages>
  <Words>1055</Words>
  <Application>Microsoft Macintosh PowerPoint</Application>
  <PresentationFormat>Widescreen</PresentationFormat>
  <Paragraphs>166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Menlo</vt:lpstr>
      <vt:lpstr>Monotype Sorts</vt:lpstr>
      <vt:lpstr>Times New Roman</vt:lpstr>
      <vt:lpstr>Verdana</vt:lpstr>
      <vt:lpstr>Wingdings</vt:lpstr>
      <vt:lpstr>Como</vt:lpstr>
      <vt:lpstr>Pixel TPC</vt:lpstr>
      <vt:lpstr>Event display layout </vt:lpstr>
      <vt:lpstr>PowerPoint Presentation</vt:lpstr>
      <vt:lpstr>Laser data December and February </vt:lpstr>
      <vt:lpstr>Timing puzzle solved December run 1298</vt:lpstr>
      <vt:lpstr>Selected events run 1298</vt:lpstr>
      <vt:lpstr>Selected events run 1298</vt:lpstr>
      <vt:lpstr>Not selected events run 1298</vt:lpstr>
      <vt:lpstr>Not selected events run 1298</vt:lpstr>
      <vt:lpstr>Heartbeats in February run 1305</vt:lpstr>
      <vt:lpstr>Timing plots run 1305</vt:lpstr>
      <vt:lpstr>Timing plots run 1305</vt:lpstr>
      <vt:lpstr>Selected events run 1305</vt:lpstr>
      <vt:lpstr>Selected events run 1305</vt:lpstr>
      <vt:lpstr>Not selected events run1305</vt:lpstr>
      <vt:lpstr>Full scan of the module run1299</vt:lpstr>
      <vt:lpstr>Full scan of the module run1299</vt:lpstr>
      <vt:lpstr>Full scan of the module run1299</vt:lpstr>
      <vt:lpstr>Full scan of the module run1299</vt:lpstr>
      <vt:lpstr>Open puzzles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2367</cp:revision>
  <cp:lastPrinted>2002-02-06T08:01:21Z</cp:lastPrinted>
  <dcterms:created xsi:type="dcterms:W3CDTF">2020-03-07T12:22:56Z</dcterms:created>
  <dcterms:modified xsi:type="dcterms:W3CDTF">2021-02-08T10:33:52Z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