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6"/>
  </p:notesMasterIdLst>
  <p:handoutMasterIdLst>
    <p:handoutMasterId r:id="rId17"/>
  </p:handoutMasterIdLst>
  <p:sldIdLst>
    <p:sldId id="543" r:id="rId2"/>
    <p:sldId id="598" r:id="rId3"/>
    <p:sldId id="267" r:id="rId4"/>
    <p:sldId id="599" r:id="rId5"/>
    <p:sldId id="264" r:id="rId6"/>
    <p:sldId id="600" r:id="rId7"/>
    <p:sldId id="269" r:id="rId8"/>
    <p:sldId id="601" r:id="rId9"/>
    <p:sldId id="268" r:id="rId10"/>
    <p:sldId id="270" r:id="rId11"/>
    <p:sldId id="603" r:id="rId12"/>
    <p:sldId id="604" r:id="rId13"/>
    <p:sldId id="605" r:id="rId14"/>
    <p:sldId id="266" r:id="rId15"/>
  </p:sldIdLst>
  <p:sldSz cx="12192000" cy="6858000"/>
  <p:notesSz cx="7023100" cy="9309100"/>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355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66FF"/>
    <a:srgbClr val="FF6600"/>
    <a:srgbClr val="FFFF00"/>
    <a:srgbClr val="66FF33"/>
    <a:srgbClr val="808080"/>
    <a:srgbClr val="FFFF66"/>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5" autoAdjust="0"/>
    <p:restoredTop sz="94985" autoAdjust="0"/>
  </p:normalViewPr>
  <p:slideViewPr>
    <p:cSldViewPr>
      <p:cViewPr varScale="1">
        <p:scale>
          <a:sx n="111" d="100"/>
          <a:sy n="111" d="100"/>
        </p:scale>
        <p:origin x="440" y="208"/>
      </p:cViewPr>
      <p:guideLst>
        <p:guide orient="horz" pos="3552"/>
        <p:guide pos="3840"/>
      </p:guideLst>
    </p:cSldViewPr>
  </p:slideViewPr>
  <p:outlineViewPr>
    <p:cViewPr>
      <p:scale>
        <a:sx n="25" d="100"/>
        <a:sy n="25" d="100"/>
      </p:scale>
      <p:origin x="0" y="-5938"/>
    </p:cViewPr>
  </p:outlineViewPr>
  <p:notesTextViewPr>
    <p:cViewPr>
      <p:scale>
        <a:sx n="50" d="100"/>
        <a:sy n="50" d="100"/>
      </p:scale>
      <p:origin x="0" y="0"/>
    </p:cViewPr>
  </p:notesTextViewPr>
  <p:sorterViewPr>
    <p:cViewPr>
      <p:scale>
        <a:sx n="100" d="100"/>
        <a:sy n="100" d="100"/>
      </p:scale>
      <p:origin x="0" y="-70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430213" y="703263"/>
            <a:ext cx="6183312" cy="3479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35038" y="4422775"/>
            <a:ext cx="5151437" cy="4187825"/>
          </a:xfrm>
          <a:prstGeom prst="rect">
            <a:avLst/>
          </a:prstGeom>
          <a:noFill/>
          <a:ln w="12700">
            <a:noFill/>
            <a:miter lim="800000"/>
            <a:headEnd/>
            <a:tailEnd/>
          </a:ln>
          <a:effectLst/>
        </p:spPr>
        <p:txBody>
          <a:bodyPr vert="horz" wrap="square" lIns="94845" tIns="46622" rIns="94845" bIns="46622" numCol="1" anchor="t" anchorCtr="0" compatLnSpc="1">
            <a:prstTxWarp prst="textNoShape">
              <a:avLst/>
            </a:prstTxWarp>
          </a:bodyPr>
          <a:lstStyle/>
          <a:p>
            <a:pPr lvl="0"/>
            <a:r>
              <a:rPr lang="en-GB" noProof="0"/>
              <a:t>Click to edit Master text styles</a:t>
            </a:r>
          </a:p>
          <a:p>
            <a:pPr lvl="0"/>
            <a:r>
              <a:rPr lang="en-GB" noProof="0"/>
              <a:t>Second level</a:t>
            </a:r>
          </a:p>
          <a:p>
            <a:pPr lvl="0"/>
            <a:r>
              <a:rPr lang="en-GB" noProof="0"/>
              <a:t>Third level</a:t>
            </a:r>
          </a:p>
          <a:p>
            <a:pPr lvl="0"/>
            <a:r>
              <a:rPr lang="en-GB" noProof="0"/>
              <a:t>Fourth level</a:t>
            </a:r>
          </a:p>
          <a:p>
            <a:pPr lvl="0"/>
            <a:r>
              <a:rPr lang="en-GB"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944015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209645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91171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17480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4623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6133" y="457200"/>
            <a:ext cx="2726267"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7333" y="457200"/>
            <a:ext cx="79756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275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8267" y="457200"/>
            <a:ext cx="10363200" cy="800100"/>
          </a:xfrm>
        </p:spPr>
        <p:txBody>
          <a:bodyPr/>
          <a:lstStyle/>
          <a:p>
            <a:r>
              <a:rPr lang="en-US"/>
              <a:t>Click to edit Master title style</a:t>
            </a:r>
          </a:p>
        </p:txBody>
      </p:sp>
      <p:sp>
        <p:nvSpPr>
          <p:cNvPr id="3" name="Text Placeholder 2"/>
          <p:cNvSpPr>
            <a:spLocks noGrp="1"/>
          </p:cNvSpPr>
          <p:nvPr>
            <p:ph type="body" sz="half" idx="1"/>
          </p:nvPr>
        </p:nvSpPr>
        <p:spPr>
          <a:xfrm>
            <a:off x="677334" y="1657350"/>
            <a:ext cx="5350933" cy="337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1467" y="1657350"/>
            <a:ext cx="5350933" cy="337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1726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FontTx/>
              <a:buBlip>
                <a:blip r:embed="rId2"/>
              </a:buBlip>
              <a:defRPr/>
            </a:lvl1pPr>
            <a:lvl2pPr marL="742950" indent="-28575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201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7329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2672823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1657350"/>
            <a:ext cx="5350933" cy="337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1467" y="1657350"/>
            <a:ext cx="5350933" cy="337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0919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9594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0"/>
            </a:lvl1pPr>
          </a:lstStyle>
          <a:p>
            <a:r>
              <a:rPr lang="en-US" dirty="0"/>
              <a:t>Click to edit Master title style</a:t>
            </a:r>
          </a:p>
        </p:txBody>
      </p:sp>
    </p:spTree>
    <p:extLst>
      <p:ext uri="{BB962C8B-B14F-4D97-AF65-F5344CB8AC3E}">
        <p14:creationId xmlns:p14="http://schemas.microsoft.com/office/powerpoint/2010/main" val="2577247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1059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marL="342900" indent="-342900">
              <a:buFont typeface="Wingdings" panose="05000000000000000000" pitchFamily="2" charset="2"/>
              <a:buChar char="§"/>
              <a:defRPr sz="3200"/>
            </a:lvl1pPr>
            <a:lvl2pPr marL="742950" indent="-285750">
              <a:buClr>
                <a:schemeClr val="accent1"/>
              </a:buClr>
              <a:buFont typeface="Wingdings" panose="05000000000000000000" pitchFamily="2" charset="2"/>
              <a:buChar char="§"/>
              <a:defRPr sz="2800"/>
            </a:lvl2pPr>
            <a:lvl3pPr marL="1257300" indent="-342900">
              <a:buClr>
                <a:schemeClr val="accent1"/>
              </a:buClr>
              <a:buFont typeface="Wingdings" panose="05000000000000000000" pitchFamily="2" charset="2"/>
              <a:buChar char="§"/>
              <a:defRPr sz="2400"/>
            </a:lvl3pPr>
            <a:lvl4pPr marL="1714500" indent="-342900">
              <a:buClr>
                <a:schemeClr val="accent1"/>
              </a:buClr>
              <a:buFont typeface="Wingdings" panose="05000000000000000000" pitchFamily="2" charset="2"/>
              <a:buChar char="§"/>
              <a:defRPr sz="2000"/>
            </a:lvl4pPr>
            <a:lvl5pPr marL="2171700" indent="-342900">
              <a:buClr>
                <a:schemeClr val="accent1"/>
              </a:buClr>
              <a:buFont typeface="Wingdings" panose="05000000000000000000" pitchFamily="2" charset="2"/>
              <a:buChar cha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162045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48267" y="457200"/>
            <a:ext cx="10363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77333" y="1657350"/>
            <a:ext cx="10905067"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 </a:t>
            </a:r>
          </a:p>
        </p:txBody>
      </p:sp>
      <p:sp>
        <p:nvSpPr>
          <p:cNvPr id="1028" name="Rectangle 5"/>
          <p:cNvSpPr>
            <a:spLocks noChangeArrowheads="1"/>
          </p:cNvSpPr>
          <p:nvPr/>
        </p:nvSpPr>
        <p:spPr bwMode="auto">
          <a:xfrm>
            <a:off x="4343400" y="6305550"/>
            <a:ext cx="396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r>
              <a:rPr lang="en-GB" altLang="en-US" sz="1200" dirty="0">
                <a:solidFill>
                  <a:schemeClr val="tx1"/>
                </a:solidFill>
                <a:latin typeface="Verdana"/>
                <a:cs typeface="Verdana"/>
              </a:rPr>
              <a:t>Peter</a:t>
            </a:r>
            <a:r>
              <a:rPr lang="en-GB" altLang="en-US" sz="1200" baseline="0" dirty="0">
                <a:solidFill>
                  <a:schemeClr val="tx1"/>
                </a:solidFill>
                <a:latin typeface="Verdana"/>
                <a:cs typeface="Verdana"/>
              </a:rPr>
              <a:t> </a:t>
            </a:r>
            <a:r>
              <a:rPr lang="en-GB" altLang="en-US" sz="1200" baseline="0" dirty="0" err="1">
                <a:solidFill>
                  <a:schemeClr val="tx1"/>
                </a:solidFill>
                <a:latin typeface="Verdana"/>
                <a:cs typeface="Verdana"/>
              </a:rPr>
              <a:t>Kluit</a:t>
            </a:r>
            <a:r>
              <a:rPr lang="en-GB" altLang="en-US" sz="1200" baseline="0" dirty="0">
                <a:solidFill>
                  <a:schemeClr val="tx1"/>
                </a:solidFill>
                <a:latin typeface="Verdana"/>
                <a:cs typeface="Verdana"/>
              </a:rPr>
              <a:t> (</a:t>
            </a:r>
            <a:r>
              <a:rPr lang="en-GB" altLang="en-US" sz="1200" baseline="0" dirty="0" err="1">
                <a:solidFill>
                  <a:schemeClr val="tx1"/>
                </a:solidFill>
                <a:latin typeface="Verdana"/>
                <a:cs typeface="Verdana"/>
              </a:rPr>
              <a:t>Nikhef</a:t>
            </a:r>
            <a:r>
              <a:rPr lang="en-GB" altLang="en-US" sz="1200" baseline="0" dirty="0">
                <a:solidFill>
                  <a:schemeClr val="tx1"/>
                </a:solidFill>
                <a:latin typeface="Verdana"/>
                <a:cs typeface="Verdana"/>
              </a:rPr>
              <a:t>)</a:t>
            </a:r>
            <a:endParaRPr lang="en-GB" altLang="en-US" sz="1200" dirty="0">
              <a:solidFill>
                <a:schemeClr val="tx1"/>
              </a:solidFill>
              <a:latin typeface="Verdana"/>
              <a:cs typeface="Verdana"/>
            </a:endParaRPr>
          </a:p>
        </p:txBody>
      </p:sp>
      <p:sp>
        <p:nvSpPr>
          <p:cNvPr id="1029" name="Rectangle 6"/>
          <p:cNvSpPr>
            <a:spLocks noChangeArrowheads="1"/>
          </p:cNvSpPr>
          <p:nvPr/>
        </p:nvSpPr>
        <p:spPr bwMode="auto">
          <a:xfrm>
            <a:off x="8940800" y="622935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spcBef>
                <a:spcPct val="50000"/>
              </a:spcBef>
              <a:defRPr/>
            </a:pPr>
            <a:r>
              <a:rPr lang="en-GB" altLang="en-US" sz="800">
                <a:solidFill>
                  <a:schemeClr val="bg2"/>
                </a:solidFill>
              </a:rPr>
              <a:t> </a:t>
            </a:r>
            <a:fld id="{50F9948D-FA28-478D-A82E-F93DDFBE36D5}" type="slidenum">
              <a:rPr lang="en-GB" altLang="en-US" sz="800" smtClean="0">
                <a:solidFill>
                  <a:schemeClr val="bg2"/>
                </a:solidFill>
              </a:rPr>
              <a:pPr algn="r">
                <a:spcBef>
                  <a:spcPct val="50000"/>
                </a:spcBef>
                <a:defRPr/>
              </a:pPr>
              <a:t>‹#›</a:t>
            </a:fld>
            <a:endParaRPr lang="en-GB" altLang="en-US" sz="800">
              <a:solidFill>
                <a:schemeClr val="bg2"/>
              </a:solidFill>
            </a:endParaRPr>
          </a:p>
        </p:txBody>
      </p:sp>
      <p:sp>
        <p:nvSpPr>
          <p:cNvPr id="1030" name="Rectangle 8"/>
          <p:cNvSpPr>
            <a:spLocks noChangeArrowheads="1"/>
          </p:cNvSpPr>
          <p:nvPr/>
        </p:nvSpPr>
        <p:spPr bwMode="auto">
          <a:xfrm>
            <a:off x="533400" y="6460282"/>
            <a:ext cx="4906061" cy="24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indent="0" algn="l" defTabSz="914400" rtl="0" eaLnBrk="0" fontAlgn="base" latinLnBrk="0" hangingPunct="0">
              <a:lnSpc>
                <a:spcPct val="100000"/>
              </a:lnSpc>
              <a:spcBef>
                <a:spcPct val="50000"/>
              </a:spcBef>
              <a:spcAft>
                <a:spcPct val="0"/>
              </a:spcAft>
              <a:buClrTx/>
              <a:buSzTx/>
              <a:buFontTx/>
              <a:buNone/>
              <a:tabLst/>
              <a:defRPr/>
            </a:pPr>
            <a:r>
              <a:rPr lang="en-GB" altLang="en-US" sz="900" dirty="0">
                <a:latin typeface="Verdana"/>
                <a:cs typeface="Verdana"/>
              </a:rPr>
              <a:t>LCTPC</a:t>
            </a:r>
            <a:r>
              <a:rPr lang="en-GB" altLang="en-US" sz="900" baseline="0" dirty="0">
                <a:latin typeface="Verdana"/>
                <a:cs typeface="Verdana"/>
              </a:rPr>
              <a:t> meeting January 2021</a:t>
            </a:r>
            <a:endParaRPr lang="en-GB" altLang="en-US" sz="900" dirty="0">
              <a:latin typeface="Verdana"/>
              <a:cs typeface="Verdan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Times New Roman" pitchFamily="18" charset="0"/>
        </a:defRPr>
      </a:lvl2pPr>
      <a:lvl3pPr algn="ctr" rtl="0" eaLnBrk="0" fontAlgn="base" hangingPunct="0">
        <a:spcBef>
          <a:spcPct val="0"/>
        </a:spcBef>
        <a:spcAft>
          <a:spcPct val="0"/>
        </a:spcAft>
        <a:defRPr sz="2800" b="1">
          <a:solidFill>
            <a:schemeClr val="tx2"/>
          </a:solidFill>
          <a:latin typeface="Times New Roman" pitchFamily="18" charset="0"/>
        </a:defRPr>
      </a:lvl3pPr>
      <a:lvl4pPr algn="ctr" rtl="0" eaLnBrk="0" fontAlgn="base" hangingPunct="0">
        <a:spcBef>
          <a:spcPct val="0"/>
        </a:spcBef>
        <a:spcAft>
          <a:spcPct val="0"/>
        </a:spcAft>
        <a:defRPr sz="2800" b="1">
          <a:solidFill>
            <a:schemeClr val="tx2"/>
          </a:solidFill>
          <a:latin typeface="Times New Roman" pitchFamily="18" charset="0"/>
        </a:defRPr>
      </a:lvl4pPr>
      <a:lvl5pPr algn="ctr" rtl="0" eaLnBrk="0" fontAlgn="base" hangingPunct="0">
        <a:spcBef>
          <a:spcPct val="0"/>
        </a:spcBef>
        <a:spcAft>
          <a:spcPct val="0"/>
        </a:spcAft>
        <a:defRPr sz="2800" b="1">
          <a:solidFill>
            <a:schemeClr val="tx2"/>
          </a:solidFill>
          <a:latin typeface="Times New Roman" pitchFamily="18" charset="0"/>
        </a:defRPr>
      </a:lvl5pPr>
      <a:lvl6pPr marL="457200" algn="ctr" rtl="0" eaLnBrk="0" fontAlgn="base" hangingPunct="0">
        <a:spcBef>
          <a:spcPct val="0"/>
        </a:spcBef>
        <a:spcAft>
          <a:spcPct val="0"/>
        </a:spcAft>
        <a:defRPr sz="2800" b="1">
          <a:solidFill>
            <a:schemeClr val="tx2"/>
          </a:solidFill>
          <a:latin typeface="Times New Roman" pitchFamily="18" charset="0"/>
        </a:defRPr>
      </a:lvl6pPr>
      <a:lvl7pPr marL="914400" algn="ctr" rtl="0" eaLnBrk="0" fontAlgn="base" hangingPunct="0">
        <a:spcBef>
          <a:spcPct val="0"/>
        </a:spcBef>
        <a:spcAft>
          <a:spcPct val="0"/>
        </a:spcAft>
        <a:defRPr sz="2800" b="1">
          <a:solidFill>
            <a:schemeClr val="tx2"/>
          </a:solidFill>
          <a:latin typeface="Times New Roman" pitchFamily="18" charset="0"/>
        </a:defRPr>
      </a:lvl7pPr>
      <a:lvl8pPr marL="1371600" algn="ctr" rtl="0" eaLnBrk="0" fontAlgn="base" hangingPunct="0">
        <a:spcBef>
          <a:spcPct val="0"/>
        </a:spcBef>
        <a:spcAft>
          <a:spcPct val="0"/>
        </a:spcAft>
        <a:defRPr sz="2800" b="1">
          <a:solidFill>
            <a:schemeClr val="tx2"/>
          </a:solidFill>
          <a:latin typeface="Times New Roman" pitchFamily="18" charset="0"/>
        </a:defRPr>
      </a:lvl8pPr>
      <a:lvl9pPr marL="1828800" algn="ctr" rtl="0" eaLnBrk="0" fontAlgn="base" hangingPunct="0">
        <a:spcBef>
          <a:spcPct val="0"/>
        </a:spcBef>
        <a:spcAft>
          <a:spcPct val="0"/>
        </a:spcAft>
        <a:defRPr sz="28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100000"/>
        <a:buFont typeface="Monotype Sorts"/>
        <a:buChar char="u"/>
        <a:defRPr>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100000"/>
        <a:buFont typeface="Monotype Sorts"/>
        <a:buChar char="l"/>
        <a:defRPr sz="1600">
          <a:solidFill>
            <a:schemeClr val="tx1"/>
          </a:solidFill>
          <a:latin typeface="+mn-lt"/>
        </a:defRPr>
      </a:lvl2pPr>
      <a:lvl3pPr marL="1143000" indent="-228600" algn="l" rtl="0" eaLnBrk="0" fontAlgn="base" hangingPunct="0">
        <a:spcBef>
          <a:spcPct val="20000"/>
        </a:spcBef>
        <a:spcAft>
          <a:spcPct val="0"/>
        </a:spcAft>
        <a:buClr>
          <a:schemeClr val="folHlink"/>
        </a:buClr>
        <a:buSzPct val="100000"/>
        <a:buFont typeface="Monotype Sorts"/>
        <a:buChar char="n"/>
        <a:defRPr sz="1400">
          <a:solidFill>
            <a:schemeClr val="tx1"/>
          </a:solidFill>
          <a:latin typeface="+mn-lt"/>
        </a:defRPr>
      </a:lvl3pPr>
      <a:lvl4pPr marL="1600200" indent="-228600" algn="l" rtl="0" eaLnBrk="0" fontAlgn="base" hangingPunct="0">
        <a:spcBef>
          <a:spcPct val="20000"/>
        </a:spcBef>
        <a:spcAft>
          <a:spcPct val="0"/>
        </a:spcAft>
        <a:buClr>
          <a:schemeClr val="accent2"/>
        </a:buClr>
        <a:buSzPct val="100000"/>
        <a:buFont typeface="Monotype Sorts"/>
        <a:buChar char="u"/>
        <a:defRPr sz="1200">
          <a:solidFill>
            <a:schemeClr val="tx1"/>
          </a:solidFill>
          <a:latin typeface="+mn-lt"/>
        </a:defRPr>
      </a:lvl4pPr>
      <a:lvl5pPr marL="2057400" indent="-228600" algn="l" rtl="0" eaLnBrk="0" fontAlgn="base" hangingPunct="0">
        <a:spcBef>
          <a:spcPct val="20000"/>
        </a:spcBef>
        <a:spcAft>
          <a:spcPct val="0"/>
        </a:spcAft>
        <a:buClr>
          <a:schemeClr val="folHlink"/>
        </a:buClr>
        <a:buSzPct val="100000"/>
        <a:buFont typeface="Monotype Sorts"/>
        <a:buChar char="l"/>
        <a:defRPr sz="1000">
          <a:solidFill>
            <a:schemeClr val="tx1"/>
          </a:solidFill>
          <a:latin typeface="+mn-lt"/>
        </a:defRPr>
      </a:lvl5pPr>
      <a:lvl6pPr marL="25146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6pPr>
      <a:lvl7pPr marL="29718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7pPr>
      <a:lvl8pPr marL="34290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8pPr>
      <a:lvl9pPr marL="38862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gif"/><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rot="5400000">
            <a:off x="4932529" y="2306472"/>
            <a:ext cx="3469942" cy="2057399"/>
          </a:xfrm>
          <a:prstGeom prst="rect">
            <a:avLst/>
          </a:prstGeom>
        </p:spPr>
      </p:pic>
      <p:sp>
        <p:nvSpPr>
          <p:cNvPr id="3074" name="Rectangle 4"/>
          <p:cNvSpPr>
            <a:spLocks noGrp="1" noChangeArrowheads="1"/>
          </p:cNvSpPr>
          <p:nvPr>
            <p:ph type="ctrTitle"/>
          </p:nvPr>
        </p:nvSpPr>
        <p:spPr>
          <a:xfrm>
            <a:off x="3311798" y="291480"/>
            <a:ext cx="5208042" cy="1080120"/>
          </a:xfrm>
        </p:spPr>
        <p:txBody>
          <a:bodyPr anchor="ctr"/>
          <a:lstStyle/>
          <a:p>
            <a:r>
              <a:rPr lang="en-GB" altLang="en-US" sz="4000" b="0" dirty="0">
                <a:latin typeface="Verdana"/>
                <a:cs typeface="Verdana"/>
              </a:rPr>
              <a:t>Pixel TPC</a:t>
            </a:r>
          </a:p>
        </p:txBody>
      </p:sp>
      <p:pic>
        <p:nvPicPr>
          <p:cNvPr id="3079" name="Picture 2"/>
          <p:cNvPicPr>
            <a:picLocks noChangeAspect="1"/>
          </p:cNvPicPr>
          <p:nvPr/>
        </p:nvPicPr>
        <p:blipFill>
          <a:blip r:embed="rId4">
            <a:extLst>
              <a:ext uri="{28A0092B-C50C-407E-A947-70E740481C1C}">
                <a14:useLocalDpi xmlns:a14="http://schemas.microsoft.com/office/drawing/2010/main" val="0"/>
              </a:ext>
            </a:extLst>
          </a:blip>
          <a:srcRect l="3799" t="5901" r="5202" b="18501"/>
          <a:stretch>
            <a:fillRect/>
          </a:stretch>
        </p:blipFill>
        <p:spPr bwMode="auto">
          <a:xfrm flipH="1">
            <a:off x="2895599" y="2298086"/>
            <a:ext cx="2191053" cy="242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44">
            <a:extLst>
              <a:ext uri="{FF2B5EF4-FFF2-40B4-BE49-F238E27FC236}">
                <a16:creationId xmlns:a16="http://schemas.microsoft.com/office/drawing/2014/main" id="{CDEDC3A7-1097-49CA-8924-8BB5F0DD655C}"/>
              </a:ext>
            </a:extLst>
          </p:cNvPr>
          <p:cNvPicPr>
            <a:picLocks noChangeAspect="1"/>
          </p:cNvPicPr>
          <p:nvPr/>
        </p:nvPicPr>
        <p:blipFill>
          <a:blip r:embed="rId5">
            <a:alphaModFix/>
            <a:extLst>
              <a:ext uri="{BEBA8EAE-BF5A-486C-A8C5-ECC9F3942E4B}">
                <a14:imgProps xmlns:a14="http://schemas.microsoft.com/office/drawing/2010/main">
                  <a14:imgLayer>
                    <a14:imgEffect>
                      <a14:brightnessContrast bright="20000"/>
                    </a14:imgEffect>
                  </a14:imgLayer>
                </a14:imgProps>
              </a:ext>
            </a:extLst>
          </a:blip>
          <a:srcRect r="55828"/>
          <a:stretch>
            <a:fillRect/>
          </a:stretch>
        </p:blipFill>
        <p:spPr>
          <a:xfrm>
            <a:off x="609600" y="2487110"/>
            <a:ext cx="1401882" cy="1780090"/>
          </a:xfrm>
          <a:prstGeom prst="rect">
            <a:avLst/>
          </a:prstGeom>
          <a:noFill/>
          <a:ln>
            <a:noFill/>
          </a:ln>
        </p:spPr>
      </p:pic>
      <p:pic>
        <p:nvPicPr>
          <p:cNvPr id="11" name="Picture 10" descr="TPC-Pixel-ComAcceptanceZoom.gif"/>
          <p:cNvPicPr>
            <a:picLocks noChangeAspect="1"/>
          </p:cNvPicPr>
          <p:nvPr/>
        </p:nvPicPr>
        <p:blipFill>
          <a:blip r:embed="rId6"/>
          <a:srcRect r="9979"/>
          <a:stretch>
            <a:fillRect/>
          </a:stretch>
        </p:blipFill>
        <p:spPr>
          <a:xfrm>
            <a:off x="8077200" y="1219200"/>
            <a:ext cx="3606870" cy="3886200"/>
          </a:xfrm>
          <a:prstGeom prst="rect">
            <a:avLst/>
          </a:prstGeom>
        </p:spPr>
      </p:pic>
      <p:cxnSp>
        <p:nvCxnSpPr>
          <p:cNvPr id="12" name="Straight Arrow Connector 11"/>
          <p:cNvCxnSpPr/>
          <p:nvPr/>
        </p:nvCxnSpPr>
        <p:spPr bwMode="auto">
          <a:xfrm flipV="1">
            <a:off x="1371600" y="2743200"/>
            <a:ext cx="1905000" cy="5334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5" name="Straight Arrow Connector 14"/>
          <p:cNvCxnSpPr/>
          <p:nvPr/>
        </p:nvCxnSpPr>
        <p:spPr bwMode="auto">
          <a:xfrm flipV="1">
            <a:off x="4038600" y="2362200"/>
            <a:ext cx="2514600" cy="3810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1" name="Straight Arrow Connector 20"/>
          <p:cNvCxnSpPr/>
          <p:nvPr/>
        </p:nvCxnSpPr>
        <p:spPr bwMode="auto">
          <a:xfrm flipV="1">
            <a:off x="6781800" y="2514600"/>
            <a:ext cx="2819400" cy="7620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pic>
        <p:nvPicPr>
          <p:cNvPr id="25" name="Picture 24" descr="ildlogoTransparant.png"/>
          <p:cNvPicPr>
            <a:picLocks noChangeAspect="1"/>
          </p:cNvPicPr>
          <p:nvPr/>
        </p:nvPicPr>
        <p:blipFill>
          <a:blip r:embed="rId7"/>
          <a:stretch>
            <a:fillRect/>
          </a:stretch>
        </p:blipFill>
        <p:spPr>
          <a:xfrm>
            <a:off x="10417176" y="5638800"/>
            <a:ext cx="1089024" cy="696976"/>
          </a:xfrm>
          <a:prstGeom prst="rect">
            <a:avLst/>
          </a:prstGeom>
        </p:spPr>
      </p:pic>
      <p:sp>
        <p:nvSpPr>
          <p:cNvPr id="20" name="TextBox 19"/>
          <p:cNvSpPr txBox="1"/>
          <p:nvPr/>
        </p:nvSpPr>
        <p:spPr>
          <a:xfrm>
            <a:off x="1219200" y="5100935"/>
            <a:ext cx="9753600" cy="461665"/>
          </a:xfrm>
          <a:prstGeom prst="rect">
            <a:avLst/>
          </a:prstGeom>
          <a:noFill/>
        </p:spPr>
        <p:txBody>
          <a:bodyPr wrap="square" rtlCol="0">
            <a:spAutoFit/>
          </a:bodyPr>
          <a:lstStyle/>
          <a:p>
            <a:r>
              <a:rPr lang="en-US" dirty="0">
                <a:latin typeface="Verdana"/>
                <a:cs typeface="Verdana"/>
              </a:rPr>
              <a:t>Single chip         Quad             Module                  TPC plane </a:t>
            </a:r>
          </a:p>
        </p:txBody>
      </p:sp>
      <p:sp>
        <p:nvSpPr>
          <p:cNvPr id="22" name="TextBox 21"/>
          <p:cNvSpPr txBox="1"/>
          <p:nvPr/>
        </p:nvSpPr>
        <p:spPr>
          <a:xfrm>
            <a:off x="1371600" y="5562600"/>
            <a:ext cx="9753600" cy="461665"/>
          </a:xfrm>
          <a:prstGeom prst="rect">
            <a:avLst/>
          </a:prstGeom>
          <a:noFill/>
        </p:spPr>
        <p:txBody>
          <a:bodyPr wrap="square" rtlCol="0">
            <a:spAutoFit/>
          </a:bodyPr>
          <a:lstStyle/>
          <a:p>
            <a:r>
              <a:rPr lang="en-US" dirty="0">
                <a:latin typeface="Verdana"/>
                <a:cs typeface="Verdana"/>
              </a:rPr>
              <a:t> 2017                2018              2019                   </a:t>
            </a:r>
          </a:p>
        </p:txBody>
      </p:sp>
      <p:pic>
        <p:nvPicPr>
          <p:cNvPr id="14"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400" y="404814"/>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7" descr="LCTPClogo_simple.wb.png"/>
          <p:cNvPicPr>
            <a:picLocks noChangeAspect="1"/>
          </p:cNvPicPr>
          <p:nvPr/>
        </p:nvPicPr>
        <p:blipFill>
          <a:blip r:embed="rId9"/>
          <a:stretch>
            <a:fillRect/>
          </a:stretch>
        </p:blipFill>
        <p:spPr>
          <a:xfrm rot="10800000" flipH="1" flipV="1">
            <a:off x="8614521" y="5638800"/>
            <a:ext cx="1291479" cy="738482"/>
          </a:xfrm>
          <a:prstGeom prst="rect">
            <a:avLst/>
          </a:prstGeom>
        </p:spPr>
      </p:pic>
      <p:pic>
        <p:nvPicPr>
          <p:cNvPr id="16" name="Picture 15" descr="bonn.png"/>
          <p:cNvPicPr>
            <a:picLocks noChangeAspect="1"/>
          </p:cNvPicPr>
          <p:nvPr/>
        </p:nvPicPr>
        <p:blipFill>
          <a:blip r:embed="rId10"/>
          <a:stretch>
            <a:fillRect/>
          </a:stretch>
        </p:blipFill>
        <p:spPr>
          <a:xfrm>
            <a:off x="9220200" y="304800"/>
            <a:ext cx="2489200" cy="965200"/>
          </a:xfrm>
          <a:prstGeom prst="rect">
            <a:avLst/>
          </a:prstGeom>
        </p:spPr>
      </p:pic>
    </p:spTree>
    <p:extLst>
      <p:ext uri="{BB962C8B-B14F-4D97-AF65-F5344CB8AC3E}">
        <p14:creationId xmlns:p14="http://schemas.microsoft.com/office/powerpoint/2010/main" val="239801538"/>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267" y="266700"/>
            <a:ext cx="10363200" cy="800100"/>
          </a:xfrm>
        </p:spPr>
        <p:txBody>
          <a:bodyPr/>
          <a:lstStyle/>
          <a:p>
            <a:r>
              <a:rPr lang="en-US" sz="3600" b="0" dirty="0">
                <a:solidFill>
                  <a:srgbClr val="FF0000"/>
                </a:solidFill>
                <a:latin typeface="Verdana"/>
                <a:cs typeface="Verdana"/>
              </a:rPr>
              <a:t>Ion backflow for a double grid</a:t>
            </a:r>
          </a:p>
        </p:txBody>
      </p:sp>
      <p:sp>
        <p:nvSpPr>
          <p:cNvPr id="9" name="TextBox 8"/>
          <p:cNvSpPr txBox="1"/>
          <p:nvPr/>
        </p:nvSpPr>
        <p:spPr>
          <a:xfrm>
            <a:off x="1371600" y="1143000"/>
            <a:ext cx="3048000" cy="457200"/>
          </a:xfrm>
          <a:prstGeom prst="rect">
            <a:avLst/>
          </a:prstGeom>
          <a:noFill/>
        </p:spPr>
        <p:txBody>
          <a:bodyPr wrap="square" rtlCol="0">
            <a:spAutoFit/>
          </a:bodyPr>
          <a:lstStyle/>
          <a:p>
            <a:r>
              <a:rPr lang="en-US" dirty="0"/>
              <a:t> </a:t>
            </a:r>
          </a:p>
        </p:txBody>
      </p:sp>
      <p:sp>
        <p:nvSpPr>
          <p:cNvPr id="4" name="TextBox 3"/>
          <p:cNvSpPr txBox="1"/>
          <p:nvPr/>
        </p:nvSpPr>
        <p:spPr>
          <a:xfrm>
            <a:off x="1371600" y="1152609"/>
            <a:ext cx="10058400" cy="6524863"/>
          </a:xfrm>
          <a:prstGeom prst="rect">
            <a:avLst/>
          </a:prstGeom>
          <a:noFill/>
        </p:spPr>
        <p:txBody>
          <a:bodyPr wrap="square" rtlCol="0">
            <a:spAutoFit/>
          </a:bodyPr>
          <a:lstStyle/>
          <a:p>
            <a:r>
              <a:rPr lang="en-US" sz="2000" dirty="0">
                <a:solidFill>
                  <a:srgbClr val="0000FF"/>
                </a:solidFill>
                <a:latin typeface="Verdana"/>
                <a:cs typeface="Verdana"/>
              </a:rPr>
              <a:t>Here calculations for the IBF of the two grids in case one has a total FR of </a:t>
            </a:r>
          </a:p>
          <a:p>
            <a:r>
              <a:rPr lang="en-US" sz="2000" dirty="0">
                <a:solidFill>
                  <a:srgbClr val="0000FF"/>
                </a:solidFill>
                <a:latin typeface="Verdana"/>
                <a:cs typeface="Verdana"/>
              </a:rPr>
              <a:t>about 240 – normal </a:t>
            </a:r>
            <a:r>
              <a:rPr lang="en-US" sz="2000" dirty="0" err="1">
                <a:solidFill>
                  <a:srgbClr val="0000FF"/>
                </a:solidFill>
                <a:latin typeface="Verdana"/>
                <a:cs typeface="Verdana"/>
              </a:rPr>
              <a:t>GridPix</a:t>
            </a:r>
            <a:r>
              <a:rPr lang="en-US" sz="2000" dirty="0">
                <a:solidFill>
                  <a:srgbClr val="0000FF"/>
                </a:solidFill>
                <a:latin typeface="Verdana"/>
                <a:cs typeface="Verdana"/>
              </a:rPr>
              <a:t> operation. For the simulations the FR of the top </a:t>
            </a:r>
          </a:p>
          <a:p>
            <a:r>
              <a:rPr lang="en-US" sz="2000" dirty="0">
                <a:solidFill>
                  <a:srgbClr val="0000FF"/>
                </a:solidFill>
                <a:latin typeface="Verdana"/>
                <a:cs typeface="Verdana"/>
              </a:rPr>
              <a:t>grid was put at 16. The lower </a:t>
            </a:r>
            <a:r>
              <a:rPr lang="en-US" sz="2000" dirty="0" err="1">
                <a:solidFill>
                  <a:srgbClr val="0000FF"/>
                </a:solidFill>
                <a:latin typeface="Verdana"/>
                <a:cs typeface="Verdana"/>
              </a:rPr>
              <a:t>Grid(Pix</a:t>
            </a:r>
            <a:r>
              <a:rPr lang="en-US" sz="2000" dirty="0">
                <a:solidFill>
                  <a:srgbClr val="0000FF"/>
                </a:solidFill>
                <a:latin typeface="Verdana"/>
                <a:cs typeface="Verdana"/>
              </a:rPr>
              <a:t>) was at FR 16 too</a:t>
            </a:r>
            <a:r>
              <a:rPr lang="en-US" sz="2200" dirty="0">
                <a:solidFill>
                  <a:srgbClr val="0000FF"/>
                </a:solidFill>
                <a:latin typeface="Verdana"/>
                <a:cs typeface="Verdana"/>
              </a:rPr>
              <a:t>. </a:t>
            </a:r>
            <a:r>
              <a:rPr lang="en-US" sz="2000" dirty="0">
                <a:solidFill>
                  <a:srgbClr val="0000FF"/>
                </a:solidFill>
                <a:latin typeface="Verdana"/>
                <a:cs typeface="Verdana"/>
              </a:rPr>
              <a:t>Total FR 256. </a:t>
            </a:r>
          </a:p>
          <a:p>
            <a:r>
              <a:rPr lang="en-US" sz="2000" dirty="0">
                <a:solidFill>
                  <a:srgbClr val="0000FF"/>
                </a:solidFill>
                <a:latin typeface="Verdana"/>
                <a:cs typeface="Verdana"/>
              </a:rPr>
              <a:t>The diffusion is put to 200 </a:t>
            </a:r>
            <a:r>
              <a:rPr lang="en-US" sz="2000" dirty="0" err="1">
                <a:solidFill>
                  <a:srgbClr val="0000FF"/>
                </a:solidFill>
                <a:latin typeface="Verdana"/>
                <a:cs typeface="Verdana"/>
              </a:rPr>
              <a:t>μm</a:t>
            </a:r>
            <a:r>
              <a:rPr lang="en-US" sz="2000" dirty="0">
                <a:solidFill>
                  <a:srgbClr val="0000FF"/>
                </a:solidFill>
                <a:latin typeface="Verdana"/>
                <a:cs typeface="Verdana"/>
              </a:rPr>
              <a:t>/√cm in both regions (NB. in the low field region (slide 11-12) it could be 400 </a:t>
            </a:r>
            <a:r>
              <a:rPr lang="en-US" sz="2000" dirty="0" err="1">
                <a:solidFill>
                  <a:srgbClr val="0000FF"/>
                </a:solidFill>
                <a:latin typeface="Verdana"/>
                <a:cs typeface="Verdana"/>
              </a:rPr>
              <a:t>μm</a:t>
            </a:r>
            <a:r>
              <a:rPr lang="en-US" sz="2000" dirty="0">
                <a:solidFill>
                  <a:srgbClr val="0000FF"/>
                </a:solidFill>
                <a:latin typeface="Verdana"/>
                <a:cs typeface="Verdana"/>
              </a:rPr>
              <a:t>/√cm). </a:t>
            </a:r>
          </a:p>
          <a:p>
            <a:endParaRPr lang="en-US" sz="2200" dirty="0">
              <a:solidFill>
                <a:srgbClr val="0000FF"/>
              </a:solidFill>
              <a:latin typeface="Verdana"/>
              <a:cs typeface="Verdana"/>
            </a:endParaRPr>
          </a:p>
          <a:p>
            <a:endParaRPr lang="en-US" sz="2000" dirty="0">
              <a:solidFill>
                <a:srgbClr val="0000FF"/>
              </a:solidFill>
              <a:latin typeface="Verdana"/>
              <a:cs typeface="Verdana"/>
            </a:endParaRPr>
          </a:p>
          <a:p>
            <a:r>
              <a:rPr lang="en-US" sz="2000" dirty="0">
                <a:solidFill>
                  <a:srgbClr val="0000FF"/>
                </a:solidFill>
                <a:latin typeface="Verdana"/>
                <a:cs typeface="Verdana"/>
              </a:rPr>
              <a:t> </a:t>
            </a:r>
          </a:p>
          <a:p>
            <a:endParaRPr lang="en-US" sz="2000" dirty="0">
              <a:solidFill>
                <a:srgbClr val="0000FF"/>
              </a:solidFill>
              <a:latin typeface="Verdana"/>
              <a:cs typeface="Verdana"/>
            </a:endParaRPr>
          </a:p>
          <a:p>
            <a:endParaRPr lang="en-US" sz="2000" dirty="0">
              <a:solidFill>
                <a:srgbClr val="0000FF"/>
              </a:solidFill>
              <a:latin typeface="Verdana"/>
              <a:cs typeface="Verdana"/>
            </a:endParaRPr>
          </a:p>
          <a:p>
            <a:endParaRPr lang="en-US" sz="2200" dirty="0">
              <a:solidFill>
                <a:srgbClr val="0000FF"/>
              </a:solidFill>
              <a:latin typeface="Verdana"/>
              <a:cs typeface="Verdana"/>
            </a:endParaRPr>
          </a:p>
          <a:p>
            <a:endParaRPr lang="en-US" sz="2200" dirty="0">
              <a:solidFill>
                <a:srgbClr val="0000FF"/>
              </a:solidFill>
              <a:latin typeface="Verdana"/>
              <a:cs typeface="Verdana"/>
            </a:endParaRPr>
          </a:p>
          <a:p>
            <a:r>
              <a:rPr lang="en-US" sz="2200" dirty="0">
                <a:solidFill>
                  <a:srgbClr val="0000FF"/>
                </a:solidFill>
                <a:latin typeface="Verdana"/>
                <a:cs typeface="Verdana"/>
              </a:rPr>
              <a:t> </a:t>
            </a:r>
          </a:p>
          <a:p>
            <a:endParaRPr lang="en-US" sz="2200" dirty="0">
              <a:solidFill>
                <a:srgbClr val="0000FF"/>
              </a:solidFill>
              <a:latin typeface="Verdana"/>
              <a:cs typeface="Verdana"/>
            </a:endParaRPr>
          </a:p>
          <a:p>
            <a:r>
              <a:rPr lang="en-US" sz="2000" dirty="0">
                <a:solidFill>
                  <a:srgbClr val="0000FF"/>
                </a:solidFill>
                <a:latin typeface="Verdana"/>
                <a:cs typeface="Verdana"/>
              </a:rPr>
              <a:t>In order to reach IBF*Gain (2 10</a:t>
            </a:r>
            <a:r>
              <a:rPr lang="en-US" sz="2000" baseline="30000" dirty="0">
                <a:solidFill>
                  <a:srgbClr val="0000FF"/>
                </a:solidFill>
                <a:latin typeface="Verdana"/>
                <a:cs typeface="Verdana"/>
              </a:rPr>
              <a:t>3</a:t>
            </a:r>
            <a:r>
              <a:rPr lang="en-US" sz="2000" dirty="0">
                <a:solidFill>
                  <a:srgbClr val="0000FF"/>
                </a:solidFill>
                <a:latin typeface="Verdana"/>
                <a:cs typeface="Verdana"/>
              </a:rPr>
              <a:t>) below one has to choose a slightly </a:t>
            </a:r>
          </a:p>
          <a:p>
            <a:r>
              <a:rPr lang="en-US" sz="2000" dirty="0">
                <a:solidFill>
                  <a:srgbClr val="0000FF"/>
                </a:solidFill>
                <a:latin typeface="Verdana"/>
                <a:cs typeface="Verdana"/>
              </a:rPr>
              <a:t>smaller hole size of 25 or 20 microns.</a:t>
            </a:r>
            <a:r>
              <a:rPr lang="en-US" sz="2200" dirty="0">
                <a:solidFill>
                  <a:srgbClr val="0000FF"/>
                </a:solidFill>
                <a:latin typeface="Verdana"/>
                <a:cs typeface="Verdana"/>
              </a:rPr>
              <a:t>  </a:t>
            </a:r>
            <a:endParaRPr lang="en-US" sz="2000" dirty="0">
              <a:solidFill>
                <a:srgbClr val="0000FF"/>
              </a:solidFill>
              <a:latin typeface="Verdana"/>
              <a:cs typeface="Verdana"/>
            </a:endParaRPr>
          </a:p>
          <a:p>
            <a:endParaRPr lang="en-US" sz="2000" dirty="0">
              <a:latin typeface="Verdana"/>
              <a:cs typeface="Verdana"/>
            </a:endParaRPr>
          </a:p>
          <a:p>
            <a:endParaRPr lang="en-US" sz="2000" dirty="0">
              <a:latin typeface="Verdana"/>
              <a:cs typeface="Verdana"/>
            </a:endParaRPr>
          </a:p>
          <a:p>
            <a:endParaRPr lang="en-US" sz="2000" dirty="0">
              <a:latin typeface="Verdana"/>
              <a:cs typeface="Verdana"/>
            </a:endParaRPr>
          </a:p>
          <a:p>
            <a:endParaRPr lang="en-US" dirty="0">
              <a:latin typeface="Verdana"/>
              <a:cs typeface="Verdana"/>
            </a:endParaRPr>
          </a:p>
        </p:txBody>
      </p:sp>
      <p:graphicFrame>
        <p:nvGraphicFramePr>
          <p:cNvPr id="5" name="Table 4"/>
          <p:cNvGraphicFramePr>
            <a:graphicFrameLocks noGrp="1"/>
          </p:cNvGraphicFramePr>
          <p:nvPr>
            <p:extLst>
              <p:ext uri="{D42A27DB-BD31-4B8C-83A1-F6EECF244321}">
                <p14:modId xmlns:p14="http://schemas.microsoft.com/office/powerpoint/2010/main" val="2065064728"/>
              </p:ext>
            </p:extLst>
          </p:nvPr>
        </p:nvGraphicFramePr>
        <p:xfrm>
          <a:off x="2286000" y="2852936"/>
          <a:ext cx="7620000" cy="263652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0" baseline="0" dirty="0">
                        <a:latin typeface="Verdana"/>
                        <a:cs typeface="Verdana"/>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0" baseline="0" dirty="0">
                          <a:latin typeface="Verdana"/>
                          <a:cs typeface="Verdana"/>
                        </a:rPr>
                        <a:t>Ion backflow </a:t>
                      </a:r>
                    </a:p>
                    <a:p>
                      <a:pPr algn="ctr"/>
                      <a:endParaRPr lang="en-US" b="0" baseline="0" dirty="0">
                        <a:latin typeface="Verdana"/>
                        <a:cs typeface="Verdana"/>
                      </a:endParaRPr>
                    </a:p>
                  </a:txBody>
                  <a:tcPr/>
                </a:tc>
                <a:tc>
                  <a:txBody>
                    <a:bodyPr/>
                    <a:lstStyle/>
                    <a:p>
                      <a:pPr algn="ctr"/>
                      <a:endParaRPr lang="en-US" sz="2000" b="0" baseline="0" dirty="0">
                        <a:latin typeface="Verdana"/>
                        <a:cs typeface="Verdana"/>
                      </a:endParaRPr>
                    </a:p>
                    <a:p>
                      <a:pPr algn="ctr"/>
                      <a:r>
                        <a:rPr lang="en-US" sz="2000" b="0" baseline="0" dirty="0">
                          <a:latin typeface="Verdana"/>
                          <a:cs typeface="Verdana"/>
                        </a:rPr>
                        <a:t>Hole 30 </a:t>
                      </a:r>
                      <a:r>
                        <a:rPr kumimoji="0" lang="en-US" sz="2000" b="0" i="0" u="none" strike="noStrike" kern="1200" cap="none" spc="0" normalizeH="0" baseline="0" noProof="0" dirty="0" err="1">
                          <a:ln>
                            <a:noFill/>
                          </a:ln>
                          <a:solidFill>
                            <a:schemeClr val="bg1"/>
                          </a:solidFill>
                          <a:effectLst/>
                          <a:uLnTx/>
                          <a:uFillTx/>
                          <a:latin typeface="Verdana"/>
                          <a:ea typeface="+mn-ea"/>
                          <a:cs typeface="Verdana"/>
                        </a:rPr>
                        <a:t>μm</a:t>
                      </a:r>
                      <a:endParaRPr lang="en-US" b="0" baseline="0" dirty="0">
                        <a:latin typeface="Verdana"/>
                        <a:cs typeface="Verdana"/>
                      </a:endParaRPr>
                    </a:p>
                  </a:txBody>
                  <a:tcPr/>
                </a:tc>
                <a:tc>
                  <a:txBody>
                    <a:bodyPr/>
                    <a:lstStyle/>
                    <a:p>
                      <a:pPr algn="ctr"/>
                      <a:endParaRPr lang="en-US" b="0" dirty="0">
                        <a:latin typeface="Verdana"/>
                        <a:cs typeface="Verdan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FF"/>
                          </a:solidFill>
                          <a:effectLst/>
                          <a:uLnTx/>
                          <a:uFillTx/>
                          <a:latin typeface="Verdana"/>
                          <a:ea typeface="+mn-ea"/>
                          <a:cs typeface="Verdana"/>
                        </a:rPr>
                        <a:t> </a:t>
                      </a:r>
                      <a:r>
                        <a:rPr kumimoji="0" lang="en-US" sz="2000" b="0" i="0" u="none" strike="noStrike" kern="1200" cap="none" spc="0" normalizeH="0" baseline="0" noProof="0" dirty="0">
                          <a:ln>
                            <a:noFill/>
                          </a:ln>
                          <a:solidFill>
                            <a:schemeClr val="bg1"/>
                          </a:solidFill>
                          <a:effectLst/>
                          <a:uLnTx/>
                          <a:uFillTx/>
                          <a:latin typeface="Verdana"/>
                          <a:ea typeface="+mn-ea"/>
                          <a:cs typeface="Verdana"/>
                        </a:rPr>
                        <a:t>Hole 25 </a:t>
                      </a:r>
                      <a:r>
                        <a:rPr kumimoji="0" lang="en-US" sz="2000" b="0" i="0" u="none" strike="noStrike" kern="1200" cap="none" spc="0" normalizeH="0" baseline="0" noProof="0" dirty="0" err="1">
                          <a:ln>
                            <a:noFill/>
                          </a:ln>
                          <a:solidFill>
                            <a:schemeClr val="bg1"/>
                          </a:solidFill>
                          <a:effectLst/>
                          <a:uLnTx/>
                          <a:uFillTx/>
                          <a:latin typeface="Verdana"/>
                          <a:ea typeface="+mn-ea"/>
                          <a:cs typeface="Verdana"/>
                        </a:rPr>
                        <a:t>μm</a:t>
                      </a:r>
                      <a:endParaRPr lang="en-US" sz="2000" b="0" dirty="0">
                        <a:solidFill>
                          <a:schemeClr val="bg1"/>
                        </a:solidFill>
                        <a:latin typeface="Verdana"/>
                        <a:cs typeface="Verdana"/>
                      </a:endParaRPr>
                    </a:p>
                    <a:p>
                      <a:pPr algn="ctr"/>
                      <a:endParaRPr lang="en-US" b="0" dirty="0">
                        <a:latin typeface="Verdana"/>
                        <a:cs typeface="Verdana"/>
                      </a:endParaRPr>
                    </a:p>
                  </a:txBody>
                  <a:tcPr/>
                </a:tc>
                <a:tc>
                  <a:txBody>
                    <a:bodyPr/>
                    <a:lstStyle/>
                    <a:p>
                      <a:pPr algn="ctr"/>
                      <a:endParaRPr lang="en-US" b="0" dirty="0">
                        <a:latin typeface="Verdana"/>
                        <a:cs typeface="Verdan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FF"/>
                          </a:solidFill>
                          <a:effectLst/>
                          <a:uLnTx/>
                          <a:uFillTx/>
                          <a:latin typeface="Verdana"/>
                          <a:ea typeface="+mn-ea"/>
                          <a:cs typeface="Verdana"/>
                        </a:rPr>
                        <a:t> </a:t>
                      </a:r>
                      <a:r>
                        <a:rPr kumimoji="0" lang="en-US" sz="2000" b="0" i="0" u="none" strike="noStrike" kern="1200" cap="none" spc="0" normalizeH="0" baseline="0" noProof="0" dirty="0">
                          <a:ln>
                            <a:noFill/>
                          </a:ln>
                          <a:solidFill>
                            <a:schemeClr val="bg1"/>
                          </a:solidFill>
                          <a:effectLst/>
                          <a:uLnTx/>
                          <a:uFillTx/>
                          <a:latin typeface="Verdana"/>
                          <a:ea typeface="+mn-ea"/>
                          <a:cs typeface="Verdana"/>
                        </a:rPr>
                        <a:t>Hole 20 </a:t>
                      </a:r>
                      <a:r>
                        <a:rPr kumimoji="0" lang="en-US" sz="2000" b="0" i="0" u="none" strike="noStrike" kern="1200" cap="none" spc="0" normalizeH="0" baseline="0" noProof="0" dirty="0" err="1">
                          <a:ln>
                            <a:noFill/>
                          </a:ln>
                          <a:solidFill>
                            <a:schemeClr val="bg1"/>
                          </a:solidFill>
                          <a:effectLst/>
                          <a:uLnTx/>
                          <a:uFillTx/>
                          <a:latin typeface="Verdana"/>
                          <a:ea typeface="+mn-ea"/>
                          <a:cs typeface="Verdana"/>
                        </a:rPr>
                        <a:t>μm</a:t>
                      </a:r>
                      <a:endParaRPr lang="en-US" sz="2000" b="0" dirty="0">
                        <a:solidFill>
                          <a:schemeClr val="bg1"/>
                        </a:solidFill>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en-US" dirty="0">
                          <a:latin typeface="Verdana"/>
                          <a:cs typeface="Verdana"/>
                        </a:rPr>
                        <a:t>Top grid</a:t>
                      </a:r>
                    </a:p>
                  </a:txBody>
                  <a:tcPr/>
                </a:tc>
                <a:tc>
                  <a:txBody>
                    <a:bodyPr/>
                    <a:lstStyle/>
                    <a:p>
                      <a:pPr algn="ctr"/>
                      <a:r>
                        <a:rPr lang="en-US" dirty="0">
                          <a:latin typeface="Verdana"/>
                          <a:cs typeface="Verdana"/>
                        </a:rPr>
                        <a:t>2.2%</a:t>
                      </a:r>
                    </a:p>
                  </a:txBody>
                  <a:tcPr/>
                </a:tc>
                <a:tc>
                  <a:txBody>
                    <a:bodyPr/>
                    <a:lstStyle/>
                    <a:p>
                      <a:pPr algn="ctr"/>
                      <a:r>
                        <a:rPr lang="en-US" dirty="0">
                          <a:latin typeface="Verdana"/>
                          <a:cs typeface="Verdana"/>
                        </a:rPr>
                        <a:t>1.2%</a:t>
                      </a:r>
                    </a:p>
                  </a:txBody>
                  <a:tcPr/>
                </a:tc>
                <a:tc>
                  <a:txBody>
                    <a:bodyPr/>
                    <a:lstStyle/>
                    <a:p>
                      <a:pPr algn="ctr"/>
                      <a:r>
                        <a:rPr lang="en-US" dirty="0">
                          <a:latin typeface="Verdana"/>
                          <a:cs typeface="Verdana"/>
                        </a:rPr>
                        <a:t>0.7%</a:t>
                      </a:r>
                    </a:p>
                  </a:txBody>
                  <a:tcPr/>
                </a:tc>
                <a:extLst>
                  <a:ext uri="{0D108BD9-81ED-4DB2-BD59-A6C34878D82A}">
                    <a16:rowId xmlns:a16="http://schemas.microsoft.com/office/drawing/2014/main" val="10001"/>
                  </a:ext>
                </a:extLst>
              </a:tr>
              <a:tr h="370840">
                <a:tc>
                  <a:txBody>
                    <a:bodyPr/>
                    <a:lstStyle/>
                    <a:p>
                      <a:pPr algn="ctr"/>
                      <a:r>
                        <a:rPr lang="en-US" dirty="0" err="1">
                          <a:latin typeface="Verdana"/>
                          <a:cs typeface="Verdana"/>
                        </a:rPr>
                        <a:t>GridPix</a:t>
                      </a:r>
                      <a:endParaRPr lang="en-US" dirty="0">
                        <a:latin typeface="Verdana"/>
                        <a:cs typeface="Verdana"/>
                      </a:endParaRPr>
                    </a:p>
                  </a:txBody>
                  <a:tcPr/>
                </a:tc>
                <a:tc>
                  <a:txBody>
                    <a:bodyPr/>
                    <a:lstStyle/>
                    <a:p>
                      <a:pPr algn="ctr"/>
                      <a:r>
                        <a:rPr lang="en-US" dirty="0">
                          <a:latin typeface="Verdana"/>
                          <a:cs typeface="Verdana"/>
                        </a:rPr>
                        <a:t>5.5%</a:t>
                      </a:r>
                    </a:p>
                  </a:txBody>
                  <a:tcPr/>
                </a:tc>
                <a:tc>
                  <a:txBody>
                    <a:bodyPr/>
                    <a:lstStyle/>
                    <a:p>
                      <a:pPr algn="ctr"/>
                      <a:r>
                        <a:rPr lang="en-US" dirty="0">
                          <a:latin typeface="Verdana"/>
                          <a:cs typeface="Verdana"/>
                        </a:rPr>
                        <a:t>2.8%</a:t>
                      </a:r>
                    </a:p>
                  </a:txBody>
                  <a:tcPr/>
                </a:tc>
                <a:tc>
                  <a:txBody>
                    <a:bodyPr/>
                    <a:lstStyle/>
                    <a:p>
                      <a:pPr algn="ctr"/>
                      <a:r>
                        <a:rPr lang="en-US" dirty="0">
                          <a:latin typeface="Verdana"/>
                          <a:cs typeface="Verdana"/>
                        </a:rPr>
                        <a:t>1.7%</a:t>
                      </a:r>
                    </a:p>
                  </a:txBody>
                  <a:tcP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Verdana"/>
                          <a:cs typeface="Verdana"/>
                        </a:rPr>
                        <a:t>Total</a:t>
                      </a:r>
                    </a:p>
                  </a:txBody>
                  <a:tcPr/>
                </a:tc>
                <a:tc>
                  <a:txBody>
                    <a:bodyPr/>
                    <a:lstStyle/>
                    <a:p>
                      <a:pPr algn="ctr"/>
                      <a:r>
                        <a:rPr lang="en-US" dirty="0">
                          <a:latin typeface="Verdana"/>
                          <a:cs typeface="Verdana"/>
                        </a:rPr>
                        <a:t>12</a:t>
                      </a:r>
                      <a:r>
                        <a:rPr lang="en-US" baseline="0" dirty="0">
                          <a:latin typeface="Verdana"/>
                          <a:cs typeface="Verdana"/>
                        </a:rPr>
                        <a:t> 10</a:t>
                      </a:r>
                      <a:r>
                        <a:rPr lang="en-US" baseline="30000" dirty="0">
                          <a:latin typeface="Verdana"/>
                          <a:cs typeface="Verdana"/>
                        </a:rPr>
                        <a:t>-4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a:latin typeface="Verdana"/>
                          <a:cs typeface="Verdana"/>
                        </a:rPr>
                        <a:t>3 10</a:t>
                      </a:r>
                      <a:r>
                        <a:rPr lang="en-US" baseline="30000" dirty="0">
                          <a:latin typeface="Verdana"/>
                          <a:cs typeface="Verdana"/>
                        </a:rPr>
                        <a:t>-4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Verdana"/>
                          <a:cs typeface="Verdana"/>
                        </a:rPr>
                        <a:t>1</a:t>
                      </a:r>
                      <a:r>
                        <a:rPr lang="en-US" baseline="0" dirty="0">
                          <a:latin typeface="Verdana"/>
                          <a:cs typeface="Verdana"/>
                        </a:rPr>
                        <a:t> 10</a:t>
                      </a:r>
                      <a:r>
                        <a:rPr lang="en-US" baseline="30000" dirty="0">
                          <a:latin typeface="Verdana"/>
                          <a:cs typeface="Verdana"/>
                        </a:rPr>
                        <a:t>-4</a:t>
                      </a:r>
                    </a:p>
                  </a:txBody>
                  <a:tcPr/>
                </a:tc>
                <a:extLst>
                  <a:ext uri="{0D108BD9-81ED-4DB2-BD59-A6C34878D82A}">
                    <a16:rowId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a:latin typeface="Verdana"/>
                          <a:cs typeface="Verdana"/>
                        </a:rPr>
                        <a:t>transparancy</a:t>
                      </a:r>
                      <a:endParaRPr lang="en-US"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Verdana"/>
                          <a:cs typeface="Verdana"/>
                        </a:rPr>
                        <a:t>100%</a:t>
                      </a:r>
                    </a:p>
                    <a:p>
                      <a:pPr algn="ctr"/>
                      <a:endParaRPr lang="en-US" baseline="300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Verdana"/>
                          <a:cs typeface="Verdana"/>
                        </a:rPr>
                        <a:t>99.4%</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baseline="300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Verdana"/>
                          <a:cs typeface="Verdana"/>
                        </a:rPr>
                        <a:t>91.7%</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baseline="30000" dirty="0">
                        <a:latin typeface="Verdana"/>
                        <a:cs typeface="Verdana"/>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07570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C273A-8A95-174A-8E71-476EEFA49AA6}"/>
              </a:ext>
            </a:extLst>
          </p:cNvPr>
          <p:cNvSpPr>
            <a:spLocks noGrp="1"/>
          </p:cNvSpPr>
          <p:nvPr>
            <p:ph type="title"/>
          </p:nvPr>
        </p:nvSpPr>
        <p:spPr/>
        <p:txBody>
          <a:bodyPr/>
          <a:lstStyle/>
          <a:p>
            <a:r>
              <a:rPr lang="en-NL" b="0" dirty="0">
                <a:latin typeface="Verdana" panose="020B0604030504040204" pitchFamily="34" charset="0"/>
                <a:ea typeface="Verdana" panose="020B0604030504040204" pitchFamily="34" charset="0"/>
                <a:cs typeface="Verdana" panose="020B0604030504040204" pitchFamily="34" charset="0"/>
              </a:rPr>
              <a:t>Ion back Flow in a magnetic field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199A2B6-5E05-DD4E-A331-A178E44B9DB0}"/>
                  </a:ext>
                </a:extLst>
              </p:cNvPr>
              <p:cNvSpPr>
                <a:spLocks noGrp="1"/>
              </p:cNvSpPr>
              <p:nvPr>
                <p:ph idx="1"/>
              </p:nvPr>
            </p:nvSpPr>
            <p:spPr>
              <a:xfrm>
                <a:off x="6526932" y="1828800"/>
                <a:ext cx="5545732" cy="4192488"/>
              </a:xfrm>
            </p:spPr>
            <p:txBody>
              <a:bodyPr/>
              <a:lstStyle/>
              <a:p>
                <a:r>
                  <a:rPr lang="en-US" dirty="0">
                    <a:solidFill>
                      <a:srgbClr val="0000FF"/>
                    </a:solidFill>
                    <a:latin typeface="Verdana"/>
                    <a:cs typeface="Verdana"/>
                  </a:rPr>
                  <a:t>The diffusion coefficient in the low drift field region 200 V/cm will be reduced significantly due to the magnetic field.</a:t>
                </a:r>
              </a:p>
              <a:p>
                <a:r>
                  <a:rPr lang="en-US" dirty="0">
                    <a:solidFill>
                      <a:srgbClr val="0000FF"/>
                    </a:solidFill>
                    <a:latin typeface="Verdana"/>
                    <a:cs typeface="Verdana"/>
                  </a:rPr>
                  <a:t>However the diffusion in the intermediate field region Field at 3200 V/cm is D</a:t>
                </a:r>
                <a:r>
                  <a:rPr lang="en-US" baseline="-25000" dirty="0">
                    <a:solidFill>
                      <a:srgbClr val="0000FF"/>
                    </a:solidFill>
                    <a:latin typeface="Verdana"/>
                    <a:cs typeface="Verdana"/>
                  </a:rPr>
                  <a:t>T</a:t>
                </a:r>
                <a:r>
                  <a:rPr lang="en-US" dirty="0">
                    <a:solidFill>
                      <a:srgbClr val="0000FF"/>
                    </a:solidFill>
                    <a:latin typeface="Verdana"/>
                    <a:cs typeface="Verdana"/>
                  </a:rPr>
                  <a:t> = 400 </a:t>
                </a:r>
                <a:r>
                  <a:rPr lang="en-US" dirty="0" err="1">
                    <a:solidFill>
                      <a:srgbClr val="0000FF"/>
                    </a:solidFill>
                    <a:latin typeface="Verdana"/>
                    <a:cs typeface="Verdana"/>
                  </a:rPr>
                  <a:t>μm</a:t>
                </a:r>
                <a:r>
                  <a:rPr lang="en-US" dirty="0">
                    <a:solidFill>
                      <a:srgbClr val="0000FF"/>
                    </a:solidFill>
                    <a:latin typeface="Verdana"/>
                    <a:cs typeface="Verdana"/>
                  </a:rPr>
                  <a:t>/</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Verdana"/>
                      </a:rPr>
                      <m:t>√</m:t>
                    </m:r>
                  </m:oMath>
                </a14:m>
                <a:r>
                  <a:rPr lang="en-US" dirty="0">
                    <a:solidFill>
                      <a:srgbClr val="0000FF"/>
                    </a:solidFill>
                    <a:latin typeface="Verdana"/>
                    <a:cs typeface="Verdana"/>
                  </a:rPr>
                  <a:t>cm and 50 kV/cm it is D</a:t>
                </a:r>
                <a:r>
                  <a:rPr lang="en-US" baseline="-25000" dirty="0">
                    <a:solidFill>
                      <a:srgbClr val="0000FF"/>
                    </a:solidFill>
                    <a:latin typeface="Verdana"/>
                    <a:cs typeface="Verdana"/>
                  </a:rPr>
                  <a:t>T</a:t>
                </a:r>
                <a:r>
                  <a:rPr lang="en-US" dirty="0">
                    <a:solidFill>
                      <a:srgbClr val="0000FF"/>
                    </a:solidFill>
                    <a:latin typeface="Verdana"/>
                    <a:cs typeface="Verdana"/>
                  </a:rPr>
                  <a:t> = 150 </a:t>
                </a:r>
                <a:r>
                  <a:rPr lang="en-US" dirty="0" err="1">
                    <a:solidFill>
                      <a:srgbClr val="0000FF"/>
                    </a:solidFill>
                    <a:latin typeface="Verdana"/>
                    <a:cs typeface="Verdana"/>
                  </a:rPr>
                  <a:t>μm</a:t>
                </a:r>
                <a:r>
                  <a:rPr lang="en-US" dirty="0">
                    <a:solidFill>
                      <a:srgbClr val="0000FF"/>
                    </a:solidFill>
                    <a:latin typeface="Verdana"/>
                    <a:cs typeface="Verdana"/>
                  </a:rPr>
                  <a:t>/</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Verdana"/>
                      </a:rPr>
                      <m:t>√</m:t>
                    </m:r>
                  </m:oMath>
                </a14:m>
                <a:r>
                  <a:rPr lang="en-US" dirty="0">
                    <a:solidFill>
                      <a:srgbClr val="0000FF"/>
                    </a:solidFill>
                    <a:latin typeface="Verdana"/>
                    <a:cs typeface="Verdana"/>
                  </a:rPr>
                  <a:t>cm. This makes the IBF quite similar to a B=0 case.</a:t>
                </a:r>
              </a:p>
              <a:p>
                <a:r>
                  <a:rPr lang="en-US" dirty="0">
                    <a:solidFill>
                      <a:srgbClr val="0000FF"/>
                    </a:solidFill>
                    <a:latin typeface="Verdana"/>
                    <a:cs typeface="Verdana"/>
                  </a:rPr>
                  <a:t>Ion diffusion thermal limit is D</a:t>
                </a:r>
                <a:r>
                  <a:rPr lang="en-US" baseline="-25000" dirty="0">
                    <a:solidFill>
                      <a:srgbClr val="0000FF"/>
                    </a:solidFill>
                    <a:latin typeface="Verdana"/>
                    <a:cs typeface="Verdana"/>
                  </a:rPr>
                  <a:t>T</a:t>
                </a:r>
                <a:r>
                  <a:rPr lang="en-US" dirty="0">
                    <a:solidFill>
                      <a:srgbClr val="0000FF"/>
                    </a:solidFill>
                    <a:latin typeface="Verdana"/>
                    <a:cs typeface="Verdana"/>
                  </a:rPr>
                  <a:t> = 150 </a:t>
                </a:r>
                <a:r>
                  <a:rPr lang="en-US" dirty="0" err="1">
                    <a:solidFill>
                      <a:srgbClr val="0000FF"/>
                    </a:solidFill>
                    <a:latin typeface="Verdana"/>
                    <a:cs typeface="Verdana"/>
                  </a:rPr>
                  <a:t>μm</a:t>
                </a:r>
                <a:r>
                  <a:rPr lang="en-US" dirty="0">
                    <a:solidFill>
                      <a:srgbClr val="0000FF"/>
                    </a:solidFill>
                    <a:latin typeface="Verdana"/>
                    <a:cs typeface="Verdana"/>
                  </a:rPr>
                  <a:t>/</a:t>
                </a:r>
                <a14:m>
                  <m:oMath xmlns:m="http://schemas.openxmlformats.org/officeDocument/2006/math">
                    <m:r>
                      <a:rPr lang="en-US" i="1" smtClean="0">
                        <a:solidFill>
                          <a:srgbClr val="0000FF"/>
                        </a:solidFill>
                        <a:latin typeface="Cambria Math" panose="02040503050406030204" pitchFamily="18" charset="0"/>
                        <a:ea typeface="Cambria Math" panose="02040503050406030204" pitchFamily="18" charset="0"/>
                        <a:cs typeface="Verdana"/>
                      </a:rPr>
                      <m:t>√</m:t>
                    </m:r>
                  </m:oMath>
                </a14:m>
                <a:r>
                  <a:rPr lang="en-US" dirty="0">
                    <a:solidFill>
                      <a:srgbClr val="0000FF"/>
                    </a:solidFill>
                    <a:latin typeface="Verdana"/>
                    <a:cs typeface="Verdana"/>
                  </a:rPr>
                  <a:t>cm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Verdana"/>
                      </a:rPr>
                      <m:t>√</m:t>
                    </m:r>
                  </m:oMath>
                </a14:m>
                <a:r>
                  <a:rPr lang="en-US" dirty="0">
                    <a:solidFill>
                      <a:srgbClr val="0000FF"/>
                    </a:solidFill>
                    <a:latin typeface="Verdana"/>
                    <a:cs typeface="Verdana"/>
                  </a:rPr>
                  <a:t>E</a:t>
                </a:r>
                <a:r>
                  <a:rPr lang="en-US" baseline="-25000" dirty="0">
                    <a:solidFill>
                      <a:srgbClr val="0000FF"/>
                    </a:solidFill>
                    <a:latin typeface="Verdana"/>
                    <a:cs typeface="Verdana"/>
                  </a:rPr>
                  <a:t>0</a:t>
                </a:r>
                <a:r>
                  <a:rPr lang="en-US" dirty="0">
                    <a:solidFill>
                      <a:srgbClr val="0000FF"/>
                    </a:solidFill>
                    <a:latin typeface="Verdana"/>
                    <a:cs typeface="Verdana"/>
                  </a:rPr>
                  <a:t>/E at E</a:t>
                </a:r>
                <a:r>
                  <a:rPr lang="en-US" baseline="-25000" dirty="0">
                    <a:solidFill>
                      <a:srgbClr val="0000FF"/>
                    </a:solidFill>
                    <a:latin typeface="Verdana"/>
                    <a:cs typeface="Verdana"/>
                  </a:rPr>
                  <a:t>0</a:t>
                </a:r>
                <a:r>
                  <a:rPr lang="en-US" dirty="0">
                    <a:solidFill>
                      <a:srgbClr val="0000FF"/>
                    </a:solidFill>
                    <a:latin typeface="Verdana"/>
                    <a:cs typeface="Verdana"/>
                  </a:rPr>
                  <a:t>= 200 V/cm. So in the intermediate region it is 38 μm/</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Verdana"/>
                      </a:rPr>
                      <m:t>√</m:t>
                    </m:r>
                  </m:oMath>
                </a14:m>
                <a:r>
                  <a:rPr lang="en-US" dirty="0">
                    <a:solidFill>
                      <a:srgbClr val="0000FF"/>
                    </a:solidFill>
                    <a:latin typeface="Verdana"/>
                    <a:cs typeface="Verdana"/>
                  </a:rPr>
                  <a:t>cm. This is small with respect to the electron diffusion.   </a:t>
                </a:r>
              </a:p>
              <a:p>
                <a:endParaRPr lang="en-US" dirty="0">
                  <a:solidFill>
                    <a:srgbClr val="0000FF"/>
                  </a:solidFill>
                  <a:latin typeface="Verdana"/>
                  <a:cs typeface="Verdana"/>
                </a:endParaRPr>
              </a:p>
              <a:p>
                <a:endParaRPr lang="en-NL" dirty="0"/>
              </a:p>
            </p:txBody>
          </p:sp>
        </mc:Choice>
        <mc:Fallback xmlns="">
          <p:sp>
            <p:nvSpPr>
              <p:cNvPr id="3" name="Content Placeholder 2">
                <a:extLst>
                  <a:ext uri="{FF2B5EF4-FFF2-40B4-BE49-F238E27FC236}">
                    <a16:creationId xmlns:a16="http://schemas.microsoft.com/office/drawing/2014/main" id="{0199A2B6-5E05-DD4E-A331-A178E44B9DB0}"/>
                  </a:ext>
                </a:extLst>
              </p:cNvPr>
              <p:cNvSpPr>
                <a:spLocks noGrp="1" noRot="1" noChangeAspect="1" noMove="1" noResize="1" noEditPoints="1" noAdjustHandles="1" noChangeArrowheads="1" noChangeShapeType="1" noTextEdit="1"/>
              </p:cNvSpPr>
              <p:nvPr>
                <p:ph idx="1"/>
              </p:nvPr>
            </p:nvSpPr>
            <p:spPr>
              <a:xfrm>
                <a:off x="6526932" y="1828800"/>
                <a:ext cx="5545732" cy="4192488"/>
              </a:xfrm>
              <a:blipFill>
                <a:blip r:embed="rId2"/>
                <a:stretch>
                  <a:fillRect t="-909" r="-1142"/>
                </a:stretch>
              </a:blipFill>
            </p:spPr>
            <p:txBody>
              <a:bodyPr/>
              <a:lstStyle/>
              <a:p>
                <a:r>
                  <a:rPr lang="en-NL">
                    <a:noFill/>
                  </a:rPr>
                  <a:t> </a:t>
                </a:r>
              </a:p>
            </p:txBody>
          </p:sp>
        </mc:Fallback>
      </mc:AlternateContent>
      <p:pic>
        <p:nvPicPr>
          <p:cNvPr id="4" name="Picture 3">
            <a:extLst>
              <a:ext uri="{FF2B5EF4-FFF2-40B4-BE49-F238E27FC236}">
                <a16:creationId xmlns:a16="http://schemas.microsoft.com/office/drawing/2014/main" id="{203D5B38-BD35-3648-BFAF-909825D54385}"/>
              </a:ext>
            </a:extLst>
          </p:cNvPr>
          <p:cNvPicPr>
            <a:picLocks noChangeAspect="1"/>
          </p:cNvPicPr>
          <p:nvPr/>
        </p:nvPicPr>
        <p:blipFill>
          <a:blip r:embed="rId3"/>
          <a:stretch>
            <a:fillRect/>
          </a:stretch>
        </p:blipFill>
        <p:spPr>
          <a:xfrm>
            <a:off x="479376" y="972485"/>
            <a:ext cx="5759524" cy="5496016"/>
          </a:xfrm>
          <a:prstGeom prst="rect">
            <a:avLst/>
          </a:prstGeom>
        </p:spPr>
      </p:pic>
    </p:spTree>
    <p:extLst>
      <p:ext uri="{BB962C8B-B14F-4D97-AF65-F5344CB8AC3E}">
        <p14:creationId xmlns:p14="http://schemas.microsoft.com/office/powerpoint/2010/main" val="3245645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C273A-8A95-174A-8E71-476EEFA49AA6}"/>
              </a:ext>
            </a:extLst>
          </p:cNvPr>
          <p:cNvSpPr>
            <a:spLocks noGrp="1"/>
          </p:cNvSpPr>
          <p:nvPr>
            <p:ph type="title"/>
          </p:nvPr>
        </p:nvSpPr>
        <p:spPr/>
        <p:txBody>
          <a:bodyPr/>
          <a:lstStyle/>
          <a:p>
            <a:r>
              <a:rPr lang="en-NL" b="0" dirty="0">
                <a:latin typeface="Verdana" panose="020B0604030504040204" pitchFamily="34" charset="0"/>
                <a:ea typeface="Verdana" panose="020B0604030504040204" pitchFamily="34" charset="0"/>
                <a:cs typeface="Verdana" panose="020B0604030504040204" pitchFamily="34" charset="0"/>
              </a:rPr>
              <a:t>Ion back Flow in a magnetic field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199A2B6-5E05-DD4E-A331-A178E44B9DB0}"/>
                  </a:ext>
                </a:extLst>
              </p:cNvPr>
              <p:cNvSpPr>
                <a:spLocks noGrp="1"/>
              </p:cNvSpPr>
              <p:nvPr>
                <p:ph idx="1"/>
              </p:nvPr>
            </p:nvSpPr>
            <p:spPr>
              <a:xfrm>
                <a:off x="6526932" y="1828800"/>
                <a:ext cx="5545732" cy="4192488"/>
              </a:xfrm>
            </p:spPr>
            <p:txBody>
              <a:bodyPr/>
              <a:lstStyle/>
              <a:p>
                <a:r>
                  <a:rPr lang="en-US" dirty="0">
                    <a:solidFill>
                      <a:srgbClr val="0000FF"/>
                    </a:solidFill>
                    <a:latin typeface="Verdana"/>
                    <a:cs typeface="Verdana"/>
                  </a:rPr>
                  <a:t>The diffusion coefficient in the low drift field region 200 V/cm will be reduced significantly due to the magnetic field.</a:t>
                </a:r>
              </a:p>
              <a:p>
                <a:r>
                  <a:rPr lang="en-US" dirty="0">
                    <a:solidFill>
                      <a:srgbClr val="0000FF"/>
                    </a:solidFill>
                    <a:latin typeface="Verdana"/>
                    <a:cs typeface="Verdana"/>
                  </a:rPr>
                  <a:t>However the diffusion in the intermediate field region Field at 3200 V/cm is D</a:t>
                </a:r>
                <a:r>
                  <a:rPr lang="en-US" baseline="-25000" dirty="0">
                    <a:solidFill>
                      <a:srgbClr val="0000FF"/>
                    </a:solidFill>
                    <a:latin typeface="Verdana"/>
                    <a:cs typeface="Verdana"/>
                  </a:rPr>
                  <a:t>T</a:t>
                </a:r>
                <a:r>
                  <a:rPr lang="en-US" dirty="0">
                    <a:solidFill>
                      <a:srgbClr val="0000FF"/>
                    </a:solidFill>
                    <a:latin typeface="Verdana"/>
                    <a:cs typeface="Verdana"/>
                  </a:rPr>
                  <a:t> = 400 </a:t>
                </a:r>
                <a:r>
                  <a:rPr lang="en-US" dirty="0" err="1">
                    <a:solidFill>
                      <a:srgbClr val="0000FF"/>
                    </a:solidFill>
                    <a:latin typeface="Verdana"/>
                    <a:cs typeface="Verdana"/>
                  </a:rPr>
                  <a:t>μm</a:t>
                </a:r>
                <a:r>
                  <a:rPr lang="en-US" dirty="0">
                    <a:solidFill>
                      <a:srgbClr val="0000FF"/>
                    </a:solidFill>
                    <a:latin typeface="Verdana"/>
                    <a:cs typeface="Verdana"/>
                  </a:rPr>
                  <a:t>/</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Verdana"/>
                      </a:rPr>
                      <m:t>√</m:t>
                    </m:r>
                  </m:oMath>
                </a14:m>
                <a:r>
                  <a:rPr lang="en-US" dirty="0">
                    <a:solidFill>
                      <a:srgbClr val="0000FF"/>
                    </a:solidFill>
                    <a:latin typeface="Verdana"/>
                    <a:cs typeface="Verdana"/>
                  </a:rPr>
                  <a:t>cm and 50 kV/cm it is D</a:t>
                </a:r>
                <a:r>
                  <a:rPr lang="en-US" baseline="-25000" dirty="0">
                    <a:solidFill>
                      <a:srgbClr val="0000FF"/>
                    </a:solidFill>
                    <a:latin typeface="Verdana"/>
                    <a:cs typeface="Verdana"/>
                  </a:rPr>
                  <a:t>T</a:t>
                </a:r>
                <a:r>
                  <a:rPr lang="en-US" dirty="0">
                    <a:solidFill>
                      <a:srgbClr val="0000FF"/>
                    </a:solidFill>
                    <a:latin typeface="Verdana"/>
                    <a:cs typeface="Verdana"/>
                  </a:rPr>
                  <a:t> = 150 </a:t>
                </a:r>
                <a:r>
                  <a:rPr lang="en-US" dirty="0" err="1">
                    <a:solidFill>
                      <a:srgbClr val="0000FF"/>
                    </a:solidFill>
                    <a:latin typeface="Verdana"/>
                    <a:cs typeface="Verdana"/>
                  </a:rPr>
                  <a:t>μm</a:t>
                </a:r>
                <a:r>
                  <a:rPr lang="en-US" dirty="0">
                    <a:solidFill>
                      <a:srgbClr val="0000FF"/>
                    </a:solidFill>
                    <a:latin typeface="Verdana"/>
                    <a:cs typeface="Verdana"/>
                  </a:rPr>
                  <a:t>/</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Verdana"/>
                      </a:rPr>
                      <m:t>√</m:t>
                    </m:r>
                  </m:oMath>
                </a14:m>
                <a:r>
                  <a:rPr lang="en-US" dirty="0">
                    <a:solidFill>
                      <a:srgbClr val="0000FF"/>
                    </a:solidFill>
                    <a:latin typeface="Verdana"/>
                    <a:cs typeface="Verdana"/>
                  </a:rPr>
                  <a:t>cm. This makes the IBF quite similar to a B=0 case.</a:t>
                </a:r>
              </a:p>
              <a:p>
                <a:r>
                  <a:rPr lang="en-US" dirty="0">
                    <a:solidFill>
                      <a:srgbClr val="0000FF"/>
                    </a:solidFill>
                    <a:latin typeface="Verdana"/>
                    <a:cs typeface="Verdana"/>
                  </a:rPr>
                  <a:t>Ion diffusion thermal limit is D</a:t>
                </a:r>
                <a:r>
                  <a:rPr lang="en-US" baseline="-25000" dirty="0">
                    <a:solidFill>
                      <a:srgbClr val="0000FF"/>
                    </a:solidFill>
                    <a:latin typeface="Verdana"/>
                    <a:cs typeface="Verdana"/>
                  </a:rPr>
                  <a:t>T</a:t>
                </a:r>
                <a:r>
                  <a:rPr lang="en-US" dirty="0">
                    <a:solidFill>
                      <a:srgbClr val="0000FF"/>
                    </a:solidFill>
                    <a:latin typeface="Verdana"/>
                    <a:cs typeface="Verdana"/>
                  </a:rPr>
                  <a:t> = 150 </a:t>
                </a:r>
                <a:r>
                  <a:rPr lang="en-US" dirty="0" err="1">
                    <a:solidFill>
                      <a:srgbClr val="0000FF"/>
                    </a:solidFill>
                    <a:latin typeface="Verdana"/>
                    <a:cs typeface="Verdana"/>
                  </a:rPr>
                  <a:t>μm</a:t>
                </a:r>
                <a:r>
                  <a:rPr lang="en-US" dirty="0">
                    <a:solidFill>
                      <a:srgbClr val="0000FF"/>
                    </a:solidFill>
                    <a:latin typeface="Verdana"/>
                    <a:cs typeface="Verdana"/>
                  </a:rPr>
                  <a:t>/</a:t>
                </a:r>
                <a14:m>
                  <m:oMath xmlns:m="http://schemas.openxmlformats.org/officeDocument/2006/math">
                    <m:r>
                      <a:rPr lang="en-US" i="1" smtClean="0">
                        <a:solidFill>
                          <a:srgbClr val="0000FF"/>
                        </a:solidFill>
                        <a:latin typeface="Cambria Math" panose="02040503050406030204" pitchFamily="18" charset="0"/>
                        <a:ea typeface="Cambria Math" panose="02040503050406030204" pitchFamily="18" charset="0"/>
                        <a:cs typeface="Verdana"/>
                      </a:rPr>
                      <m:t>√</m:t>
                    </m:r>
                  </m:oMath>
                </a14:m>
                <a:r>
                  <a:rPr lang="en-US" dirty="0">
                    <a:solidFill>
                      <a:srgbClr val="0000FF"/>
                    </a:solidFill>
                    <a:latin typeface="Verdana"/>
                    <a:cs typeface="Verdana"/>
                  </a:rPr>
                  <a:t>cm </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Verdana"/>
                      </a:rPr>
                      <m:t>√</m:t>
                    </m:r>
                  </m:oMath>
                </a14:m>
                <a:r>
                  <a:rPr lang="en-US" dirty="0">
                    <a:solidFill>
                      <a:srgbClr val="0000FF"/>
                    </a:solidFill>
                    <a:latin typeface="Verdana"/>
                    <a:cs typeface="Verdana"/>
                  </a:rPr>
                  <a:t>E</a:t>
                </a:r>
                <a:r>
                  <a:rPr lang="en-US" baseline="-25000" dirty="0">
                    <a:solidFill>
                      <a:srgbClr val="0000FF"/>
                    </a:solidFill>
                    <a:latin typeface="Verdana"/>
                    <a:cs typeface="Verdana"/>
                  </a:rPr>
                  <a:t>0</a:t>
                </a:r>
                <a:r>
                  <a:rPr lang="en-US" dirty="0">
                    <a:solidFill>
                      <a:srgbClr val="0000FF"/>
                    </a:solidFill>
                    <a:latin typeface="Verdana"/>
                    <a:cs typeface="Verdana"/>
                  </a:rPr>
                  <a:t>/E at E</a:t>
                </a:r>
                <a:r>
                  <a:rPr lang="en-US" baseline="-25000" dirty="0">
                    <a:solidFill>
                      <a:srgbClr val="0000FF"/>
                    </a:solidFill>
                    <a:latin typeface="Verdana"/>
                    <a:cs typeface="Verdana"/>
                  </a:rPr>
                  <a:t>0</a:t>
                </a:r>
                <a:r>
                  <a:rPr lang="en-US" dirty="0">
                    <a:solidFill>
                      <a:srgbClr val="0000FF"/>
                    </a:solidFill>
                    <a:latin typeface="Verdana"/>
                    <a:cs typeface="Verdana"/>
                  </a:rPr>
                  <a:t>= 200 V/cm. So in the intermediate region it is 38 μm/</a:t>
                </a:r>
                <a14:m>
                  <m:oMath xmlns:m="http://schemas.openxmlformats.org/officeDocument/2006/math">
                    <m:r>
                      <a:rPr lang="en-US" i="1">
                        <a:solidFill>
                          <a:srgbClr val="0000FF"/>
                        </a:solidFill>
                        <a:latin typeface="Cambria Math" panose="02040503050406030204" pitchFamily="18" charset="0"/>
                        <a:ea typeface="Cambria Math" panose="02040503050406030204" pitchFamily="18" charset="0"/>
                        <a:cs typeface="Verdana"/>
                      </a:rPr>
                      <m:t>√</m:t>
                    </m:r>
                  </m:oMath>
                </a14:m>
                <a:r>
                  <a:rPr lang="en-US" dirty="0">
                    <a:solidFill>
                      <a:srgbClr val="0000FF"/>
                    </a:solidFill>
                    <a:latin typeface="Verdana"/>
                    <a:cs typeface="Verdana"/>
                  </a:rPr>
                  <a:t>cm. This is small with respect to the electron diffusion. It could be that the ion diffusion is not thermal and larger.  </a:t>
                </a:r>
              </a:p>
              <a:p>
                <a:endParaRPr lang="en-US" dirty="0">
                  <a:solidFill>
                    <a:srgbClr val="0000FF"/>
                  </a:solidFill>
                  <a:latin typeface="Verdana"/>
                  <a:cs typeface="Verdana"/>
                </a:endParaRPr>
              </a:p>
              <a:p>
                <a:endParaRPr lang="en-NL" dirty="0"/>
              </a:p>
            </p:txBody>
          </p:sp>
        </mc:Choice>
        <mc:Fallback xmlns="">
          <p:sp>
            <p:nvSpPr>
              <p:cNvPr id="3" name="Content Placeholder 2">
                <a:extLst>
                  <a:ext uri="{FF2B5EF4-FFF2-40B4-BE49-F238E27FC236}">
                    <a16:creationId xmlns:a16="http://schemas.microsoft.com/office/drawing/2014/main" id="{0199A2B6-5E05-DD4E-A331-A178E44B9DB0}"/>
                  </a:ext>
                </a:extLst>
              </p:cNvPr>
              <p:cNvSpPr>
                <a:spLocks noGrp="1" noRot="1" noChangeAspect="1" noMove="1" noResize="1" noEditPoints="1" noAdjustHandles="1" noChangeArrowheads="1" noChangeShapeType="1" noTextEdit="1"/>
              </p:cNvSpPr>
              <p:nvPr>
                <p:ph idx="1"/>
              </p:nvPr>
            </p:nvSpPr>
            <p:spPr>
              <a:xfrm>
                <a:off x="6526932" y="1828800"/>
                <a:ext cx="5545732" cy="4192488"/>
              </a:xfrm>
              <a:blipFill>
                <a:blip r:embed="rId2"/>
                <a:stretch>
                  <a:fillRect t="-909" r="-1142" b="-606"/>
                </a:stretch>
              </a:blipFill>
            </p:spPr>
            <p:txBody>
              <a:bodyPr/>
              <a:lstStyle/>
              <a:p>
                <a:r>
                  <a:rPr lang="en-NL">
                    <a:noFill/>
                  </a:rPr>
                  <a:t> </a:t>
                </a:r>
              </a:p>
            </p:txBody>
          </p:sp>
        </mc:Fallback>
      </mc:AlternateContent>
      <p:pic>
        <p:nvPicPr>
          <p:cNvPr id="6" name="Picture 5">
            <a:extLst>
              <a:ext uri="{FF2B5EF4-FFF2-40B4-BE49-F238E27FC236}">
                <a16:creationId xmlns:a16="http://schemas.microsoft.com/office/drawing/2014/main" id="{E1A6E611-5B38-E14B-A080-54D020F24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166962" y="509166"/>
            <a:ext cx="4326414" cy="6421667"/>
          </a:xfrm>
          <a:prstGeom prst="rect">
            <a:avLst/>
          </a:prstGeom>
        </p:spPr>
      </p:pic>
    </p:spTree>
    <p:extLst>
      <p:ext uri="{BB962C8B-B14F-4D97-AF65-F5344CB8AC3E}">
        <p14:creationId xmlns:p14="http://schemas.microsoft.com/office/powerpoint/2010/main" val="180129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267" y="266700"/>
            <a:ext cx="10363200" cy="800100"/>
          </a:xfrm>
        </p:spPr>
        <p:txBody>
          <a:bodyPr/>
          <a:lstStyle/>
          <a:p>
            <a:r>
              <a:rPr lang="en-US" sz="3600" b="0" dirty="0">
                <a:solidFill>
                  <a:srgbClr val="FF0000"/>
                </a:solidFill>
                <a:latin typeface="Verdana"/>
                <a:cs typeface="Verdana"/>
              </a:rPr>
              <a:t>Ion backflow for a double grid</a:t>
            </a:r>
          </a:p>
        </p:txBody>
      </p:sp>
      <p:sp>
        <p:nvSpPr>
          <p:cNvPr id="9" name="TextBox 8"/>
          <p:cNvSpPr txBox="1"/>
          <p:nvPr/>
        </p:nvSpPr>
        <p:spPr>
          <a:xfrm>
            <a:off x="1371600" y="1143000"/>
            <a:ext cx="3048000" cy="457200"/>
          </a:xfrm>
          <a:prstGeom prst="rect">
            <a:avLst/>
          </a:prstGeom>
          <a:noFill/>
        </p:spPr>
        <p:txBody>
          <a:bodyPr wrap="square" rtlCol="0">
            <a:spAutoFit/>
          </a:bodyPr>
          <a:lstStyle/>
          <a:p>
            <a:r>
              <a:rPr lang="en-US" dirty="0"/>
              <a:t> </a:t>
            </a:r>
          </a:p>
        </p:txBody>
      </p:sp>
      <p:sp>
        <p:nvSpPr>
          <p:cNvPr id="4" name="TextBox 3"/>
          <p:cNvSpPr txBox="1"/>
          <p:nvPr/>
        </p:nvSpPr>
        <p:spPr>
          <a:xfrm>
            <a:off x="1371600" y="1522527"/>
            <a:ext cx="10058400" cy="3477875"/>
          </a:xfrm>
          <a:prstGeom prst="rect">
            <a:avLst/>
          </a:prstGeom>
          <a:noFill/>
        </p:spPr>
        <p:txBody>
          <a:bodyPr wrap="square" rtlCol="0">
            <a:spAutoFit/>
          </a:bodyPr>
          <a:lstStyle/>
          <a:p>
            <a:r>
              <a:rPr lang="en-US" sz="2000" dirty="0">
                <a:solidFill>
                  <a:srgbClr val="0000FF"/>
                </a:solidFill>
                <a:latin typeface="Verdana"/>
                <a:cs typeface="Verdana"/>
              </a:rPr>
              <a:t>As the curves on slides 12 show, the B field dependence of the transverse diffusion in the intermediate and high flied regions is similar.</a:t>
            </a:r>
          </a:p>
          <a:p>
            <a:r>
              <a:rPr lang="en-US" sz="2000" dirty="0">
                <a:solidFill>
                  <a:srgbClr val="0000FF"/>
                </a:solidFill>
                <a:latin typeface="Verdana"/>
                <a:cs typeface="Verdana"/>
              </a:rPr>
              <a:t>This means that the IBF for with/without magnetic field </a:t>
            </a:r>
            <a:r>
              <a:rPr lang="en-US" sz="2000" dirty="0" err="1">
                <a:solidFill>
                  <a:srgbClr val="0000FF"/>
                </a:solidFill>
                <a:latin typeface="Verdana"/>
                <a:cs typeface="Verdana"/>
              </a:rPr>
              <a:t>wil</a:t>
            </a:r>
            <a:r>
              <a:rPr lang="en-US" sz="2000" dirty="0">
                <a:solidFill>
                  <a:srgbClr val="0000FF"/>
                </a:solidFill>
                <a:latin typeface="Verdana"/>
                <a:cs typeface="Verdana"/>
              </a:rPr>
              <a:t> be pretty close.</a:t>
            </a:r>
          </a:p>
          <a:p>
            <a:endParaRPr lang="en-US" sz="2000" dirty="0">
              <a:solidFill>
                <a:srgbClr val="0000FF"/>
              </a:solidFill>
              <a:latin typeface="Verdana"/>
              <a:cs typeface="Verdana"/>
            </a:endParaRPr>
          </a:p>
          <a:p>
            <a:r>
              <a:rPr lang="en-US" sz="2000" dirty="0">
                <a:solidFill>
                  <a:srgbClr val="0000FF"/>
                </a:solidFill>
                <a:latin typeface="Verdana"/>
                <a:cs typeface="Verdana"/>
              </a:rPr>
              <a:t> The numbers on slide 10 are “pessimistic” and could be better if one uses in the simulation the diffusion coefficient in the intermediate region. The top grid will stop more ions. This could be a factor 2-4.</a:t>
            </a:r>
          </a:p>
          <a:p>
            <a:endParaRPr lang="en-US" sz="2000" dirty="0">
              <a:solidFill>
                <a:srgbClr val="0000FF"/>
              </a:solidFill>
              <a:latin typeface="Verdana"/>
              <a:cs typeface="Verdana"/>
            </a:endParaRPr>
          </a:p>
          <a:p>
            <a:r>
              <a:rPr lang="en-US" sz="2000" dirty="0">
                <a:solidFill>
                  <a:srgbClr val="0000FF"/>
                </a:solidFill>
                <a:latin typeface="Verdana"/>
                <a:cs typeface="Verdana"/>
              </a:rPr>
              <a:t>The numbers are realistic because the one grid measurement is used as a reference to tune the diffusion coefficient in the high </a:t>
            </a:r>
            <a:r>
              <a:rPr lang="en-US" sz="2000">
                <a:solidFill>
                  <a:srgbClr val="0000FF"/>
                </a:solidFill>
                <a:latin typeface="Verdana"/>
                <a:cs typeface="Verdana"/>
              </a:rPr>
              <a:t>field region.</a:t>
            </a:r>
            <a:endParaRPr lang="en-US" sz="2000" dirty="0">
              <a:latin typeface="Verdana"/>
              <a:cs typeface="Verdana"/>
            </a:endParaRPr>
          </a:p>
          <a:p>
            <a:endParaRPr lang="en-US" sz="2000" dirty="0">
              <a:latin typeface="Verdana"/>
              <a:cs typeface="Verdana"/>
            </a:endParaRPr>
          </a:p>
        </p:txBody>
      </p:sp>
    </p:spTree>
    <p:extLst>
      <p:ext uri="{BB962C8B-B14F-4D97-AF65-F5344CB8AC3E}">
        <p14:creationId xmlns:p14="http://schemas.microsoft.com/office/powerpoint/2010/main" val="2895056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267" y="76200"/>
            <a:ext cx="10363200" cy="800100"/>
          </a:xfrm>
        </p:spPr>
        <p:txBody>
          <a:bodyPr/>
          <a:lstStyle/>
          <a:p>
            <a:r>
              <a:rPr lang="en-US" sz="3600" b="0" dirty="0">
                <a:solidFill>
                  <a:srgbClr val="FF0000"/>
                </a:solidFill>
                <a:latin typeface="Verdana"/>
                <a:cs typeface="Verdana"/>
              </a:rPr>
              <a:t>Conclusions: double grid</a:t>
            </a:r>
          </a:p>
        </p:txBody>
      </p:sp>
      <p:sp>
        <p:nvSpPr>
          <p:cNvPr id="9" name="TextBox 8"/>
          <p:cNvSpPr txBox="1"/>
          <p:nvPr/>
        </p:nvSpPr>
        <p:spPr>
          <a:xfrm>
            <a:off x="1371600" y="1143000"/>
            <a:ext cx="3048000" cy="457200"/>
          </a:xfrm>
          <a:prstGeom prst="rect">
            <a:avLst/>
          </a:prstGeom>
          <a:noFill/>
        </p:spPr>
        <p:txBody>
          <a:bodyPr wrap="square" rtlCol="0">
            <a:spAutoFit/>
          </a:bodyPr>
          <a:lstStyle/>
          <a:p>
            <a:r>
              <a:rPr lang="en-US" dirty="0"/>
              <a:t> </a:t>
            </a:r>
          </a:p>
        </p:txBody>
      </p:sp>
      <p:sp>
        <p:nvSpPr>
          <p:cNvPr id="4" name="TextBox 3"/>
          <p:cNvSpPr txBox="1"/>
          <p:nvPr/>
        </p:nvSpPr>
        <p:spPr>
          <a:xfrm>
            <a:off x="1447800" y="1066800"/>
            <a:ext cx="10134600" cy="7109637"/>
          </a:xfrm>
          <a:prstGeom prst="rect">
            <a:avLst/>
          </a:prstGeom>
          <a:noFill/>
        </p:spPr>
        <p:txBody>
          <a:bodyPr wrap="square" rtlCol="0">
            <a:spAutoFit/>
          </a:bodyPr>
          <a:lstStyle/>
          <a:p>
            <a:r>
              <a:rPr lang="en-US" sz="2100" dirty="0">
                <a:solidFill>
                  <a:srgbClr val="0000FF"/>
                </a:solidFill>
                <a:latin typeface="Verdana"/>
                <a:cs typeface="Verdana"/>
              </a:rPr>
              <a:t>The Ion Back Flow can be significantly reduced by putting a grid with a </a:t>
            </a:r>
          </a:p>
          <a:p>
            <a:r>
              <a:rPr lang="en-US" sz="2100" dirty="0">
                <a:solidFill>
                  <a:srgbClr val="0000FF"/>
                </a:solidFill>
                <a:latin typeface="Verdana"/>
                <a:cs typeface="Verdana"/>
              </a:rPr>
              <a:t>identical pitch and hole size on top of the </a:t>
            </a:r>
            <a:r>
              <a:rPr lang="en-US" sz="2100" dirty="0" err="1">
                <a:solidFill>
                  <a:srgbClr val="0000FF"/>
                </a:solidFill>
                <a:latin typeface="Verdana"/>
                <a:cs typeface="Verdana"/>
              </a:rPr>
              <a:t>Gridpix</a:t>
            </a:r>
            <a:r>
              <a:rPr lang="en-US" sz="2100" dirty="0">
                <a:solidFill>
                  <a:srgbClr val="0000FF"/>
                </a:solidFill>
                <a:latin typeface="Verdana"/>
                <a:cs typeface="Verdana"/>
              </a:rPr>
              <a:t>.</a:t>
            </a:r>
          </a:p>
          <a:p>
            <a:endParaRPr lang="en-US" sz="2100" dirty="0">
              <a:solidFill>
                <a:srgbClr val="0000FF"/>
              </a:solidFill>
              <a:latin typeface="Verdana"/>
              <a:cs typeface="Verdana"/>
            </a:endParaRPr>
          </a:p>
          <a:p>
            <a:r>
              <a:rPr lang="en-US" sz="2100" dirty="0">
                <a:solidFill>
                  <a:srgbClr val="0000FF"/>
                </a:solidFill>
                <a:latin typeface="Verdana"/>
                <a:cs typeface="Verdana"/>
              </a:rPr>
              <a:t>A device placed e.g. at 60-250 </a:t>
            </a:r>
            <a:r>
              <a:rPr lang="en-US" sz="2100" dirty="0" err="1">
                <a:solidFill>
                  <a:srgbClr val="0000FF"/>
                </a:solidFill>
                <a:latin typeface="Verdana"/>
                <a:cs typeface="Verdana"/>
              </a:rPr>
              <a:t>μm</a:t>
            </a:r>
            <a:r>
              <a:rPr lang="en-US" sz="2100" dirty="0">
                <a:solidFill>
                  <a:srgbClr val="0000FF"/>
                </a:solidFill>
                <a:latin typeface="Verdana"/>
                <a:cs typeface="Verdana"/>
              </a:rPr>
              <a:t> above the </a:t>
            </a:r>
            <a:r>
              <a:rPr lang="en-US" sz="2100" dirty="0" err="1">
                <a:solidFill>
                  <a:srgbClr val="0000FF"/>
                </a:solidFill>
                <a:latin typeface="Verdana"/>
                <a:cs typeface="Verdana"/>
              </a:rPr>
              <a:t>GridPix</a:t>
            </a:r>
            <a:r>
              <a:rPr lang="en-US" sz="2100" dirty="0">
                <a:solidFill>
                  <a:srgbClr val="0000FF"/>
                </a:solidFill>
                <a:latin typeface="Verdana"/>
                <a:cs typeface="Verdana"/>
              </a:rPr>
              <a:t> and ran with a </a:t>
            </a:r>
          </a:p>
          <a:p>
            <a:r>
              <a:rPr lang="en-US" sz="2100" dirty="0">
                <a:solidFill>
                  <a:srgbClr val="0000FF"/>
                </a:solidFill>
                <a:latin typeface="Verdana"/>
                <a:cs typeface="Verdana"/>
              </a:rPr>
              <a:t>Field ratio of 16 (top) and 16 (lower) would do an excellent job. </a:t>
            </a:r>
          </a:p>
          <a:p>
            <a:r>
              <a:rPr lang="en-US" sz="2100" dirty="0">
                <a:solidFill>
                  <a:srgbClr val="0000FF"/>
                </a:solidFill>
                <a:latin typeface="Verdana"/>
                <a:cs typeface="Verdana"/>
              </a:rPr>
              <a:t>The electron </a:t>
            </a:r>
            <a:r>
              <a:rPr lang="en-US" sz="2100" dirty="0" err="1">
                <a:solidFill>
                  <a:srgbClr val="0000FF"/>
                </a:solidFill>
                <a:latin typeface="Verdana"/>
                <a:cs typeface="Verdana"/>
              </a:rPr>
              <a:t>transparancy</a:t>
            </a:r>
            <a:r>
              <a:rPr lang="en-US" sz="2100" dirty="0">
                <a:solidFill>
                  <a:srgbClr val="0000FF"/>
                </a:solidFill>
                <a:latin typeface="Verdana"/>
                <a:cs typeface="Verdana"/>
              </a:rPr>
              <a:t> would be over 99 (91)% and the IBF would go </a:t>
            </a:r>
          </a:p>
          <a:p>
            <a:r>
              <a:rPr lang="en-US" sz="2100" dirty="0">
                <a:solidFill>
                  <a:srgbClr val="0000FF"/>
                </a:solidFill>
                <a:latin typeface="Verdana"/>
                <a:cs typeface="Verdana"/>
              </a:rPr>
              <a:t>down from 1.3% to 3 (1) 10</a:t>
            </a:r>
            <a:r>
              <a:rPr lang="en-US" sz="2100" baseline="30000" dirty="0">
                <a:solidFill>
                  <a:srgbClr val="0000FF"/>
                </a:solidFill>
                <a:latin typeface="Verdana"/>
                <a:cs typeface="Verdana"/>
              </a:rPr>
              <a:t>-4</a:t>
            </a:r>
            <a:r>
              <a:rPr lang="en-US" sz="2100" dirty="0">
                <a:solidFill>
                  <a:srgbClr val="0000FF"/>
                </a:solidFill>
                <a:latin typeface="Verdana"/>
                <a:cs typeface="Verdana"/>
              </a:rPr>
              <a:t> for a hole size of 25 (20) </a:t>
            </a:r>
            <a:r>
              <a:rPr lang="en-US" sz="2100" dirty="0" err="1">
                <a:solidFill>
                  <a:srgbClr val="0000FF"/>
                </a:solidFill>
                <a:latin typeface="Verdana"/>
                <a:cs typeface="Verdana"/>
              </a:rPr>
              <a:t>μm</a:t>
            </a:r>
            <a:r>
              <a:rPr lang="en-US" sz="2100" dirty="0">
                <a:solidFill>
                  <a:srgbClr val="0000FF"/>
                </a:solidFill>
                <a:latin typeface="Verdana"/>
                <a:cs typeface="Verdana"/>
              </a:rPr>
              <a:t>.</a:t>
            </a:r>
          </a:p>
          <a:p>
            <a:endParaRPr lang="en-US" sz="2100" dirty="0">
              <a:solidFill>
                <a:srgbClr val="0000FF"/>
              </a:solidFill>
              <a:latin typeface="Verdana"/>
              <a:cs typeface="Verdana"/>
            </a:endParaRPr>
          </a:p>
          <a:p>
            <a:r>
              <a:rPr lang="en-US" sz="2100" dirty="0">
                <a:solidFill>
                  <a:srgbClr val="0000FF"/>
                </a:solidFill>
                <a:latin typeface="Verdana"/>
                <a:cs typeface="Verdana"/>
              </a:rPr>
              <a:t>This would solve the issue of IBF at CEPC and ILC.</a:t>
            </a:r>
          </a:p>
          <a:p>
            <a:endParaRPr lang="en-US" sz="2100" dirty="0">
              <a:solidFill>
                <a:srgbClr val="0000FF"/>
              </a:solidFill>
              <a:latin typeface="Verdana"/>
              <a:cs typeface="Verdana"/>
            </a:endParaRPr>
          </a:p>
          <a:p>
            <a:r>
              <a:rPr lang="en-US" sz="2100" dirty="0">
                <a:solidFill>
                  <a:srgbClr val="0000FF"/>
                </a:solidFill>
                <a:latin typeface="Verdana"/>
                <a:cs typeface="Verdana"/>
              </a:rPr>
              <a:t>We could do a test at </a:t>
            </a:r>
            <a:r>
              <a:rPr lang="en-US" sz="2100" dirty="0" err="1">
                <a:solidFill>
                  <a:srgbClr val="0000FF"/>
                </a:solidFill>
                <a:latin typeface="Verdana"/>
                <a:cs typeface="Verdana"/>
              </a:rPr>
              <a:t>Nikhef</a:t>
            </a:r>
            <a:r>
              <a:rPr lang="en-US" sz="2100" dirty="0">
                <a:solidFill>
                  <a:srgbClr val="0000FF"/>
                </a:solidFill>
                <a:latin typeface="Verdana"/>
                <a:cs typeface="Verdana"/>
              </a:rPr>
              <a:t> mounting this grid on top of the</a:t>
            </a:r>
          </a:p>
          <a:p>
            <a:r>
              <a:rPr lang="en-US" sz="2100" dirty="0" err="1">
                <a:solidFill>
                  <a:srgbClr val="0000FF"/>
                </a:solidFill>
                <a:latin typeface="Verdana"/>
                <a:cs typeface="Verdana"/>
              </a:rPr>
              <a:t>Gridpix</a:t>
            </a:r>
            <a:r>
              <a:rPr lang="en-US" sz="2100" dirty="0">
                <a:solidFill>
                  <a:srgbClr val="0000FF"/>
                </a:solidFill>
                <a:latin typeface="Verdana"/>
                <a:cs typeface="Verdana"/>
              </a:rPr>
              <a:t> (holes 30 </a:t>
            </a:r>
            <a:r>
              <a:rPr lang="en-US" sz="2100" dirty="0" err="1">
                <a:solidFill>
                  <a:srgbClr val="0000FF"/>
                </a:solidFill>
                <a:latin typeface="Verdana"/>
                <a:cs typeface="Verdana"/>
              </a:rPr>
              <a:t>μm</a:t>
            </a:r>
            <a:r>
              <a:rPr lang="en-US" sz="2100" dirty="0">
                <a:solidFill>
                  <a:srgbClr val="0000FF"/>
                </a:solidFill>
                <a:latin typeface="Verdana"/>
                <a:cs typeface="Verdana"/>
              </a:rPr>
              <a:t>) and measure the electron </a:t>
            </a:r>
            <a:r>
              <a:rPr lang="en-US" sz="2100" dirty="0" err="1">
                <a:solidFill>
                  <a:srgbClr val="0000FF"/>
                </a:solidFill>
                <a:latin typeface="Verdana"/>
                <a:cs typeface="Verdana"/>
              </a:rPr>
              <a:t>transparancy</a:t>
            </a:r>
            <a:r>
              <a:rPr lang="en-US" sz="2100" dirty="0">
                <a:solidFill>
                  <a:srgbClr val="0000FF"/>
                </a:solidFill>
                <a:latin typeface="Verdana"/>
                <a:cs typeface="Verdana"/>
              </a:rPr>
              <a:t> and the </a:t>
            </a:r>
          </a:p>
          <a:p>
            <a:r>
              <a:rPr lang="en-US" sz="2100" dirty="0">
                <a:solidFill>
                  <a:srgbClr val="0000FF"/>
                </a:solidFill>
                <a:latin typeface="Verdana"/>
                <a:cs typeface="Verdana"/>
              </a:rPr>
              <a:t>IBF and test the prediction on the previous slide.</a:t>
            </a:r>
          </a:p>
          <a:p>
            <a:endParaRPr lang="en-US" sz="2100" dirty="0">
              <a:solidFill>
                <a:srgbClr val="0000FF"/>
              </a:solidFill>
              <a:latin typeface="Verdana"/>
              <a:cs typeface="Verdana"/>
            </a:endParaRPr>
          </a:p>
          <a:p>
            <a:r>
              <a:rPr lang="en-US" sz="2100" dirty="0">
                <a:solidFill>
                  <a:srgbClr val="0000FF"/>
                </a:solidFill>
                <a:latin typeface="Verdana"/>
                <a:cs typeface="Verdana"/>
              </a:rPr>
              <a:t>It would be interesting to think about a post-processing step to</a:t>
            </a:r>
          </a:p>
          <a:p>
            <a:r>
              <a:rPr lang="en-US" sz="2100" dirty="0">
                <a:solidFill>
                  <a:srgbClr val="0000FF"/>
                </a:solidFill>
                <a:latin typeface="Verdana"/>
                <a:cs typeface="Verdana"/>
              </a:rPr>
              <a:t>integrate the two grids.</a:t>
            </a:r>
          </a:p>
          <a:p>
            <a:endParaRPr lang="en-US" sz="2000" dirty="0">
              <a:solidFill>
                <a:srgbClr val="0000FF"/>
              </a:solidFill>
              <a:latin typeface="Verdana"/>
              <a:cs typeface="Verdana"/>
            </a:endParaRPr>
          </a:p>
          <a:p>
            <a:endParaRPr lang="en-US" sz="2000" dirty="0">
              <a:latin typeface="Verdana"/>
              <a:cs typeface="Verdana"/>
            </a:endParaRPr>
          </a:p>
          <a:p>
            <a:endParaRPr lang="en-US" sz="2000" dirty="0">
              <a:latin typeface="Verdana"/>
              <a:cs typeface="Verdana"/>
            </a:endParaRPr>
          </a:p>
          <a:p>
            <a:endParaRPr lang="en-US" sz="2000" dirty="0">
              <a:latin typeface="Verdana"/>
              <a:cs typeface="Verdana"/>
            </a:endParaRPr>
          </a:p>
          <a:p>
            <a:endParaRPr lang="en-US" dirty="0">
              <a:latin typeface="Verdana"/>
              <a:cs typeface="Verdana"/>
            </a:endParaRPr>
          </a:p>
        </p:txBody>
      </p:sp>
    </p:spTree>
    <p:extLst>
      <p:ext uri="{BB962C8B-B14F-4D97-AF65-F5344CB8AC3E}">
        <p14:creationId xmlns:p14="http://schemas.microsoft.com/office/powerpoint/2010/main" val="3789769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onn.png"/>
          <p:cNvPicPr>
            <a:picLocks noChangeAspect="1"/>
          </p:cNvPicPr>
          <p:nvPr/>
        </p:nvPicPr>
        <p:blipFill>
          <a:blip r:embed="rId3"/>
          <a:stretch>
            <a:fillRect/>
          </a:stretch>
        </p:blipFill>
        <p:spPr>
          <a:xfrm>
            <a:off x="9372600" y="381000"/>
            <a:ext cx="2489200" cy="965200"/>
          </a:xfrm>
          <a:prstGeom prst="rect">
            <a:avLst/>
          </a:prstGeom>
        </p:spPr>
      </p:pic>
      <p:sp>
        <p:nvSpPr>
          <p:cNvPr id="3074" name="Rectangle 4"/>
          <p:cNvSpPr>
            <a:spLocks noGrp="1" noChangeArrowheads="1"/>
          </p:cNvSpPr>
          <p:nvPr>
            <p:ph type="ctrTitle"/>
          </p:nvPr>
        </p:nvSpPr>
        <p:spPr>
          <a:xfrm>
            <a:off x="2590800" y="228600"/>
            <a:ext cx="7203802" cy="1080120"/>
          </a:xfrm>
        </p:spPr>
        <p:txBody>
          <a:bodyPr anchor="ctr"/>
          <a:lstStyle/>
          <a:p>
            <a:r>
              <a:rPr lang="en-US" altLang="en-US" sz="3600" b="0" dirty="0">
                <a:solidFill>
                  <a:srgbClr val="FF0000"/>
                </a:solidFill>
                <a:latin typeface="Verdana"/>
                <a:cs typeface="Verdana"/>
              </a:rPr>
              <a:t>Pixel TPC with double grid to</a:t>
            </a:r>
            <a:br>
              <a:rPr lang="en-US" altLang="en-US" sz="3600" b="0" dirty="0">
                <a:solidFill>
                  <a:srgbClr val="FF0000"/>
                </a:solidFill>
                <a:latin typeface="Verdana"/>
                <a:cs typeface="Verdana"/>
              </a:rPr>
            </a:br>
            <a:r>
              <a:rPr lang="en-US" altLang="en-US" sz="3600" b="0" dirty="0">
                <a:solidFill>
                  <a:srgbClr val="FF0000"/>
                </a:solidFill>
                <a:latin typeface="Verdana"/>
                <a:cs typeface="Verdana"/>
              </a:rPr>
              <a:t>reduce the ion back flow</a:t>
            </a:r>
            <a:endParaRPr lang="en-GB" altLang="en-US" sz="3600" b="0" dirty="0">
              <a:solidFill>
                <a:srgbClr val="FF0000"/>
              </a:solidFill>
              <a:latin typeface="Verdana"/>
              <a:cs typeface="Verdana"/>
            </a:endParaRPr>
          </a:p>
        </p:txBody>
      </p:sp>
      <p:pic>
        <p:nvPicPr>
          <p:cNvPr id="30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81000"/>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990600" y="1981200"/>
            <a:ext cx="10287000" cy="3884140"/>
          </a:xfrm>
          <a:prstGeom prst="rect">
            <a:avLst/>
          </a:prstGeom>
        </p:spPr>
        <p:txBody>
          <a:bodyPr wrap="square">
            <a:spAutoFit/>
          </a:bodyPr>
          <a:lstStyle/>
          <a:p>
            <a:pPr marL="342900" lvl="0" indent="-342900">
              <a:spcBef>
                <a:spcPct val="20000"/>
              </a:spcBef>
              <a:buClr>
                <a:srgbClr val="FF6600"/>
              </a:buClr>
              <a:buSzPct val="100000"/>
              <a:buBlip>
                <a:blip r:embed="rId5"/>
              </a:buBlip>
            </a:pPr>
            <a:r>
              <a:rPr lang="en-US" sz="2200" kern="0" dirty="0">
                <a:solidFill>
                  <a:srgbClr val="0000FF"/>
                </a:solidFill>
                <a:latin typeface="Verdana"/>
                <a:cs typeface="Verdana"/>
              </a:rPr>
              <a:t>Question: can one reduce the Ion Back Flow of a </a:t>
            </a:r>
            <a:r>
              <a:rPr lang="en-US" sz="2200" kern="0" dirty="0" err="1">
                <a:solidFill>
                  <a:srgbClr val="0000FF"/>
                </a:solidFill>
                <a:latin typeface="Verdana"/>
                <a:cs typeface="Verdana"/>
              </a:rPr>
              <a:t>GridPix</a:t>
            </a:r>
            <a:r>
              <a:rPr lang="en-US" sz="2200" kern="0" dirty="0">
                <a:solidFill>
                  <a:srgbClr val="0000FF"/>
                </a:solidFill>
                <a:latin typeface="Verdana"/>
                <a:cs typeface="Verdana"/>
              </a:rPr>
              <a:t> detector?</a:t>
            </a:r>
          </a:p>
          <a:p>
            <a:pPr marL="342900" lvl="0" indent="-342900">
              <a:spcBef>
                <a:spcPct val="20000"/>
              </a:spcBef>
              <a:buClr>
                <a:srgbClr val="FF6600"/>
              </a:buClr>
              <a:buSzPct val="100000"/>
              <a:buBlip>
                <a:blip r:embed="rId5"/>
              </a:buBlip>
            </a:pPr>
            <a:r>
              <a:rPr lang="en-US" sz="2200" kern="0" dirty="0">
                <a:solidFill>
                  <a:srgbClr val="0000FF"/>
                </a:solidFill>
                <a:latin typeface="Verdana"/>
                <a:cs typeface="Verdana"/>
              </a:rPr>
              <a:t>We could design a </a:t>
            </a:r>
            <a:r>
              <a:rPr lang="en-US" sz="2200" kern="0" dirty="0" err="1">
                <a:solidFill>
                  <a:srgbClr val="0000FF"/>
                </a:solidFill>
                <a:latin typeface="Verdana"/>
                <a:cs typeface="Verdana"/>
              </a:rPr>
              <a:t>GridPix</a:t>
            </a:r>
            <a:r>
              <a:rPr lang="en-US" sz="2200" kern="0" dirty="0">
                <a:solidFill>
                  <a:srgbClr val="0000FF"/>
                </a:solidFill>
                <a:latin typeface="Verdana"/>
                <a:cs typeface="Verdana"/>
              </a:rPr>
              <a:t> detector using a double grid </a:t>
            </a:r>
          </a:p>
          <a:p>
            <a:pPr marL="342900" lvl="0" indent="-342900">
              <a:spcBef>
                <a:spcPct val="20000"/>
              </a:spcBef>
              <a:buClr>
                <a:srgbClr val="FF6600"/>
              </a:buClr>
              <a:buSzPct val="100000"/>
              <a:buBlip>
                <a:blip r:embed="rId5"/>
              </a:buBlip>
            </a:pPr>
            <a:r>
              <a:rPr lang="en-US" sz="2200" kern="0" dirty="0">
                <a:solidFill>
                  <a:srgbClr val="0000FF"/>
                </a:solidFill>
                <a:latin typeface="Verdana"/>
                <a:cs typeface="Verdana"/>
              </a:rPr>
              <a:t>The idea is that by creating two field regions, one with a medium field and one with a high field (our standard Grid Pix) one could reduce the ion backflow in two stages.</a:t>
            </a:r>
          </a:p>
          <a:p>
            <a:pPr marL="800100" lvl="1" indent="-342900">
              <a:spcBef>
                <a:spcPct val="20000"/>
              </a:spcBef>
              <a:buClr>
                <a:srgbClr val="FF6600"/>
              </a:buClr>
              <a:buSzPct val="100000"/>
              <a:buBlip>
                <a:blip r:embed="rId5"/>
              </a:buBlip>
            </a:pPr>
            <a:r>
              <a:rPr lang="en-US" sz="2200" kern="0" dirty="0">
                <a:solidFill>
                  <a:srgbClr val="0000FF"/>
                </a:solidFill>
                <a:latin typeface="Verdana"/>
                <a:cs typeface="Verdana"/>
              </a:rPr>
              <a:t>The high field avalanche region has a measured IBF of 1.3%</a:t>
            </a:r>
          </a:p>
          <a:p>
            <a:pPr marL="800100" lvl="1" indent="-342900">
              <a:spcBef>
                <a:spcPct val="20000"/>
              </a:spcBef>
              <a:buClr>
                <a:srgbClr val="FF6600"/>
              </a:buClr>
              <a:buSzPct val="100000"/>
              <a:buBlip>
                <a:blip r:embed="rId5"/>
              </a:buBlip>
            </a:pPr>
            <a:r>
              <a:rPr lang="en-US" sz="2200" kern="0" dirty="0">
                <a:solidFill>
                  <a:srgbClr val="0000FF"/>
                </a:solidFill>
                <a:latin typeface="Verdana"/>
                <a:cs typeface="Verdana"/>
              </a:rPr>
              <a:t>The aim is to reduce the IBF by another factor 100</a:t>
            </a:r>
          </a:p>
          <a:p>
            <a:pPr marL="800100" lvl="1" indent="-342900">
              <a:spcBef>
                <a:spcPct val="20000"/>
              </a:spcBef>
              <a:buClr>
                <a:srgbClr val="FF6600"/>
              </a:buClr>
              <a:buSzPct val="100000"/>
              <a:buBlip>
                <a:blip r:embed="rId5"/>
              </a:buBlip>
            </a:pPr>
            <a:r>
              <a:rPr lang="en-US" sz="2200" kern="0" dirty="0">
                <a:solidFill>
                  <a:srgbClr val="0000FF"/>
                </a:solidFill>
                <a:latin typeface="Verdana"/>
                <a:cs typeface="Verdana"/>
              </a:rPr>
              <a:t>The second Grid replaces the Gating device and is always operational  </a:t>
            </a:r>
          </a:p>
          <a:p>
            <a:pPr marL="800100" lvl="1" indent="-342900">
              <a:spcBef>
                <a:spcPct val="20000"/>
              </a:spcBef>
              <a:buClr>
                <a:srgbClr val="FF6600"/>
              </a:buClr>
              <a:buSzPct val="100000"/>
              <a:buBlip>
                <a:blip r:embed="rId5"/>
              </a:buBlip>
            </a:pPr>
            <a:endParaRPr lang="en-US" sz="2200" kern="0" dirty="0">
              <a:solidFill>
                <a:srgbClr val="000000"/>
              </a:solidFill>
              <a:latin typeface="Verdana"/>
              <a:cs typeface="Verdana"/>
            </a:endParaRPr>
          </a:p>
        </p:txBody>
      </p:sp>
      <p:pic>
        <p:nvPicPr>
          <p:cNvPr id="16" name="Picture 15" descr="LCTPClogo_simple.wb.png"/>
          <p:cNvPicPr>
            <a:picLocks noChangeAspect="1"/>
          </p:cNvPicPr>
          <p:nvPr/>
        </p:nvPicPr>
        <p:blipFill>
          <a:blip r:embed="rId6"/>
          <a:stretch>
            <a:fillRect/>
          </a:stretch>
        </p:blipFill>
        <p:spPr>
          <a:xfrm rot="10800000" flipH="1" flipV="1">
            <a:off x="10287000" y="5638187"/>
            <a:ext cx="1600200" cy="915012"/>
          </a:xfrm>
          <a:prstGeom prst="rect">
            <a:avLst/>
          </a:prstGeom>
        </p:spPr>
      </p:pic>
      <p:pic>
        <p:nvPicPr>
          <p:cNvPr id="19" name="Picture 18" descr="ildlogoTransparant.png"/>
          <p:cNvPicPr>
            <a:picLocks noChangeAspect="1"/>
          </p:cNvPicPr>
          <p:nvPr/>
        </p:nvPicPr>
        <p:blipFill>
          <a:blip r:embed="rId7"/>
          <a:stretch>
            <a:fillRect/>
          </a:stretch>
        </p:blipFill>
        <p:spPr>
          <a:xfrm>
            <a:off x="914400" y="5780024"/>
            <a:ext cx="1089024" cy="696976"/>
          </a:xfrm>
          <a:prstGeom prst="rect">
            <a:avLst/>
          </a:prstGeom>
        </p:spPr>
      </p:pic>
    </p:spTree>
    <p:extLst>
      <p:ext uri="{BB962C8B-B14F-4D97-AF65-F5344CB8AC3E}">
        <p14:creationId xmlns:p14="http://schemas.microsoft.com/office/powerpoint/2010/main" val="158249291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33400" y="533401"/>
            <a:ext cx="10134600" cy="5186064"/>
            <a:chOff x="533400" y="649069"/>
            <a:chExt cx="10668000" cy="5070396"/>
          </a:xfrm>
        </p:grpSpPr>
        <p:sp>
          <p:nvSpPr>
            <p:cNvPr id="18" name="Rectangle 17"/>
            <p:cNvSpPr/>
            <p:nvPr/>
          </p:nvSpPr>
          <p:spPr bwMode="auto">
            <a:xfrm>
              <a:off x="2743200" y="1905000"/>
              <a:ext cx="8305800" cy="2514600"/>
            </a:xfrm>
            <a:prstGeom prst="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 name="Rectangle 4"/>
            <p:cNvSpPr/>
            <p:nvPr/>
          </p:nvSpPr>
          <p:spPr>
            <a:xfrm>
              <a:off x="1828800" y="649069"/>
              <a:ext cx="9372600" cy="646331"/>
            </a:xfrm>
            <a:prstGeom prst="rect">
              <a:avLst/>
            </a:prstGeom>
          </p:spPr>
          <p:txBody>
            <a:bodyPr wrap="square">
              <a:spAutoFit/>
            </a:bodyPr>
            <a:lstStyle/>
            <a:p>
              <a:pPr algn="ctr"/>
              <a:r>
                <a:rPr lang="en-US" sz="3600" dirty="0">
                  <a:solidFill>
                    <a:srgbClr val="FF0000"/>
                  </a:solidFill>
                  <a:latin typeface="Verdana"/>
                  <a:cs typeface="Verdana"/>
                </a:rPr>
                <a:t>Design of a double Grid </a:t>
              </a:r>
            </a:p>
          </p:txBody>
        </p:sp>
        <p:sp>
          <p:nvSpPr>
            <p:cNvPr id="14" name="Rectangle 13"/>
            <p:cNvSpPr/>
            <p:nvPr/>
          </p:nvSpPr>
          <p:spPr bwMode="auto">
            <a:xfrm>
              <a:off x="2743200" y="5334000"/>
              <a:ext cx="8305800" cy="304800"/>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Verdana"/>
                  <a:cs typeface="Verdana"/>
                </a:rPr>
                <a:t>High field</a:t>
              </a:r>
            </a:p>
          </p:txBody>
        </p:sp>
        <p:sp>
          <p:nvSpPr>
            <p:cNvPr id="15" name="Rectangle 14"/>
            <p:cNvSpPr/>
            <p:nvPr/>
          </p:nvSpPr>
          <p:spPr bwMode="auto">
            <a:xfrm>
              <a:off x="2743200" y="4419600"/>
              <a:ext cx="8305800" cy="914400"/>
            </a:xfrm>
            <a:prstGeom prst="rect">
              <a:avLst/>
            </a:prstGeom>
            <a:solidFill>
              <a:schemeClr val="accent1"/>
            </a:solidFill>
            <a:ln w="635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2000" dirty="0">
                <a:latin typeface="Verdana"/>
                <a:cs typeface="Verdana"/>
              </a:endParaRPr>
            </a:p>
            <a:p>
              <a:pPr algn="ctr"/>
              <a:r>
                <a:rPr lang="en-US" sz="2000" dirty="0">
                  <a:latin typeface="Verdana"/>
                  <a:cs typeface="Verdana"/>
                </a:rPr>
                <a:t>Intermediate Field</a:t>
              </a:r>
            </a:p>
          </p:txBody>
        </p:sp>
        <p:sp>
          <p:nvSpPr>
            <p:cNvPr id="19" name="TextBox 18"/>
            <p:cNvSpPr txBox="1"/>
            <p:nvPr/>
          </p:nvSpPr>
          <p:spPr>
            <a:xfrm>
              <a:off x="685800" y="5257800"/>
              <a:ext cx="2057400" cy="461665"/>
            </a:xfrm>
            <a:prstGeom prst="rect">
              <a:avLst/>
            </a:prstGeom>
            <a:noFill/>
          </p:spPr>
          <p:txBody>
            <a:bodyPr wrap="square" rtlCol="0">
              <a:spAutoFit/>
            </a:bodyPr>
            <a:lstStyle/>
            <a:p>
              <a:r>
                <a:rPr lang="en-US" dirty="0" err="1">
                  <a:solidFill>
                    <a:srgbClr val="FF0000"/>
                  </a:solidFill>
                  <a:latin typeface="Verdana"/>
                  <a:cs typeface="Verdana"/>
                </a:rPr>
                <a:t>GridPix</a:t>
              </a:r>
              <a:endParaRPr lang="en-US" dirty="0">
                <a:solidFill>
                  <a:srgbClr val="FF0000"/>
                </a:solidFill>
              </a:endParaRPr>
            </a:p>
          </p:txBody>
        </p:sp>
        <p:sp>
          <p:nvSpPr>
            <p:cNvPr id="20" name="TextBox 19"/>
            <p:cNvSpPr txBox="1"/>
            <p:nvPr/>
          </p:nvSpPr>
          <p:spPr>
            <a:xfrm>
              <a:off x="5791200" y="2895600"/>
              <a:ext cx="1905000" cy="400110"/>
            </a:xfrm>
            <a:prstGeom prst="rect">
              <a:avLst/>
            </a:prstGeom>
            <a:noFill/>
          </p:spPr>
          <p:txBody>
            <a:bodyPr wrap="square" rtlCol="0">
              <a:spAutoFit/>
            </a:bodyPr>
            <a:lstStyle/>
            <a:p>
              <a:r>
                <a:rPr lang="en-US" sz="2000" dirty="0">
                  <a:latin typeface="Verdana"/>
                  <a:cs typeface="Verdana"/>
                </a:rPr>
                <a:t>Drift region</a:t>
              </a:r>
            </a:p>
          </p:txBody>
        </p:sp>
        <p:sp>
          <p:nvSpPr>
            <p:cNvPr id="21" name="TextBox 20"/>
            <p:cNvSpPr txBox="1"/>
            <p:nvPr/>
          </p:nvSpPr>
          <p:spPr>
            <a:xfrm>
              <a:off x="533400" y="4191000"/>
              <a:ext cx="1905000" cy="400110"/>
            </a:xfrm>
            <a:prstGeom prst="rect">
              <a:avLst/>
            </a:prstGeom>
            <a:noFill/>
          </p:spPr>
          <p:txBody>
            <a:bodyPr wrap="square" rtlCol="0">
              <a:spAutoFit/>
            </a:bodyPr>
            <a:lstStyle/>
            <a:p>
              <a:r>
                <a:rPr lang="en-US" sz="2000" dirty="0">
                  <a:latin typeface="Verdana"/>
                  <a:cs typeface="Verdana"/>
                </a:rPr>
                <a:t>Second Grid</a:t>
              </a:r>
            </a:p>
          </p:txBody>
        </p:sp>
      </p:grpSp>
      <p:sp>
        <p:nvSpPr>
          <p:cNvPr id="10" name="Rectangle 9"/>
          <p:cNvSpPr/>
          <p:nvPr/>
        </p:nvSpPr>
        <p:spPr>
          <a:xfrm>
            <a:off x="10744200" y="5177135"/>
            <a:ext cx="1180431" cy="461665"/>
          </a:xfrm>
          <a:prstGeom prst="rect">
            <a:avLst/>
          </a:prstGeom>
        </p:spPr>
        <p:txBody>
          <a:bodyPr wrap="none">
            <a:spAutoFit/>
          </a:bodyPr>
          <a:lstStyle/>
          <a:p>
            <a:r>
              <a:rPr lang="en-US" dirty="0">
                <a:latin typeface="Verdana"/>
                <a:cs typeface="Verdana"/>
              </a:rPr>
              <a:t>50 </a:t>
            </a:r>
            <a:r>
              <a:rPr lang="en-US" dirty="0" err="1">
                <a:latin typeface="Verdana"/>
                <a:cs typeface="Verdana"/>
              </a:rPr>
              <a:t>μm</a:t>
            </a:r>
            <a:endParaRPr lang="en-US" dirty="0"/>
          </a:p>
        </p:txBody>
      </p:sp>
      <p:sp>
        <p:nvSpPr>
          <p:cNvPr id="11" name="Rectangle 10"/>
          <p:cNvSpPr/>
          <p:nvPr/>
        </p:nvSpPr>
        <p:spPr>
          <a:xfrm>
            <a:off x="10744200" y="4209872"/>
            <a:ext cx="1376098" cy="1200328"/>
          </a:xfrm>
          <a:prstGeom prst="rect">
            <a:avLst/>
          </a:prstGeom>
        </p:spPr>
        <p:txBody>
          <a:bodyPr wrap="none">
            <a:spAutoFit/>
          </a:bodyPr>
          <a:lstStyle/>
          <a:p>
            <a:r>
              <a:rPr lang="en-US" dirty="0">
                <a:solidFill>
                  <a:srgbClr val="000000"/>
                </a:solidFill>
                <a:latin typeface="Verdana"/>
                <a:cs typeface="Verdana"/>
              </a:rPr>
              <a:t>e.g.</a:t>
            </a:r>
          </a:p>
          <a:p>
            <a:r>
              <a:rPr lang="en-US" dirty="0">
                <a:solidFill>
                  <a:srgbClr val="000000"/>
                </a:solidFill>
                <a:latin typeface="Verdana"/>
                <a:cs typeface="Verdana"/>
              </a:rPr>
              <a:t>250 </a:t>
            </a:r>
            <a:r>
              <a:rPr lang="en-US" dirty="0" err="1">
                <a:solidFill>
                  <a:srgbClr val="000000"/>
                </a:solidFill>
                <a:latin typeface="Verdana"/>
                <a:cs typeface="Verdana"/>
              </a:rPr>
              <a:t>μm</a:t>
            </a:r>
            <a:endParaRPr lang="en-US" dirty="0">
              <a:solidFill>
                <a:srgbClr val="000000"/>
              </a:solidFill>
              <a:latin typeface="Verdana"/>
              <a:cs typeface="Verdana"/>
            </a:endParaRPr>
          </a:p>
          <a:p>
            <a:endParaRPr lang="en-US" dirty="0">
              <a:solidFill>
                <a:srgbClr val="000000"/>
              </a:solidFill>
            </a:endParaRPr>
          </a:p>
        </p:txBody>
      </p:sp>
    </p:spTree>
    <p:extLst>
      <p:ext uri="{BB962C8B-B14F-4D97-AF65-F5344CB8AC3E}">
        <p14:creationId xmlns:p14="http://schemas.microsoft.com/office/powerpoint/2010/main" val="2737528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28800" y="344269"/>
            <a:ext cx="9372600" cy="646331"/>
          </a:xfrm>
          <a:prstGeom prst="rect">
            <a:avLst/>
          </a:prstGeom>
        </p:spPr>
        <p:txBody>
          <a:bodyPr wrap="square">
            <a:spAutoFit/>
          </a:bodyPr>
          <a:lstStyle/>
          <a:p>
            <a:r>
              <a:rPr lang="en-US" altLang="en-US" sz="3600" dirty="0">
                <a:solidFill>
                  <a:srgbClr val="FF0000"/>
                </a:solidFill>
                <a:latin typeface="Verdana"/>
                <a:cs typeface="Verdana"/>
              </a:rPr>
              <a:t>In (down) flow trajectories second Grid</a:t>
            </a:r>
            <a:endParaRPr lang="en-US" sz="3600" dirty="0">
              <a:solidFill>
                <a:srgbClr val="FF0000"/>
              </a:solidFill>
            </a:endParaRPr>
          </a:p>
        </p:txBody>
      </p:sp>
      <p:sp>
        <p:nvSpPr>
          <p:cNvPr id="9" name="TextBox 8"/>
          <p:cNvSpPr txBox="1"/>
          <p:nvPr/>
        </p:nvSpPr>
        <p:spPr>
          <a:xfrm>
            <a:off x="838200" y="1219200"/>
            <a:ext cx="3200400" cy="461665"/>
          </a:xfrm>
          <a:prstGeom prst="rect">
            <a:avLst/>
          </a:prstGeom>
          <a:noFill/>
        </p:spPr>
        <p:txBody>
          <a:bodyPr wrap="square" rtlCol="0">
            <a:spAutoFit/>
          </a:bodyPr>
          <a:lstStyle/>
          <a:p>
            <a:r>
              <a:rPr lang="en-US" dirty="0">
                <a:latin typeface="Verdana"/>
                <a:cs typeface="Verdana"/>
              </a:rPr>
              <a:t>Field ratio 10</a:t>
            </a:r>
          </a:p>
        </p:txBody>
      </p:sp>
      <p:sp>
        <p:nvSpPr>
          <p:cNvPr id="10" name="Rectangle 9"/>
          <p:cNvSpPr/>
          <p:nvPr/>
        </p:nvSpPr>
        <p:spPr>
          <a:xfrm>
            <a:off x="8991600" y="1219200"/>
            <a:ext cx="2412289" cy="461665"/>
          </a:xfrm>
          <a:prstGeom prst="rect">
            <a:avLst/>
          </a:prstGeom>
        </p:spPr>
        <p:txBody>
          <a:bodyPr wrap="none">
            <a:spAutoFit/>
          </a:bodyPr>
          <a:lstStyle/>
          <a:p>
            <a:r>
              <a:rPr lang="en-US" dirty="0">
                <a:latin typeface="Verdana"/>
                <a:cs typeface="Verdana"/>
              </a:rPr>
              <a:t>Field ratio 240</a:t>
            </a:r>
          </a:p>
        </p:txBody>
      </p:sp>
      <p:sp>
        <p:nvSpPr>
          <p:cNvPr id="11" name="Rectangle 10"/>
          <p:cNvSpPr/>
          <p:nvPr/>
        </p:nvSpPr>
        <p:spPr>
          <a:xfrm>
            <a:off x="5257800" y="1062335"/>
            <a:ext cx="2216622" cy="461665"/>
          </a:xfrm>
          <a:prstGeom prst="rect">
            <a:avLst/>
          </a:prstGeom>
        </p:spPr>
        <p:txBody>
          <a:bodyPr wrap="none">
            <a:spAutoFit/>
          </a:bodyPr>
          <a:lstStyle/>
          <a:p>
            <a:r>
              <a:rPr lang="en-US" dirty="0">
                <a:latin typeface="Verdana"/>
                <a:cs typeface="Verdana"/>
              </a:rPr>
              <a:t>Field ratio 40</a:t>
            </a:r>
          </a:p>
        </p:txBody>
      </p:sp>
      <p:pic>
        <p:nvPicPr>
          <p:cNvPr id="14" name="Picture 13" descr="Trajectories_FR10.gif"/>
          <p:cNvPicPr>
            <a:picLocks noChangeAspect="1"/>
          </p:cNvPicPr>
          <p:nvPr/>
        </p:nvPicPr>
        <p:blipFill>
          <a:blip r:embed="rId2"/>
          <a:stretch>
            <a:fillRect/>
          </a:stretch>
        </p:blipFill>
        <p:spPr>
          <a:xfrm>
            <a:off x="0" y="1828800"/>
            <a:ext cx="4522172" cy="2895600"/>
          </a:xfrm>
          <a:prstGeom prst="rect">
            <a:avLst/>
          </a:prstGeom>
        </p:spPr>
      </p:pic>
      <p:pic>
        <p:nvPicPr>
          <p:cNvPr id="15" name="Picture 14" descr="Trajectories_FR40.gif"/>
          <p:cNvPicPr>
            <a:picLocks noChangeAspect="1"/>
          </p:cNvPicPr>
          <p:nvPr/>
        </p:nvPicPr>
        <p:blipFill>
          <a:blip r:embed="rId3"/>
          <a:stretch>
            <a:fillRect/>
          </a:stretch>
        </p:blipFill>
        <p:spPr>
          <a:xfrm>
            <a:off x="3733800" y="1600200"/>
            <a:ext cx="5117194" cy="3276600"/>
          </a:xfrm>
          <a:prstGeom prst="rect">
            <a:avLst/>
          </a:prstGeom>
        </p:spPr>
      </p:pic>
      <p:pic>
        <p:nvPicPr>
          <p:cNvPr id="18" name="Picture 17" descr="Trajectories_FR240.gif"/>
          <p:cNvPicPr>
            <a:picLocks noChangeAspect="1"/>
          </p:cNvPicPr>
          <p:nvPr/>
        </p:nvPicPr>
        <p:blipFill>
          <a:blip r:embed="rId4"/>
          <a:stretch>
            <a:fillRect/>
          </a:stretch>
        </p:blipFill>
        <p:spPr>
          <a:xfrm>
            <a:off x="7924800" y="1676400"/>
            <a:ext cx="4641176" cy="2971800"/>
          </a:xfrm>
          <a:prstGeom prst="rect">
            <a:avLst/>
          </a:prstGeom>
        </p:spPr>
      </p:pic>
      <p:sp>
        <p:nvSpPr>
          <p:cNvPr id="13" name="Rectangle 12"/>
          <p:cNvSpPr/>
          <p:nvPr/>
        </p:nvSpPr>
        <p:spPr>
          <a:xfrm>
            <a:off x="1524000" y="4648200"/>
            <a:ext cx="9982200" cy="1938992"/>
          </a:xfrm>
          <a:prstGeom prst="rect">
            <a:avLst/>
          </a:prstGeom>
        </p:spPr>
        <p:txBody>
          <a:bodyPr wrap="square">
            <a:spAutoFit/>
          </a:bodyPr>
          <a:lstStyle/>
          <a:p>
            <a:r>
              <a:rPr lang="en-US" sz="2000" dirty="0">
                <a:solidFill>
                  <a:srgbClr val="0000FF"/>
                </a:solidFill>
                <a:latin typeface="Verdana"/>
                <a:cs typeface="Verdana"/>
              </a:rPr>
              <a:t>Geometry: second grid at 0.250 mm (</a:t>
            </a:r>
            <a:r>
              <a:rPr lang="en-US" sz="2000" dirty="0" err="1">
                <a:solidFill>
                  <a:srgbClr val="0000FF"/>
                </a:solidFill>
                <a:latin typeface="Verdana"/>
                <a:cs typeface="Verdana"/>
              </a:rPr>
              <a:t>z</a:t>
            </a:r>
            <a:r>
              <a:rPr lang="en-US" sz="2000" dirty="0">
                <a:solidFill>
                  <a:srgbClr val="0000FF"/>
                </a:solidFill>
                <a:latin typeface="Verdana"/>
                <a:cs typeface="Verdana"/>
              </a:rPr>
              <a:t>); Cathode at 550 mm</a:t>
            </a:r>
          </a:p>
          <a:p>
            <a:r>
              <a:rPr lang="en-US" sz="2000" dirty="0">
                <a:solidFill>
                  <a:srgbClr val="0000FF"/>
                </a:solidFill>
                <a:latin typeface="Verdana"/>
                <a:cs typeface="Verdana"/>
              </a:rPr>
              <a:t>Standard </a:t>
            </a:r>
            <a:r>
              <a:rPr lang="en-US" sz="2000" dirty="0" err="1">
                <a:solidFill>
                  <a:srgbClr val="0000FF"/>
                </a:solidFill>
                <a:latin typeface="Verdana"/>
                <a:cs typeface="Verdana"/>
              </a:rPr>
              <a:t>GridPix</a:t>
            </a:r>
            <a:r>
              <a:rPr lang="en-US" sz="2000" dirty="0">
                <a:solidFill>
                  <a:srgbClr val="0000FF"/>
                </a:solidFill>
                <a:latin typeface="Verdana"/>
                <a:cs typeface="Verdana"/>
              </a:rPr>
              <a:t> pitch 55 </a:t>
            </a:r>
            <a:r>
              <a:rPr lang="en-US" sz="2000" dirty="0" err="1">
                <a:solidFill>
                  <a:srgbClr val="0000FF"/>
                </a:solidFill>
                <a:latin typeface="Verdana"/>
                <a:cs typeface="Verdana"/>
              </a:rPr>
              <a:t>μm</a:t>
            </a:r>
            <a:r>
              <a:rPr lang="en-US" sz="2000" dirty="0">
                <a:solidFill>
                  <a:srgbClr val="0000FF"/>
                </a:solidFill>
                <a:latin typeface="Verdana"/>
                <a:cs typeface="Verdana"/>
              </a:rPr>
              <a:t> and hole 30 </a:t>
            </a:r>
            <a:r>
              <a:rPr lang="en-US" sz="2000" dirty="0" err="1">
                <a:solidFill>
                  <a:srgbClr val="0000FF"/>
                </a:solidFill>
                <a:latin typeface="Verdana"/>
                <a:cs typeface="Verdana"/>
              </a:rPr>
              <a:t>μm</a:t>
            </a:r>
            <a:endParaRPr lang="en-US" sz="2000" dirty="0">
              <a:solidFill>
                <a:srgbClr val="0000FF"/>
              </a:solidFill>
              <a:latin typeface="Verdana"/>
              <a:cs typeface="Verdana"/>
            </a:endParaRPr>
          </a:p>
          <a:p>
            <a:r>
              <a:rPr lang="en-US" sz="2000" dirty="0">
                <a:solidFill>
                  <a:srgbClr val="0000FF"/>
                </a:solidFill>
                <a:latin typeface="Verdana"/>
                <a:cs typeface="Verdana"/>
              </a:rPr>
              <a:t>Field ratio = mean Field (0-0.250 mm)/ mean Field </a:t>
            </a:r>
            <a:r>
              <a:rPr lang="en-US" sz="2000" dirty="0" err="1">
                <a:solidFill>
                  <a:srgbClr val="0000FF"/>
                </a:solidFill>
                <a:latin typeface="Verdana"/>
                <a:cs typeface="Verdana"/>
              </a:rPr>
              <a:t>z</a:t>
            </a:r>
            <a:r>
              <a:rPr lang="en-US" sz="2000" dirty="0">
                <a:solidFill>
                  <a:srgbClr val="0000FF"/>
                </a:solidFill>
                <a:latin typeface="Verdana"/>
                <a:cs typeface="Verdana"/>
              </a:rPr>
              <a:t> (2-550 mm)</a:t>
            </a:r>
          </a:p>
          <a:p>
            <a:r>
              <a:rPr lang="en-US" sz="2000" dirty="0">
                <a:solidFill>
                  <a:srgbClr val="0000FF"/>
                </a:solidFill>
                <a:latin typeface="Verdana"/>
                <a:cs typeface="Verdana"/>
              </a:rPr>
              <a:t>Electron tracking without diffusion:</a:t>
            </a:r>
          </a:p>
          <a:p>
            <a:r>
              <a:rPr lang="en-US" sz="2000" dirty="0" err="1">
                <a:solidFill>
                  <a:srgbClr val="0000FF"/>
                </a:solidFill>
                <a:latin typeface="Verdana"/>
                <a:cs typeface="Verdana"/>
              </a:rPr>
              <a:t>σ</a:t>
            </a:r>
            <a:r>
              <a:rPr lang="en-US" sz="2000" dirty="0">
                <a:solidFill>
                  <a:srgbClr val="0000FF"/>
                </a:solidFill>
                <a:latin typeface="Verdana"/>
                <a:cs typeface="Verdana"/>
              </a:rPr>
              <a:t> (</a:t>
            </a:r>
            <a:r>
              <a:rPr lang="en-US" sz="2000" dirty="0" err="1">
                <a:solidFill>
                  <a:srgbClr val="0000FF"/>
                </a:solidFill>
                <a:latin typeface="Verdana"/>
                <a:cs typeface="Verdana"/>
              </a:rPr>
              <a:t>rms</a:t>
            </a:r>
            <a:r>
              <a:rPr lang="en-US" sz="2000" dirty="0">
                <a:solidFill>
                  <a:srgbClr val="0000FF"/>
                </a:solidFill>
                <a:latin typeface="Verdana"/>
                <a:cs typeface="Verdana"/>
              </a:rPr>
              <a:t>) size of funnel (</a:t>
            </a:r>
            <a:r>
              <a:rPr lang="en-US" sz="2000" dirty="0" err="1">
                <a:solidFill>
                  <a:srgbClr val="0000FF"/>
                </a:solidFill>
                <a:latin typeface="Verdana"/>
                <a:cs typeface="Verdana"/>
              </a:rPr>
              <a:t>focussing</a:t>
            </a:r>
            <a:r>
              <a:rPr lang="en-US" sz="2000" dirty="0">
                <a:solidFill>
                  <a:srgbClr val="0000FF"/>
                </a:solidFill>
                <a:latin typeface="Verdana"/>
                <a:cs typeface="Verdana"/>
              </a:rPr>
              <a:t> E field) = 2.6-1.5-1.1 (Fr 10,40,240)</a:t>
            </a:r>
          </a:p>
          <a:p>
            <a:r>
              <a:rPr lang="en-US" sz="2000" dirty="0">
                <a:latin typeface="Verdana"/>
                <a:cs typeface="Verdana"/>
              </a:rPr>
              <a:t> </a:t>
            </a:r>
          </a:p>
        </p:txBody>
      </p:sp>
    </p:spTree>
    <p:extLst>
      <p:ext uri="{BB962C8B-B14F-4D97-AF65-F5344CB8AC3E}">
        <p14:creationId xmlns:p14="http://schemas.microsoft.com/office/powerpoint/2010/main" val="21754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28800" y="344269"/>
            <a:ext cx="9296400" cy="646331"/>
          </a:xfrm>
          <a:prstGeom prst="rect">
            <a:avLst/>
          </a:prstGeom>
        </p:spPr>
        <p:txBody>
          <a:bodyPr wrap="square">
            <a:spAutoFit/>
          </a:bodyPr>
          <a:lstStyle/>
          <a:p>
            <a:r>
              <a:rPr lang="en-US" altLang="en-US" sz="3600" dirty="0">
                <a:solidFill>
                  <a:srgbClr val="FF0000"/>
                </a:solidFill>
                <a:latin typeface="Verdana"/>
                <a:cs typeface="Verdana"/>
              </a:rPr>
              <a:t>Backflow (up) trajectories second Grid</a:t>
            </a:r>
            <a:endParaRPr lang="en-US" sz="3600" dirty="0">
              <a:solidFill>
                <a:srgbClr val="FF0000"/>
              </a:solidFill>
            </a:endParaRPr>
          </a:p>
        </p:txBody>
      </p:sp>
      <p:sp>
        <p:nvSpPr>
          <p:cNvPr id="9" name="TextBox 8"/>
          <p:cNvSpPr txBox="1"/>
          <p:nvPr/>
        </p:nvSpPr>
        <p:spPr>
          <a:xfrm>
            <a:off x="1066800" y="1143000"/>
            <a:ext cx="3200400" cy="461665"/>
          </a:xfrm>
          <a:prstGeom prst="rect">
            <a:avLst/>
          </a:prstGeom>
          <a:noFill/>
        </p:spPr>
        <p:txBody>
          <a:bodyPr wrap="square" rtlCol="0">
            <a:spAutoFit/>
          </a:bodyPr>
          <a:lstStyle/>
          <a:p>
            <a:r>
              <a:rPr lang="en-US" dirty="0">
                <a:latin typeface="Verdana"/>
                <a:cs typeface="Verdana"/>
              </a:rPr>
              <a:t>Field ratio 10</a:t>
            </a:r>
          </a:p>
        </p:txBody>
      </p:sp>
      <p:sp>
        <p:nvSpPr>
          <p:cNvPr id="10" name="Rectangle 9"/>
          <p:cNvSpPr/>
          <p:nvPr/>
        </p:nvSpPr>
        <p:spPr>
          <a:xfrm>
            <a:off x="8991600" y="1143000"/>
            <a:ext cx="2412289" cy="461665"/>
          </a:xfrm>
          <a:prstGeom prst="rect">
            <a:avLst/>
          </a:prstGeom>
        </p:spPr>
        <p:txBody>
          <a:bodyPr wrap="none">
            <a:spAutoFit/>
          </a:bodyPr>
          <a:lstStyle/>
          <a:p>
            <a:r>
              <a:rPr lang="en-US" dirty="0">
                <a:latin typeface="Verdana"/>
                <a:cs typeface="Verdana"/>
              </a:rPr>
              <a:t>Field ratio 240</a:t>
            </a:r>
          </a:p>
        </p:txBody>
      </p:sp>
      <p:sp>
        <p:nvSpPr>
          <p:cNvPr id="11" name="Rectangle 10"/>
          <p:cNvSpPr/>
          <p:nvPr/>
        </p:nvSpPr>
        <p:spPr>
          <a:xfrm>
            <a:off x="5257800" y="1062335"/>
            <a:ext cx="2216622" cy="461665"/>
          </a:xfrm>
          <a:prstGeom prst="rect">
            <a:avLst/>
          </a:prstGeom>
        </p:spPr>
        <p:txBody>
          <a:bodyPr wrap="none">
            <a:spAutoFit/>
          </a:bodyPr>
          <a:lstStyle/>
          <a:p>
            <a:r>
              <a:rPr lang="en-US" dirty="0">
                <a:latin typeface="Verdana"/>
                <a:cs typeface="Verdana"/>
              </a:rPr>
              <a:t>Field ratio 40</a:t>
            </a:r>
          </a:p>
        </p:txBody>
      </p:sp>
      <p:sp>
        <p:nvSpPr>
          <p:cNvPr id="18" name="Rectangle 17"/>
          <p:cNvSpPr/>
          <p:nvPr/>
        </p:nvSpPr>
        <p:spPr>
          <a:xfrm>
            <a:off x="1295400" y="4960203"/>
            <a:ext cx="10290196" cy="830997"/>
          </a:xfrm>
          <a:prstGeom prst="rect">
            <a:avLst/>
          </a:prstGeom>
        </p:spPr>
        <p:txBody>
          <a:bodyPr wrap="none">
            <a:spAutoFit/>
          </a:bodyPr>
          <a:lstStyle/>
          <a:p>
            <a:r>
              <a:rPr lang="en-US" dirty="0">
                <a:solidFill>
                  <a:srgbClr val="0000FF"/>
                </a:solidFill>
                <a:latin typeface="Verdana"/>
                <a:cs typeface="Verdana"/>
              </a:rPr>
              <a:t>Here the trajectories of ions from the bottom upwards are shown</a:t>
            </a:r>
          </a:p>
          <a:p>
            <a:r>
              <a:rPr lang="en-US" dirty="0">
                <a:solidFill>
                  <a:srgbClr val="0000FF"/>
                </a:solidFill>
                <a:latin typeface="Verdana"/>
                <a:cs typeface="Verdana"/>
              </a:rPr>
              <a:t>The differences between the different field ratios are small</a:t>
            </a:r>
          </a:p>
        </p:txBody>
      </p:sp>
      <p:pic>
        <p:nvPicPr>
          <p:cNvPr id="12" name="Picture 11" descr="Trajectories_back_FR10.gif"/>
          <p:cNvPicPr>
            <a:picLocks noChangeAspect="1"/>
          </p:cNvPicPr>
          <p:nvPr/>
        </p:nvPicPr>
        <p:blipFill>
          <a:blip r:embed="rId2"/>
          <a:stretch>
            <a:fillRect/>
          </a:stretch>
        </p:blipFill>
        <p:spPr>
          <a:xfrm>
            <a:off x="0" y="1699311"/>
            <a:ext cx="4724400" cy="3025089"/>
          </a:xfrm>
          <a:prstGeom prst="rect">
            <a:avLst/>
          </a:prstGeom>
        </p:spPr>
      </p:pic>
      <p:pic>
        <p:nvPicPr>
          <p:cNvPr id="13" name="Picture 12" descr="Trajectories_back_FR40.gif"/>
          <p:cNvPicPr>
            <a:picLocks noChangeAspect="1"/>
          </p:cNvPicPr>
          <p:nvPr/>
        </p:nvPicPr>
        <p:blipFill>
          <a:blip r:embed="rId3"/>
          <a:stretch>
            <a:fillRect/>
          </a:stretch>
        </p:blipFill>
        <p:spPr>
          <a:xfrm>
            <a:off x="3962400" y="1635160"/>
            <a:ext cx="5181600" cy="3317840"/>
          </a:xfrm>
          <a:prstGeom prst="rect">
            <a:avLst/>
          </a:prstGeom>
        </p:spPr>
      </p:pic>
      <p:pic>
        <p:nvPicPr>
          <p:cNvPr id="14" name="Picture 13" descr="Trajectories_back_FR240.gif"/>
          <p:cNvPicPr>
            <a:picLocks noChangeAspect="1"/>
          </p:cNvPicPr>
          <p:nvPr/>
        </p:nvPicPr>
        <p:blipFill>
          <a:blip r:embed="rId4"/>
          <a:stretch>
            <a:fillRect/>
          </a:stretch>
        </p:blipFill>
        <p:spPr>
          <a:xfrm>
            <a:off x="8236623" y="1752600"/>
            <a:ext cx="4641177" cy="2971800"/>
          </a:xfrm>
          <a:prstGeom prst="rect">
            <a:avLst/>
          </a:prstGeom>
        </p:spPr>
      </p:pic>
    </p:spTree>
    <p:extLst>
      <p:ext uri="{BB962C8B-B14F-4D97-AF65-F5344CB8AC3E}">
        <p14:creationId xmlns:p14="http://schemas.microsoft.com/office/powerpoint/2010/main" val="1000477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10363200" cy="800100"/>
          </a:xfrm>
        </p:spPr>
        <p:txBody>
          <a:bodyPr/>
          <a:lstStyle/>
          <a:p>
            <a:r>
              <a:rPr lang="en-US" sz="3600" b="0" dirty="0">
                <a:solidFill>
                  <a:srgbClr val="FF0000"/>
                </a:solidFill>
                <a:latin typeface="Verdana"/>
                <a:cs typeface="Verdana"/>
              </a:rPr>
              <a:t>Modeling of ion back flow</a:t>
            </a:r>
          </a:p>
        </p:txBody>
      </p:sp>
      <p:sp>
        <p:nvSpPr>
          <p:cNvPr id="9" name="TextBox 8"/>
          <p:cNvSpPr txBox="1"/>
          <p:nvPr/>
        </p:nvSpPr>
        <p:spPr>
          <a:xfrm>
            <a:off x="1524000" y="1143000"/>
            <a:ext cx="3048000" cy="457200"/>
          </a:xfrm>
          <a:prstGeom prst="rect">
            <a:avLst/>
          </a:prstGeom>
          <a:noFill/>
        </p:spPr>
        <p:txBody>
          <a:bodyPr wrap="square" rtlCol="0">
            <a:spAutoFit/>
          </a:bodyPr>
          <a:lstStyle/>
          <a:p>
            <a:r>
              <a:rPr lang="en-US" dirty="0"/>
              <a:t> </a:t>
            </a:r>
          </a:p>
        </p:txBody>
      </p:sp>
      <p:sp>
        <p:nvSpPr>
          <p:cNvPr id="4" name="TextBox 3"/>
          <p:cNvSpPr txBox="1"/>
          <p:nvPr/>
        </p:nvSpPr>
        <p:spPr>
          <a:xfrm>
            <a:off x="1447800" y="1310819"/>
            <a:ext cx="9829800" cy="5016758"/>
          </a:xfrm>
          <a:prstGeom prst="rect">
            <a:avLst/>
          </a:prstGeom>
          <a:noFill/>
        </p:spPr>
        <p:txBody>
          <a:bodyPr wrap="square" rtlCol="0">
            <a:spAutoFit/>
          </a:bodyPr>
          <a:lstStyle/>
          <a:p>
            <a:r>
              <a:rPr lang="en-US" sz="2000" dirty="0">
                <a:solidFill>
                  <a:srgbClr val="0000FF"/>
                </a:solidFill>
                <a:latin typeface="Verdana"/>
                <a:cs typeface="Verdana"/>
              </a:rPr>
              <a:t>Modeling of the ion backflow is based on the measurements for a standard </a:t>
            </a:r>
            <a:r>
              <a:rPr lang="en-US" sz="2000" dirty="0" err="1">
                <a:solidFill>
                  <a:srgbClr val="0000FF"/>
                </a:solidFill>
                <a:latin typeface="Verdana"/>
                <a:cs typeface="Verdana"/>
              </a:rPr>
              <a:t>GridPix</a:t>
            </a:r>
            <a:r>
              <a:rPr lang="en-US" sz="2000" dirty="0">
                <a:solidFill>
                  <a:srgbClr val="0000FF"/>
                </a:solidFill>
                <a:latin typeface="Verdana"/>
                <a:cs typeface="Verdana"/>
              </a:rPr>
              <a:t> with FR 240. The ion backflow was measured to be 1.3%.</a:t>
            </a:r>
          </a:p>
          <a:p>
            <a:endParaRPr lang="en-US" sz="2000" dirty="0">
              <a:solidFill>
                <a:srgbClr val="0000FF"/>
              </a:solidFill>
              <a:latin typeface="Verdana"/>
              <a:cs typeface="Verdana"/>
            </a:endParaRPr>
          </a:p>
          <a:p>
            <a:r>
              <a:rPr lang="en-US" sz="2000" dirty="0">
                <a:solidFill>
                  <a:srgbClr val="0000FF"/>
                </a:solidFill>
                <a:latin typeface="Verdana"/>
                <a:cs typeface="Verdana"/>
              </a:rPr>
              <a:t>The Ion </a:t>
            </a:r>
            <a:r>
              <a:rPr lang="en-US" sz="2000" dirty="0" err="1">
                <a:solidFill>
                  <a:srgbClr val="0000FF"/>
                </a:solidFill>
                <a:latin typeface="Verdana"/>
                <a:cs typeface="Verdana"/>
              </a:rPr>
              <a:t>BackFlow</a:t>
            </a:r>
            <a:r>
              <a:rPr lang="en-US" sz="2000" dirty="0">
                <a:solidFill>
                  <a:srgbClr val="0000FF"/>
                </a:solidFill>
                <a:latin typeface="Verdana"/>
                <a:cs typeface="Verdana"/>
              </a:rPr>
              <a:t> is sensitive to the diffusion in the high field region. </a:t>
            </a:r>
          </a:p>
          <a:p>
            <a:r>
              <a:rPr lang="en-US" sz="2000" dirty="0">
                <a:solidFill>
                  <a:srgbClr val="0000FF"/>
                </a:solidFill>
                <a:latin typeface="Verdana"/>
                <a:cs typeface="Verdana"/>
              </a:rPr>
              <a:t>The electron funnel size is 1.1 </a:t>
            </a:r>
            <a:r>
              <a:rPr lang="en-US" sz="2000" dirty="0" err="1">
                <a:solidFill>
                  <a:srgbClr val="0000FF"/>
                </a:solidFill>
                <a:latin typeface="Verdana"/>
                <a:cs typeface="Verdana"/>
              </a:rPr>
              <a:t>μm</a:t>
            </a:r>
            <a:r>
              <a:rPr lang="en-US" sz="2000" dirty="0">
                <a:solidFill>
                  <a:srgbClr val="0000FF"/>
                </a:solidFill>
                <a:latin typeface="Verdana"/>
                <a:cs typeface="Verdana"/>
              </a:rPr>
              <a:t> just from the field </a:t>
            </a:r>
            <a:r>
              <a:rPr lang="en-US" sz="2000" dirty="0" err="1">
                <a:solidFill>
                  <a:srgbClr val="0000FF"/>
                </a:solidFill>
                <a:latin typeface="Verdana"/>
                <a:cs typeface="Verdana"/>
              </a:rPr>
              <a:t>focussing</a:t>
            </a:r>
            <a:r>
              <a:rPr lang="en-US" sz="2000" dirty="0">
                <a:solidFill>
                  <a:srgbClr val="0000FF"/>
                </a:solidFill>
                <a:latin typeface="Verdana"/>
                <a:cs typeface="Verdana"/>
              </a:rPr>
              <a:t>. </a:t>
            </a:r>
          </a:p>
          <a:p>
            <a:r>
              <a:rPr lang="en-US" sz="2000" dirty="0">
                <a:solidFill>
                  <a:srgbClr val="0000FF"/>
                </a:solidFill>
                <a:latin typeface="Verdana"/>
                <a:cs typeface="Verdana"/>
              </a:rPr>
              <a:t>For the </a:t>
            </a:r>
            <a:r>
              <a:rPr lang="en-US" sz="2000" dirty="0" err="1">
                <a:solidFill>
                  <a:srgbClr val="0000FF"/>
                </a:solidFill>
                <a:latin typeface="Verdana"/>
                <a:cs typeface="Verdana"/>
              </a:rPr>
              <a:t>GridPix</a:t>
            </a:r>
            <a:r>
              <a:rPr lang="en-US" sz="2000" dirty="0">
                <a:solidFill>
                  <a:srgbClr val="0000FF"/>
                </a:solidFill>
                <a:latin typeface="Verdana"/>
                <a:cs typeface="Verdana"/>
              </a:rPr>
              <a:t> (gap 50 </a:t>
            </a:r>
            <a:r>
              <a:rPr lang="en-US" sz="2000" dirty="0" err="1">
                <a:solidFill>
                  <a:srgbClr val="0000FF"/>
                </a:solidFill>
                <a:latin typeface="Verdana"/>
                <a:cs typeface="Verdana"/>
              </a:rPr>
              <a:t>μm</a:t>
            </a:r>
            <a:r>
              <a:rPr lang="en-US" sz="2000" dirty="0">
                <a:solidFill>
                  <a:srgbClr val="0000FF"/>
                </a:solidFill>
                <a:latin typeface="Verdana"/>
                <a:cs typeface="Verdana"/>
              </a:rPr>
              <a:t>) one expects an electron diffusion of 150-200 </a:t>
            </a:r>
            <a:r>
              <a:rPr lang="en-US" sz="2000" dirty="0" err="1">
                <a:solidFill>
                  <a:srgbClr val="0000FF"/>
                </a:solidFill>
                <a:latin typeface="Verdana"/>
                <a:cs typeface="Verdana"/>
              </a:rPr>
              <a:t>μm</a:t>
            </a:r>
            <a:r>
              <a:rPr lang="en-US" sz="2000" dirty="0">
                <a:solidFill>
                  <a:srgbClr val="0000FF"/>
                </a:solidFill>
                <a:latin typeface="Verdana"/>
                <a:cs typeface="Verdana"/>
              </a:rPr>
              <a:t>/√cm. This gives a smearing of the funnel of about 10-14 </a:t>
            </a:r>
            <a:r>
              <a:rPr lang="en-US" sz="2000" dirty="0" err="1">
                <a:solidFill>
                  <a:srgbClr val="0000FF"/>
                </a:solidFill>
                <a:latin typeface="Verdana"/>
                <a:cs typeface="Verdana"/>
              </a:rPr>
              <a:t>μm</a:t>
            </a:r>
            <a:r>
              <a:rPr lang="en-US" sz="2000" dirty="0">
                <a:solidFill>
                  <a:srgbClr val="0000FF"/>
                </a:solidFill>
                <a:latin typeface="Verdana"/>
                <a:cs typeface="Verdana"/>
              </a:rPr>
              <a:t>.  </a:t>
            </a:r>
          </a:p>
          <a:p>
            <a:r>
              <a:rPr lang="en-US" sz="2000" dirty="0">
                <a:solidFill>
                  <a:srgbClr val="0000FF"/>
                </a:solidFill>
                <a:latin typeface="Verdana"/>
                <a:cs typeface="Verdana"/>
              </a:rPr>
              <a:t>The calculated IBF corresponds to 1.3% for  a smearing of 15 </a:t>
            </a:r>
            <a:r>
              <a:rPr lang="en-US" sz="2000" dirty="0" err="1">
                <a:solidFill>
                  <a:srgbClr val="0000FF"/>
                </a:solidFill>
                <a:latin typeface="Verdana"/>
                <a:cs typeface="Verdana"/>
              </a:rPr>
              <a:t>μm</a:t>
            </a:r>
            <a:r>
              <a:rPr lang="en-US" sz="2000" dirty="0">
                <a:solidFill>
                  <a:srgbClr val="0000FF"/>
                </a:solidFill>
                <a:latin typeface="Verdana"/>
                <a:cs typeface="Verdana"/>
              </a:rPr>
              <a:t>.</a:t>
            </a:r>
          </a:p>
          <a:p>
            <a:r>
              <a:rPr lang="en-US" sz="2000" dirty="0">
                <a:solidFill>
                  <a:srgbClr val="0000FF"/>
                </a:solidFill>
                <a:latin typeface="Verdana"/>
                <a:cs typeface="Verdana"/>
              </a:rPr>
              <a:t>So this agrees reasonably well with expectations. The diffusion in the high field regions is on the high side (200 </a:t>
            </a:r>
            <a:r>
              <a:rPr lang="en-US" sz="2000" dirty="0" err="1">
                <a:solidFill>
                  <a:srgbClr val="0000FF"/>
                </a:solidFill>
                <a:latin typeface="Verdana"/>
                <a:cs typeface="Verdana"/>
              </a:rPr>
              <a:t>μm</a:t>
            </a:r>
            <a:r>
              <a:rPr lang="en-US" sz="2000" dirty="0">
                <a:solidFill>
                  <a:srgbClr val="0000FF"/>
                </a:solidFill>
                <a:latin typeface="Verdana"/>
                <a:cs typeface="Verdana"/>
              </a:rPr>
              <a:t>/√cm).</a:t>
            </a:r>
          </a:p>
          <a:p>
            <a:endParaRPr lang="en-US" sz="2000" dirty="0">
              <a:solidFill>
                <a:srgbClr val="0000FF"/>
              </a:solidFill>
              <a:latin typeface="Verdana"/>
              <a:cs typeface="Verdana"/>
            </a:endParaRPr>
          </a:p>
          <a:p>
            <a:r>
              <a:rPr lang="en-US" sz="2000" dirty="0">
                <a:solidFill>
                  <a:srgbClr val="0000FF"/>
                </a:solidFill>
                <a:latin typeface="Verdana"/>
                <a:cs typeface="Verdana"/>
              </a:rPr>
              <a:t>The performance IBF of the top grid.</a:t>
            </a:r>
          </a:p>
          <a:p>
            <a:r>
              <a:rPr lang="en-US" sz="2000" dirty="0">
                <a:solidFill>
                  <a:srgbClr val="0000FF"/>
                </a:solidFill>
                <a:latin typeface="Verdana"/>
                <a:cs typeface="Verdana"/>
              </a:rPr>
              <a:t>What happens is that the back flowing ions that make it through the lower </a:t>
            </a:r>
          </a:p>
          <a:p>
            <a:r>
              <a:rPr lang="en-US" sz="2000" dirty="0">
                <a:solidFill>
                  <a:srgbClr val="0000FF"/>
                </a:solidFill>
                <a:latin typeface="Verdana"/>
                <a:cs typeface="Verdana"/>
              </a:rPr>
              <a:t>grid that runs at FR240 will be flat distributed if one is 60-100 </a:t>
            </a:r>
            <a:r>
              <a:rPr lang="en-US" sz="2000" dirty="0" err="1">
                <a:solidFill>
                  <a:srgbClr val="0000FF"/>
                </a:solidFill>
                <a:latin typeface="Verdana"/>
                <a:cs typeface="Verdana"/>
              </a:rPr>
              <a:t>μm</a:t>
            </a:r>
            <a:r>
              <a:rPr lang="en-US" sz="2000" dirty="0">
                <a:solidFill>
                  <a:srgbClr val="0000FF"/>
                </a:solidFill>
                <a:latin typeface="Verdana"/>
                <a:cs typeface="Verdana"/>
              </a:rPr>
              <a:t> or more </a:t>
            </a:r>
          </a:p>
          <a:p>
            <a:r>
              <a:rPr lang="en-US" sz="2000" dirty="0">
                <a:solidFill>
                  <a:srgbClr val="0000FF"/>
                </a:solidFill>
                <a:latin typeface="Verdana"/>
                <a:cs typeface="Verdana"/>
              </a:rPr>
              <a:t>above it. </a:t>
            </a:r>
          </a:p>
          <a:p>
            <a:endParaRPr lang="en-US" sz="2000" dirty="0">
              <a:solidFill>
                <a:srgbClr val="0000FF"/>
              </a:solidFill>
              <a:latin typeface="Verdana"/>
              <a:cs typeface="Verdana"/>
            </a:endParaRPr>
          </a:p>
        </p:txBody>
      </p:sp>
    </p:spTree>
    <p:extLst>
      <p:ext uri="{BB962C8B-B14F-4D97-AF65-F5344CB8AC3E}">
        <p14:creationId xmlns:p14="http://schemas.microsoft.com/office/powerpoint/2010/main" val="12618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0363200" cy="800100"/>
          </a:xfrm>
        </p:spPr>
        <p:txBody>
          <a:bodyPr/>
          <a:lstStyle/>
          <a:p>
            <a:r>
              <a:rPr lang="en-US" sz="3600" b="0" dirty="0">
                <a:solidFill>
                  <a:srgbClr val="FF0000"/>
                </a:solidFill>
                <a:latin typeface="Verdana"/>
                <a:cs typeface="Verdana"/>
              </a:rPr>
              <a:t>IBF of the second grid</a:t>
            </a:r>
          </a:p>
        </p:txBody>
      </p:sp>
      <p:sp>
        <p:nvSpPr>
          <p:cNvPr id="9" name="TextBox 8"/>
          <p:cNvSpPr txBox="1"/>
          <p:nvPr/>
        </p:nvSpPr>
        <p:spPr>
          <a:xfrm>
            <a:off x="1371600" y="1143000"/>
            <a:ext cx="3048000" cy="457200"/>
          </a:xfrm>
          <a:prstGeom prst="rect">
            <a:avLst/>
          </a:prstGeom>
          <a:noFill/>
        </p:spPr>
        <p:txBody>
          <a:bodyPr wrap="square" rtlCol="0">
            <a:spAutoFit/>
          </a:bodyPr>
          <a:lstStyle/>
          <a:p>
            <a:r>
              <a:rPr lang="en-US" dirty="0"/>
              <a:t> </a:t>
            </a:r>
          </a:p>
        </p:txBody>
      </p:sp>
      <p:sp>
        <p:nvSpPr>
          <p:cNvPr id="4" name="TextBox 3"/>
          <p:cNvSpPr txBox="1"/>
          <p:nvPr/>
        </p:nvSpPr>
        <p:spPr>
          <a:xfrm>
            <a:off x="1600200" y="1371601"/>
            <a:ext cx="9829800" cy="2739211"/>
          </a:xfrm>
          <a:prstGeom prst="rect">
            <a:avLst/>
          </a:prstGeom>
          <a:noFill/>
        </p:spPr>
        <p:txBody>
          <a:bodyPr wrap="square" rtlCol="0">
            <a:spAutoFit/>
          </a:bodyPr>
          <a:lstStyle/>
          <a:p>
            <a:r>
              <a:rPr lang="en-US" sz="2200" dirty="0">
                <a:solidFill>
                  <a:srgbClr val="0000FF"/>
                </a:solidFill>
                <a:latin typeface="Verdana"/>
                <a:cs typeface="Verdana"/>
              </a:rPr>
              <a:t>The performance IBF of the second grid.</a:t>
            </a:r>
          </a:p>
          <a:p>
            <a:r>
              <a:rPr lang="en-US" sz="2200" dirty="0">
                <a:solidFill>
                  <a:srgbClr val="0000FF"/>
                </a:solidFill>
                <a:latin typeface="Verdana"/>
                <a:cs typeface="Verdana"/>
              </a:rPr>
              <a:t>What happens is that the back flowing ions that make it through the lower grid that runs at FR240 will be flat distributed if one is 60-100 </a:t>
            </a:r>
            <a:r>
              <a:rPr lang="en-US" sz="2200" dirty="0" err="1">
                <a:solidFill>
                  <a:srgbClr val="0000FF"/>
                </a:solidFill>
                <a:latin typeface="Verdana"/>
                <a:cs typeface="Verdana"/>
              </a:rPr>
              <a:t>μm</a:t>
            </a:r>
            <a:r>
              <a:rPr lang="en-US" sz="2200" dirty="0">
                <a:solidFill>
                  <a:srgbClr val="0000FF"/>
                </a:solidFill>
                <a:latin typeface="Verdana"/>
                <a:cs typeface="Verdana"/>
              </a:rPr>
              <a:t> or more above it. </a:t>
            </a:r>
          </a:p>
          <a:p>
            <a:endParaRPr lang="en-US" sz="2000" dirty="0">
              <a:solidFill>
                <a:srgbClr val="0000FF"/>
              </a:solidFill>
              <a:latin typeface="Verdana"/>
              <a:cs typeface="Verdana"/>
            </a:endParaRPr>
          </a:p>
          <a:p>
            <a:r>
              <a:rPr lang="en-US" sz="2200" dirty="0">
                <a:solidFill>
                  <a:srgbClr val="0000FF"/>
                </a:solidFill>
                <a:latin typeface="Verdana"/>
                <a:cs typeface="Verdana"/>
              </a:rPr>
              <a:t>The field ratio should not be too high to avoid gas amplification in</a:t>
            </a:r>
          </a:p>
          <a:p>
            <a:r>
              <a:rPr lang="en-US" sz="2200" dirty="0">
                <a:solidFill>
                  <a:srgbClr val="0000FF"/>
                </a:solidFill>
                <a:latin typeface="Verdana"/>
                <a:cs typeface="Verdana"/>
              </a:rPr>
              <a:t>the top grid. Therefore we leave out the FR240 point.</a:t>
            </a:r>
          </a:p>
          <a:p>
            <a:endParaRPr lang="en-US" sz="2000" dirty="0">
              <a:latin typeface="Verdana"/>
              <a:cs typeface="Verdana"/>
            </a:endParaRPr>
          </a:p>
        </p:txBody>
      </p:sp>
      <p:graphicFrame>
        <p:nvGraphicFramePr>
          <p:cNvPr id="7" name="Table 6"/>
          <p:cNvGraphicFramePr>
            <a:graphicFrameLocks noGrp="1"/>
          </p:cNvGraphicFramePr>
          <p:nvPr/>
        </p:nvGraphicFramePr>
        <p:xfrm>
          <a:off x="2235200" y="4140200"/>
          <a:ext cx="8128000" cy="7366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0">
                <a:tc>
                  <a:txBody>
                    <a:bodyPr/>
                    <a:lstStyle/>
                    <a:p>
                      <a:pPr algn="ctr"/>
                      <a:r>
                        <a:rPr lang="en-US" dirty="0"/>
                        <a:t> </a:t>
                      </a:r>
                      <a:r>
                        <a:rPr lang="en-US" b="0" dirty="0">
                          <a:latin typeface="Verdana"/>
                          <a:cs typeface="Verdana"/>
                        </a:rPr>
                        <a:t>IBF (% )</a:t>
                      </a:r>
                      <a:r>
                        <a:rPr lang="en-US" b="0" baseline="0" dirty="0">
                          <a:latin typeface="Verdana"/>
                          <a:cs typeface="Verdana"/>
                        </a:rPr>
                        <a:t> </a:t>
                      </a:r>
                      <a:r>
                        <a:rPr lang="en-US" b="0" dirty="0">
                          <a:latin typeface="Verdana"/>
                          <a:cs typeface="Verdana"/>
                        </a:rPr>
                        <a:t>  FR 40</a:t>
                      </a:r>
                    </a:p>
                  </a:txBody>
                  <a:tcPr/>
                </a:tc>
                <a:tc>
                  <a:txBody>
                    <a:bodyPr/>
                    <a:lstStyle/>
                    <a:p>
                      <a:pPr algn="ctr"/>
                      <a:r>
                        <a:rPr lang="en-US" b="0" dirty="0">
                          <a:latin typeface="Verdana"/>
                          <a:cs typeface="Verdana"/>
                        </a:rPr>
                        <a:t>FR 10</a:t>
                      </a:r>
                      <a:endParaRPr lang="en-US" dirty="0"/>
                    </a:p>
                  </a:txBody>
                  <a:tcPr/>
                </a:tc>
                <a:extLst>
                  <a:ext uri="{0D108BD9-81ED-4DB2-BD59-A6C34878D82A}">
                    <a16:rowId xmlns:a16="http://schemas.microsoft.com/office/drawing/2014/main" val="10000"/>
                  </a:ext>
                </a:extLst>
              </a:tr>
              <a:tr h="370840">
                <a:tc>
                  <a:txBody>
                    <a:bodyPr/>
                    <a:lstStyle/>
                    <a:p>
                      <a:pPr algn="ctr"/>
                      <a:r>
                        <a:rPr lang="en-US" b="0" dirty="0">
                          <a:latin typeface="Verdana"/>
                          <a:cs typeface="Verdana"/>
                        </a:rPr>
                        <a:t>1.2</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a:latin typeface="Verdana"/>
                          <a:cs typeface="Verdana"/>
                        </a:rPr>
                        <a:t>3.5</a:t>
                      </a:r>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86038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267" y="266700"/>
            <a:ext cx="10363200" cy="800100"/>
          </a:xfrm>
        </p:spPr>
        <p:txBody>
          <a:bodyPr/>
          <a:lstStyle/>
          <a:p>
            <a:r>
              <a:rPr lang="en-US" sz="3600" b="0" dirty="0" err="1">
                <a:solidFill>
                  <a:srgbClr val="FF0000"/>
                </a:solidFill>
                <a:latin typeface="Verdana"/>
                <a:cs typeface="Verdana"/>
              </a:rPr>
              <a:t>Transparancy</a:t>
            </a:r>
            <a:r>
              <a:rPr lang="en-US" sz="3600" b="0" dirty="0">
                <a:solidFill>
                  <a:srgbClr val="FF0000"/>
                </a:solidFill>
                <a:latin typeface="Verdana"/>
                <a:cs typeface="Verdana"/>
              </a:rPr>
              <a:t> of the grid</a:t>
            </a:r>
          </a:p>
        </p:txBody>
      </p:sp>
      <p:sp>
        <p:nvSpPr>
          <p:cNvPr id="9" name="TextBox 8"/>
          <p:cNvSpPr txBox="1"/>
          <p:nvPr/>
        </p:nvSpPr>
        <p:spPr>
          <a:xfrm>
            <a:off x="1371600" y="1143000"/>
            <a:ext cx="3048000" cy="457200"/>
          </a:xfrm>
          <a:prstGeom prst="rect">
            <a:avLst/>
          </a:prstGeom>
          <a:noFill/>
        </p:spPr>
        <p:txBody>
          <a:bodyPr wrap="square" rtlCol="0">
            <a:spAutoFit/>
          </a:bodyPr>
          <a:lstStyle/>
          <a:p>
            <a:r>
              <a:rPr lang="en-US" dirty="0"/>
              <a:t> </a:t>
            </a:r>
          </a:p>
        </p:txBody>
      </p:sp>
      <p:sp>
        <p:nvSpPr>
          <p:cNvPr id="4" name="TextBox 3"/>
          <p:cNvSpPr txBox="1"/>
          <p:nvPr/>
        </p:nvSpPr>
        <p:spPr>
          <a:xfrm>
            <a:off x="1600200" y="1371600"/>
            <a:ext cx="9829800" cy="3693318"/>
          </a:xfrm>
          <a:prstGeom prst="rect">
            <a:avLst/>
          </a:prstGeom>
          <a:noFill/>
        </p:spPr>
        <p:txBody>
          <a:bodyPr wrap="square" rtlCol="0">
            <a:spAutoFit/>
          </a:bodyPr>
          <a:lstStyle/>
          <a:p>
            <a:r>
              <a:rPr lang="en-US" sz="2200" dirty="0">
                <a:solidFill>
                  <a:srgbClr val="0000FF"/>
                </a:solidFill>
                <a:latin typeface="Verdana"/>
                <a:cs typeface="Verdana"/>
              </a:rPr>
              <a:t>Another important aspect is the electron </a:t>
            </a:r>
            <a:r>
              <a:rPr lang="en-US" sz="2200" dirty="0" err="1">
                <a:solidFill>
                  <a:srgbClr val="0000FF"/>
                </a:solidFill>
                <a:latin typeface="Verdana"/>
                <a:cs typeface="Verdana"/>
              </a:rPr>
              <a:t>transparancy</a:t>
            </a:r>
            <a:r>
              <a:rPr lang="en-US" sz="2200" dirty="0">
                <a:solidFill>
                  <a:srgbClr val="0000FF"/>
                </a:solidFill>
                <a:latin typeface="Verdana"/>
                <a:cs typeface="Verdana"/>
              </a:rPr>
              <a:t>.</a:t>
            </a:r>
          </a:p>
          <a:p>
            <a:r>
              <a:rPr lang="en-US" sz="2200" dirty="0">
                <a:solidFill>
                  <a:srgbClr val="0000FF"/>
                </a:solidFill>
                <a:latin typeface="Verdana"/>
                <a:cs typeface="Verdana"/>
              </a:rPr>
              <a:t>Using the simulation this can be calculated. </a:t>
            </a:r>
          </a:p>
          <a:p>
            <a:endParaRPr lang="en-US" sz="2000" dirty="0">
              <a:solidFill>
                <a:srgbClr val="0000FF"/>
              </a:solidFill>
              <a:latin typeface="Verdana"/>
              <a:cs typeface="Verdana"/>
            </a:endParaRPr>
          </a:p>
          <a:p>
            <a:endParaRPr lang="en-US" sz="2000" dirty="0">
              <a:solidFill>
                <a:srgbClr val="0000FF"/>
              </a:solidFill>
              <a:latin typeface="Verdana"/>
              <a:cs typeface="Verdana"/>
            </a:endParaRPr>
          </a:p>
          <a:p>
            <a:r>
              <a:rPr lang="en-US" sz="2000" dirty="0">
                <a:solidFill>
                  <a:srgbClr val="0000FF"/>
                </a:solidFill>
                <a:latin typeface="Verdana"/>
                <a:cs typeface="Verdana"/>
              </a:rPr>
              <a:t> </a:t>
            </a:r>
          </a:p>
          <a:p>
            <a:endParaRPr lang="en-US" sz="2000" dirty="0">
              <a:solidFill>
                <a:srgbClr val="0000FF"/>
              </a:solidFill>
              <a:latin typeface="Verdana"/>
              <a:cs typeface="Verdana"/>
            </a:endParaRPr>
          </a:p>
          <a:p>
            <a:endParaRPr lang="en-US" sz="2000" dirty="0">
              <a:solidFill>
                <a:srgbClr val="0000FF"/>
              </a:solidFill>
              <a:latin typeface="Verdana"/>
              <a:cs typeface="Verdana"/>
            </a:endParaRPr>
          </a:p>
          <a:p>
            <a:endParaRPr lang="en-US" sz="2200" dirty="0">
              <a:solidFill>
                <a:srgbClr val="0000FF"/>
              </a:solidFill>
              <a:latin typeface="Verdana"/>
              <a:cs typeface="Verdana"/>
            </a:endParaRPr>
          </a:p>
          <a:p>
            <a:r>
              <a:rPr lang="en-US" sz="2200" dirty="0">
                <a:solidFill>
                  <a:srgbClr val="0000FF"/>
                </a:solidFill>
                <a:latin typeface="Verdana"/>
                <a:cs typeface="Verdana"/>
              </a:rPr>
              <a:t>It is important to choose a FR with a high (electron) </a:t>
            </a:r>
            <a:r>
              <a:rPr lang="en-US" sz="2200" dirty="0" err="1">
                <a:solidFill>
                  <a:srgbClr val="0000FF"/>
                </a:solidFill>
                <a:latin typeface="Verdana"/>
                <a:cs typeface="Verdana"/>
              </a:rPr>
              <a:t>transparancy</a:t>
            </a:r>
            <a:endParaRPr lang="en-US" sz="2200" dirty="0">
              <a:solidFill>
                <a:srgbClr val="0000FF"/>
              </a:solidFill>
              <a:latin typeface="Verdana"/>
              <a:cs typeface="Verdana"/>
            </a:endParaRPr>
          </a:p>
          <a:p>
            <a:r>
              <a:rPr lang="en-US" sz="2200" dirty="0">
                <a:solidFill>
                  <a:srgbClr val="0000FF"/>
                </a:solidFill>
                <a:latin typeface="Verdana"/>
                <a:cs typeface="Verdana"/>
              </a:rPr>
              <a:t>so with FR of 40 or higher. </a:t>
            </a:r>
            <a:endParaRPr lang="en-US" sz="2000" dirty="0">
              <a:latin typeface="Verdana"/>
              <a:cs typeface="Verdana"/>
            </a:endParaRPr>
          </a:p>
          <a:p>
            <a:endParaRPr lang="en-US" dirty="0">
              <a:latin typeface="Verdana"/>
              <a:cs typeface="Verdana"/>
            </a:endParaRPr>
          </a:p>
        </p:txBody>
      </p:sp>
      <p:graphicFrame>
        <p:nvGraphicFramePr>
          <p:cNvPr id="5" name="Table 4"/>
          <p:cNvGraphicFramePr>
            <a:graphicFrameLocks noGrp="1"/>
          </p:cNvGraphicFramePr>
          <p:nvPr/>
        </p:nvGraphicFramePr>
        <p:xfrm>
          <a:off x="2286000" y="2362200"/>
          <a:ext cx="7620000" cy="1010920"/>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2540000">
                  <a:extLst>
                    <a:ext uri="{9D8B030D-6E8A-4147-A177-3AD203B41FA5}">
                      <a16:colId xmlns:a16="http://schemas.microsoft.com/office/drawing/2014/main" val="20002"/>
                    </a:ext>
                  </a:extLst>
                </a:gridCol>
              </a:tblGrid>
              <a:tr h="370840">
                <a:tc>
                  <a:txBody>
                    <a:bodyPr/>
                    <a:lstStyle/>
                    <a:p>
                      <a:pPr algn="ctr"/>
                      <a:r>
                        <a:rPr lang="en-US" b="0" baseline="0" dirty="0" err="1">
                          <a:latin typeface="Verdana"/>
                          <a:cs typeface="Verdana"/>
                        </a:rPr>
                        <a:t>Transparancy</a:t>
                      </a:r>
                      <a:r>
                        <a:rPr lang="en-US" b="0" baseline="0" dirty="0">
                          <a:latin typeface="Verdana"/>
                          <a:cs typeface="Verdana"/>
                        </a:rPr>
                        <a:t> (%) </a:t>
                      </a:r>
                    </a:p>
                    <a:p>
                      <a:pPr algn="ctr"/>
                      <a:r>
                        <a:rPr lang="en-US" b="0" baseline="0" dirty="0">
                          <a:latin typeface="Verdana"/>
                          <a:cs typeface="Verdana"/>
                        </a:rPr>
                        <a:t>FR 240</a:t>
                      </a:r>
                      <a:endParaRPr lang="en-US" b="0" dirty="0">
                        <a:latin typeface="Verdana"/>
                        <a:cs typeface="Verdana"/>
                      </a:endParaRPr>
                    </a:p>
                  </a:txBody>
                  <a:tcPr/>
                </a:tc>
                <a:tc>
                  <a:txBody>
                    <a:bodyPr/>
                    <a:lstStyle/>
                    <a:p>
                      <a:pPr algn="ctr"/>
                      <a:endParaRPr lang="en-US" b="0" dirty="0">
                        <a:latin typeface="Verdana"/>
                        <a:cs typeface="Verdana"/>
                      </a:endParaRPr>
                    </a:p>
                    <a:p>
                      <a:pPr algn="ctr"/>
                      <a:r>
                        <a:rPr lang="en-US" b="0" dirty="0">
                          <a:latin typeface="Verdana"/>
                          <a:cs typeface="Verdana"/>
                        </a:rPr>
                        <a:t>FR 40</a:t>
                      </a:r>
                    </a:p>
                  </a:txBody>
                  <a:tcPr/>
                </a:tc>
                <a:tc>
                  <a:txBody>
                    <a:bodyPr/>
                    <a:lstStyle/>
                    <a:p>
                      <a:pPr algn="ctr"/>
                      <a:endParaRPr lang="en-US" b="0" dirty="0">
                        <a:latin typeface="Verdana"/>
                        <a:cs typeface="Verdana"/>
                      </a:endParaRPr>
                    </a:p>
                    <a:p>
                      <a:pPr algn="ctr"/>
                      <a:r>
                        <a:rPr lang="en-US" b="0" dirty="0">
                          <a:latin typeface="Verdana"/>
                          <a:cs typeface="Verdana"/>
                        </a:rPr>
                        <a:t>FR 10</a:t>
                      </a:r>
                    </a:p>
                  </a:txBody>
                  <a:tcPr/>
                </a:tc>
                <a:extLst>
                  <a:ext uri="{0D108BD9-81ED-4DB2-BD59-A6C34878D82A}">
                    <a16:rowId xmlns:a16="http://schemas.microsoft.com/office/drawing/2014/main" val="10000"/>
                  </a:ext>
                </a:extLst>
              </a:tr>
              <a:tr h="370840">
                <a:tc>
                  <a:txBody>
                    <a:bodyPr/>
                    <a:lstStyle/>
                    <a:p>
                      <a:pPr algn="ctr"/>
                      <a:r>
                        <a:rPr lang="en-US" dirty="0">
                          <a:latin typeface="Verdana"/>
                          <a:cs typeface="Verdana"/>
                        </a:rPr>
                        <a:t>100.</a:t>
                      </a:r>
                    </a:p>
                  </a:txBody>
                  <a:tcPr/>
                </a:tc>
                <a:tc>
                  <a:txBody>
                    <a:bodyPr/>
                    <a:lstStyle/>
                    <a:p>
                      <a:pPr algn="ctr"/>
                      <a:r>
                        <a:rPr lang="en-US" dirty="0">
                          <a:latin typeface="Verdana"/>
                          <a:cs typeface="Verdana"/>
                        </a:rPr>
                        <a:t>100.</a:t>
                      </a:r>
                    </a:p>
                  </a:txBody>
                  <a:tcPr/>
                </a:tc>
                <a:tc>
                  <a:txBody>
                    <a:bodyPr/>
                    <a:lstStyle/>
                    <a:p>
                      <a:pPr algn="ctr"/>
                      <a:r>
                        <a:rPr lang="en-US" dirty="0">
                          <a:latin typeface="Verdana"/>
                          <a:cs typeface="Verdana"/>
                        </a:rPr>
                        <a:t>99.0</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66709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267" y="266700"/>
            <a:ext cx="10363200" cy="800100"/>
          </a:xfrm>
        </p:spPr>
        <p:txBody>
          <a:bodyPr/>
          <a:lstStyle/>
          <a:p>
            <a:r>
              <a:rPr lang="en-US" sz="3600" b="0" dirty="0">
                <a:solidFill>
                  <a:srgbClr val="FF0000"/>
                </a:solidFill>
                <a:latin typeface="Verdana"/>
                <a:cs typeface="Verdana"/>
              </a:rPr>
              <a:t>Further reflections on the gap size</a:t>
            </a:r>
          </a:p>
        </p:txBody>
      </p:sp>
      <p:sp>
        <p:nvSpPr>
          <p:cNvPr id="9" name="TextBox 8"/>
          <p:cNvSpPr txBox="1"/>
          <p:nvPr/>
        </p:nvSpPr>
        <p:spPr>
          <a:xfrm>
            <a:off x="1371600" y="1143000"/>
            <a:ext cx="3048000" cy="457200"/>
          </a:xfrm>
          <a:prstGeom prst="rect">
            <a:avLst/>
          </a:prstGeom>
          <a:noFill/>
        </p:spPr>
        <p:txBody>
          <a:bodyPr wrap="square" rtlCol="0">
            <a:spAutoFit/>
          </a:bodyPr>
          <a:lstStyle/>
          <a:p>
            <a:r>
              <a:rPr lang="en-US" dirty="0"/>
              <a:t> </a:t>
            </a:r>
          </a:p>
        </p:txBody>
      </p:sp>
      <p:sp>
        <p:nvSpPr>
          <p:cNvPr id="4" name="TextBox 3"/>
          <p:cNvSpPr txBox="1"/>
          <p:nvPr/>
        </p:nvSpPr>
        <p:spPr>
          <a:xfrm>
            <a:off x="1600200" y="1371600"/>
            <a:ext cx="9829800" cy="5663088"/>
          </a:xfrm>
          <a:prstGeom prst="rect">
            <a:avLst/>
          </a:prstGeom>
          <a:noFill/>
        </p:spPr>
        <p:txBody>
          <a:bodyPr wrap="square" rtlCol="0">
            <a:spAutoFit/>
          </a:bodyPr>
          <a:lstStyle/>
          <a:p>
            <a:r>
              <a:rPr lang="en-US" sz="2200" dirty="0">
                <a:solidFill>
                  <a:srgbClr val="0000FF"/>
                </a:solidFill>
                <a:latin typeface="Verdana"/>
                <a:cs typeface="Verdana"/>
              </a:rPr>
              <a:t>Another important aspect is diffusion that takes place in the </a:t>
            </a:r>
          </a:p>
          <a:p>
            <a:r>
              <a:rPr lang="en-US" sz="2200" dirty="0">
                <a:solidFill>
                  <a:srgbClr val="0000FF"/>
                </a:solidFill>
                <a:latin typeface="Verdana"/>
                <a:cs typeface="Verdana"/>
              </a:rPr>
              <a:t>intermediate field region.  For the T2K gas this can be at most</a:t>
            </a:r>
            <a:r>
              <a:rPr lang="en-US" sz="2000" dirty="0">
                <a:solidFill>
                  <a:srgbClr val="0000FF"/>
                </a:solidFill>
                <a:latin typeface="Verdana"/>
                <a:cs typeface="Verdana"/>
              </a:rPr>
              <a:t> 400 </a:t>
            </a:r>
            <a:r>
              <a:rPr lang="en-US" sz="2000" dirty="0" err="1">
                <a:solidFill>
                  <a:srgbClr val="0000FF"/>
                </a:solidFill>
                <a:latin typeface="Verdana"/>
                <a:cs typeface="Verdana"/>
              </a:rPr>
              <a:t>μm</a:t>
            </a:r>
            <a:r>
              <a:rPr lang="en-US" sz="2000" dirty="0">
                <a:solidFill>
                  <a:srgbClr val="0000FF"/>
                </a:solidFill>
                <a:latin typeface="Verdana"/>
                <a:cs typeface="Verdana"/>
              </a:rPr>
              <a:t>/√cm</a:t>
            </a:r>
            <a:r>
              <a:rPr lang="en-US" sz="2200" dirty="0">
                <a:solidFill>
                  <a:srgbClr val="0000FF"/>
                </a:solidFill>
                <a:latin typeface="Verdana"/>
                <a:cs typeface="Verdana"/>
              </a:rPr>
              <a:t>. The gap is the distance between the two grids. </a:t>
            </a:r>
          </a:p>
          <a:p>
            <a:endParaRPr lang="en-US" sz="2200" dirty="0">
              <a:solidFill>
                <a:srgbClr val="0000FF"/>
              </a:solidFill>
              <a:latin typeface="Verdana"/>
              <a:cs typeface="Verdana"/>
            </a:endParaRPr>
          </a:p>
          <a:p>
            <a:endParaRPr lang="en-US" sz="2000" dirty="0">
              <a:solidFill>
                <a:srgbClr val="0000FF"/>
              </a:solidFill>
              <a:latin typeface="Verdana"/>
              <a:cs typeface="Verdana"/>
            </a:endParaRPr>
          </a:p>
          <a:p>
            <a:r>
              <a:rPr lang="en-US" sz="2000" dirty="0">
                <a:solidFill>
                  <a:srgbClr val="0000FF"/>
                </a:solidFill>
                <a:latin typeface="Verdana"/>
                <a:cs typeface="Verdana"/>
              </a:rPr>
              <a:t> </a:t>
            </a:r>
          </a:p>
          <a:p>
            <a:endParaRPr lang="en-US" sz="2000" dirty="0">
              <a:solidFill>
                <a:srgbClr val="0000FF"/>
              </a:solidFill>
              <a:latin typeface="Verdana"/>
              <a:cs typeface="Verdana"/>
            </a:endParaRPr>
          </a:p>
          <a:p>
            <a:endParaRPr lang="en-US" sz="2000" dirty="0">
              <a:solidFill>
                <a:srgbClr val="0000FF"/>
              </a:solidFill>
              <a:latin typeface="Verdana"/>
              <a:cs typeface="Verdana"/>
            </a:endParaRPr>
          </a:p>
          <a:p>
            <a:endParaRPr lang="en-US" sz="2200" dirty="0">
              <a:solidFill>
                <a:srgbClr val="0000FF"/>
              </a:solidFill>
              <a:latin typeface="Verdana"/>
              <a:cs typeface="Verdana"/>
            </a:endParaRPr>
          </a:p>
          <a:p>
            <a:endParaRPr lang="en-US" sz="2200" dirty="0">
              <a:solidFill>
                <a:srgbClr val="0000FF"/>
              </a:solidFill>
              <a:latin typeface="Verdana"/>
              <a:cs typeface="Verdana"/>
            </a:endParaRPr>
          </a:p>
          <a:p>
            <a:r>
              <a:rPr lang="en-US" sz="2200" dirty="0">
                <a:solidFill>
                  <a:srgbClr val="0000FF"/>
                </a:solidFill>
                <a:latin typeface="Verdana"/>
                <a:cs typeface="Verdana"/>
              </a:rPr>
              <a:t>So in case of a 1 mm gap there is a sizeable probability that the</a:t>
            </a:r>
          </a:p>
          <a:p>
            <a:r>
              <a:rPr lang="en-US" sz="2200" dirty="0" err="1">
                <a:solidFill>
                  <a:srgbClr val="0000FF"/>
                </a:solidFill>
                <a:latin typeface="Verdana"/>
                <a:cs typeface="Verdana"/>
              </a:rPr>
              <a:t>neigbour</a:t>
            </a:r>
            <a:r>
              <a:rPr lang="en-US" sz="2200" dirty="0">
                <a:solidFill>
                  <a:srgbClr val="0000FF"/>
                </a:solidFill>
                <a:latin typeface="Verdana"/>
                <a:cs typeface="Verdana"/>
              </a:rPr>
              <a:t> pixels detect the avalanche. </a:t>
            </a:r>
          </a:p>
          <a:p>
            <a:r>
              <a:rPr lang="en-US" sz="2200" dirty="0">
                <a:solidFill>
                  <a:srgbClr val="0000FF"/>
                </a:solidFill>
                <a:latin typeface="Verdana"/>
                <a:cs typeface="Verdana"/>
              </a:rPr>
              <a:t>So a smaller gap is preferable.</a:t>
            </a:r>
            <a:endParaRPr lang="en-US" sz="2000" dirty="0">
              <a:solidFill>
                <a:srgbClr val="0000FF"/>
              </a:solidFill>
              <a:latin typeface="Verdana"/>
              <a:cs typeface="Verdana"/>
            </a:endParaRPr>
          </a:p>
          <a:p>
            <a:endParaRPr lang="en-US" sz="2000" dirty="0">
              <a:latin typeface="Verdana"/>
              <a:cs typeface="Verdana"/>
            </a:endParaRPr>
          </a:p>
          <a:p>
            <a:endParaRPr lang="en-US" sz="2000" dirty="0">
              <a:latin typeface="Verdana"/>
              <a:cs typeface="Verdana"/>
            </a:endParaRPr>
          </a:p>
          <a:p>
            <a:endParaRPr lang="en-US" sz="2000" dirty="0">
              <a:latin typeface="Verdana"/>
              <a:cs typeface="Verdana"/>
            </a:endParaRPr>
          </a:p>
          <a:p>
            <a:endParaRPr lang="en-US" dirty="0">
              <a:latin typeface="Verdana"/>
              <a:cs typeface="Verdana"/>
            </a:endParaRPr>
          </a:p>
        </p:txBody>
      </p:sp>
      <p:graphicFrame>
        <p:nvGraphicFramePr>
          <p:cNvPr id="5" name="Table 4"/>
          <p:cNvGraphicFramePr>
            <a:graphicFrameLocks noGrp="1"/>
          </p:cNvGraphicFramePr>
          <p:nvPr/>
        </p:nvGraphicFramePr>
        <p:xfrm>
          <a:off x="2286000" y="2819400"/>
          <a:ext cx="7620000" cy="1315720"/>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2540000">
                  <a:extLst>
                    <a:ext uri="{9D8B030D-6E8A-4147-A177-3AD203B41FA5}">
                      <a16:colId xmlns:a16="http://schemas.microsoft.com/office/drawing/2014/main" val="20002"/>
                    </a:ext>
                  </a:extLst>
                </a:gridCol>
              </a:tblGrid>
              <a:tr h="370840">
                <a:tc>
                  <a:txBody>
                    <a:bodyPr/>
                    <a:lstStyle/>
                    <a:p>
                      <a:pPr algn="ctr"/>
                      <a:r>
                        <a:rPr lang="en-US" sz="2000" b="0" baseline="0" dirty="0">
                          <a:latin typeface="Verdana"/>
                          <a:cs typeface="Verdana"/>
                        </a:rPr>
                        <a:t>Smearing </a:t>
                      </a:r>
                      <a:r>
                        <a:rPr lang="en-US" sz="2000" b="0" baseline="0" dirty="0" err="1">
                          <a:latin typeface="Verdana"/>
                          <a:cs typeface="Verdana"/>
                        </a:rPr>
                        <a:t>σ</a:t>
                      </a:r>
                      <a:r>
                        <a:rPr lang="en-US" sz="2000" b="0" baseline="0" dirty="0">
                          <a:latin typeface="Verdana"/>
                          <a:cs typeface="Verdana"/>
                        </a:rPr>
                        <a:t> (</a:t>
                      </a:r>
                      <a:r>
                        <a:rPr kumimoji="0" lang="en-US" sz="2000" b="0" i="0" u="none" strike="noStrike" kern="1200" cap="none" spc="0" normalizeH="0" baseline="0" noProof="0" dirty="0" err="1">
                          <a:ln>
                            <a:noFill/>
                          </a:ln>
                          <a:solidFill>
                            <a:schemeClr val="bg1"/>
                          </a:solidFill>
                          <a:effectLst/>
                          <a:uLnTx/>
                          <a:uFillTx/>
                          <a:latin typeface="Verdana"/>
                          <a:ea typeface="+mn-ea"/>
                          <a:cs typeface="Verdana"/>
                        </a:rPr>
                        <a:t>μm</a:t>
                      </a:r>
                      <a:r>
                        <a:rPr kumimoji="0" lang="en-US" sz="1800" b="0" i="0" u="none" strike="noStrike" kern="1200" cap="none" spc="0" normalizeH="0" baseline="0" noProof="0" dirty="0">
                          <a:ln>
                            <a:noFill/>
                          </a:ln>
                          <a:solidFill>
                            <a:schemeClr val="bg1"/>
                          </a:solidFill>
                          <a:effectLst/>
                          <a:uLnTx/>
                          <a:uFillTx/>
                          <a:latin typeface="Verdana"/>
                          <a:ea typeface="+mn-ea"/>
                          <a:cs typeface="Verdana"/>
                        </a:rPr>
                        <a:t>)</a:t>
                      </a:r>
                      <a:endParaRPr lang="en-US" b="0" baseline="0" dirty="0">
                        <a:latin typeface="Verdana"/>
                        <a:cs typeface="Verdan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FF"/>
                          </a:solidFill>
                          <a:effectLst/>
                          <a:uLnTx/>
                          <a:uFillTx/>
                          <a:latin typeface="Verdana"/>
                          <a:ea typeface="+mn-ea"/>
                          <a:cs typeface="Verdana"/>
                        </a:rPr>
                        <a:t> </a:t>
                      </a:r>
                      <a:r>
                        <a:rPr kumimoji="0" lang="en-US" sz="2000" b="0" i="0" u="none" strike="noStrike" kern="1200" cap="none" spc="0" normalizeH="0" baseline="0" noProof="0" dirty="0">
                          <a:ln>
                            <a:noFill/>
                          </a:ln>
                          <a:solidFill>
                            <a:schemeClr val="bg1"/>
                          </a:solidFill>
                          <a:effectLst/>
                          <a:uLnTx/>
                          <a:uFillTx/>
                          <a:latin typeface="Verdana"/>
                          <a:ea typeface="+mn-ea"/>
                          <a:cs typeface="Verdana"/>
                        </a:rPr>
                        <a:t>gap 1 mm</a:t>
                      </a:r>
                      <a:endParaRPr lang="en-US" b="0" dirty="0">
                        <a:solidFill>
                          <a:schemeClr val="bg1"/>
                        </a:solidFill>
                        <a:latin typeface="Verdana"/>
                        <a:cs typeface="Verdana"/>
                      </a:endParaRPr>
                    </a:p>
                  </a:txBody>
                  <a:tcPr/>
                </a:tc>
                <a:tc>
                  <a:txBody>
                    <a:bodyPr/>
                    <a:lstStyle/>
                    <a:p>
                      <a:pPr algn="ctr"/>
                      <a:endParaRPr lang="en-US" b="0" dirty="0">
                        <a:latin typeface="Verdana"/>
                        <a:cs typeface="Verdan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FF"/>
                          </a:solidFill>
                          <a:effectLst/>
                          <a:uLnTx/>
                          <a:uFillTx/>
                          <a:latin typeface="Verdana"/>
                          <a:ea typeface="+mn-ea"/>
                          <a:cs typeface="Verdana"/>
                        </a:rPr>
                        <a:t> </a:t>
                      </a:r>
                      <a:r>
                        <a:rPr kumimoji="0" lang="en-US" sz="2000" b="0" i="0" u="none" strike="noStrike" kern="1200" cap="none" spc="0" normalizeH="0" baseline="0" noProof="0" dirty="0">
                          <a:ln>
                            <a:noFill/>
                          </a:ln>
                          <a:solidFill>
                            <a:schemeClr val="bg1"/>
                          </a:solidFill>
                          <a:effectLst/>
                          <a:uLnTx/>
                          <a:uFillTx/>
                          <a:latin typeface="Verdana"/>
                          <a:ea typeface="+mn-ea"/>
                          <a:cs typeface="Verdana"/>
                        </a:rPr>
                        <a:t>gap 250 </a:t>
                      </a:r>
                      <a:r>
                        <a:rPr kumimoji="0" lang="en-US" sz="2000" b="0" i="0" u="none" strike="noStrike" kern="1200" cap="none" spc="0" normalizeH="0" baseline="0" noProof="0" dirty="0" err="1">
                          <a:ln>
                            <a:noFill/>
                          </a:ln>
                          <a:solidFill>
                            <a:schemeClr val="bg1"/>
                          </a:solidFill>
                          <a:effectLst/>
                          <a:uLnTx/>
                          <a:uFillTx/>
                          <a:latin typeface="Verdana"/>
                          <a:ea typeface="+mn-ea"/>
                          <a:cs typeface="Verdana"/>
                        </a:rPr>
                        <a:t>μm</a:t>
                      </a:r>
                      <a:endParaRPr lang="en-US" sz="2000" b="0" dirty="0">
                        <a:solidFill>
                          <a:schemeClr val="bg1"/>
                        </a:solidFill>
                        <a:latin typeface="Verdana"/>
                        <a:cs typeface="Verdana"/>
                      </a:endParaRPr>
                    </a:p>
                    <a:p>
                      <a:pPr algn="ctr"/>
                      <a:endParaRPr lang="en-US" b="0" dirty="0">
                        <a:latin typeface="Verdana"/>
                        <a:cs typeface="Verdana"/>
                      </a:endParaRPr>
                    </a:p>
                  </a:txBody>
                  <a:tcPr/>
                </a:tc>
                <a:tc>
                  <a:txBody>
                    <a:bodyPr/>
                    <a:lstStyle/>
                    <a:p>
                      <a:pPr algn="ctr"/>
                      <a:endParaRPr lang="en-US" b="0" dirty="0">
                        <a:latin typeface="Verdana"/>
                        <a:cs typeface="Verdana"/>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FF"/>
                          </a:solidFill>
                          <a:effectLst/>
                          <a:uLnTx/>
                          <a:uFillTx/>
                          <a:latin typeface="Verdana"/>
                          <a:ea typeface="+mn-ea"/>
                          <a:cs typeface="Verdana"/>
                        </a:rPr>
                        <a:t> </a:t>
                      </a:r>
                      <a:r>
                        <a:rPr kumimoji="0" lang="en-US" sz="2000" b="0" i="0" u="none" strike="noStrike" kern="1200" cap="none" spc="0" normalizeH="0" baseline="0" noProof="0" dirty="0">
                          <a:ln>
                            <a:noFill/>
                          </a:ln>
                          <a:solidFill>
                            <a:schemeClr val="bg1"/>
                          </a:solidFill>
                          <a:effectLst/>
                          <a:uLnTx/>
                          <a:uFillTx/>
                          <a:latin typeface="Verdana"/>
                          <a:ea typeface="+mn-ea"/>
                          <a:cs typeface="Verdana"/>
                        </a:rPr>
                        <a:t>gap 60 </a:t>
                      </a:r>
                      <a:r>
                        <a:rPr kumimoji="0" lang="en-US" sz="2000" b="0" i="0" u="none" strike="noStrike" kern="1200" cap="none" spc="0" normalizeH="0" baseline="0" noProof="0" dirty="0" err="1">
                          <a:ln>
                            <a:noFill/>
                          </a:ln>
                          <a:solidFill>
                            <a:schemeClr val="bg1"/>
                          </a:solidFill>
                          <a:effectLst/>
                          <a:uLnTx/>
                          <a:uFillTx/>
                          <a:latin typeface="Verdana"/>
                          <a:ea typeface="+mn-ea"/>
                          <a:cs typeface="Verdana"/>
                        </a:rPr>
                        <a:t>μm</a:t>
                      </a:r>
                      <a:endParaRPr lang="en-US" sz="2000" b="0" dirty="0">
                        <a:solidFill>
                          <a:schemeClr val="bg1"/>
                        </a:solidFill>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en-US" dirty="0">
                          <a:latin typeface="Verdana"/>
                          <a:cs typeface="Verdana"/>
                        </a:rPr>
                        <a:t>126</a:t>
                      </a:r>
                    </a:p>
                  </a:txBody>
                  <a:tcPr/>
                </a:tc>
                <a:tc>
                  <a:txBody>
                    <a:bodyPr/>
                    <a:lstStyle/>
                    <a:p>
                      <a:pPr algn="ctr"/>
                      <a:r>
                        <a:rPr lang="en-US" dirty="0">
                          <a:latin typeface="Verdana"/>
                          <a:cs typeface="Verdana"/>
                        </a:rPr>
                        <a:t>63</a:t>
                      </a:r>
                    </a:p>
                  </a:txBody>
                  <a:tcPr/>
                </a:tc>
                <a:tc>
                  <a:txBody>
                    <a:bodyPr/>
                    <a:lstStyle/>
                    <a:p>
                      <a:pPr algn="ctr"/>
                      <a:r>
                        <a:rPr lang="en-US" dirty="0">
                          <a:latin typeface="Verdana"/>
                          <a:cs typeface="Verdana"/>
                        </a:rPr>
                        <a:t>31</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04555343"/>
      </p:ext>
    </p:extLst>
  </p:cSld>
  <p:clrMapOvr>
    <a:masterClrMapping/>
  </p:clrMapOvr>
</p:sld>
</file>

<file path=ppt/theme/theme1.xml><?xml version="1.0" encoding="utf-8"?>
<a:theme xmlns:a="http://schemas.openxmlformats.org/drawingml/2006/main" name="Como">
  <a:themeElements>
    <a:clrScheme name="">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m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m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m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m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m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m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m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m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9094428</TotalTime>
  <Pages>11</Pages>
  <Words>1381</Words>
  <Application>Microsoft Macintosh PowerPoint</Application>
  <PresentationFormat>Widescreen</PresentationFormat>
  <Paragraphs>187</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Cambria Math</vt:lpstr>
      <vt:lpstr>Monotype Sorts</vt:lpstr>
      <vt:lpstr>Times New Roman</vt:lpstr>
      <vt:lpstr>Verdana</vt:lpstr>
      <vt:lpstr>Wingdings</vt:lpstr>
      <vt:lpstr>Como</vt:lpstr>
      <vt:lpstr>Pixel TPC</vt:lpstr>
      <vt:lpstr>Pixel TPC with double grid to reduce the ion back flow</vt:lpstr>
      <vt:lpstr>PowerPoint Presentation</vt:lpstr>
      <vt:lpstr>PowerPoint Presentation</vt:lpstr>
      <vt:lpstr>PowerPoint Presentation</vt:lpstr>
      <vt:lpstr>Modeling of ion back flow</vt:lpstr>
      <vt:lpstr>IBF of the second grid</vt:lpstr>
      <vt:lpstr>Transparancy of the grid</vt:lpstr>
      <vt:lpstr>Further reflections on the gap size</vt:lpstr>
      <vt:lpstr>Ion backflow for a double grid</vt:lpstr>
      <vt:lpstr>Ion back Flow in a magnetic field </vt:lpstr>
      <vt:lpstr>Ion back Flow in a magnetic field </vt:lpstr>
      <vt:lpstr>Ion backflow for a double grid</vt:lpstr>
      <vt:lpstr>Conclusions: double grid</vt:lpstr>
    </vt:vector>
  </TitlesOfParts>
  <Manager/>
  <Company>NIKHEF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gaseous QUAD pixel detector</dc:title>
  <dc:subject/>
  <dc:creator>Peter Kluit </dc:creator>
  <cp:keywords/>
  <dc:description/>
  <cp:lastModifiedBy>Microsoft Office User</cp:lastModifiedBy>
  <cp:revision>2432</cp:revision>
  <cp:lastPrinted>2002-02-06T08:01:21Z</cp:lastPrinted>
  <dcterms:created xsi:type="dcterms:W3CDTF">2020-01-15T07:59:37Z</dcterms:created>
  <dcterms:modified xsi:type="dcterms:W3CDTF">2021-01-22T09:42:32Z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F.Hartjes@nikhef.nl</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1</vt:i4>
  </property>
  <property fmtid="{D5CDD505-2E9C-101B-9397-08002B2CF9AE}" pid="21" name="OutputDir">
    <vt:lpwstr>\\Nikhefh\CT www\pub\techphys\diamond</vt:lpwstr>
  </property>
</Properties>
</file>