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4" r:id="rId7"/>
    <p:sldId id="263" r:id="rId8"/>
    <p:sldId id="268" r:id="rId9"/>
    <p:sldId id="266" r:id="rId10"/>
    <p:sldId id="267" r:id="rId11"/>
    <p:sldId id="269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ED9C-4182-45B6-92C5-BEA798674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2014D-97E8-4975-8943-29BADC7DC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5D60C-0275-44F1-8C35-0BAAA940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9985-9419-404C-B139-662EEA69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B72A9-6199-40D7-A110-35D683D93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524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7052E-DCE9-4A51-A020-E2356B499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C0226-5F65-4A66-9D04-9D00FB340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CFCC7-9E32-41AB-8FAD-B28EA9990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E7D6C-AA13-44C3-BAC3-84DCC5D3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6792D-DAD5-4B9E-9849-E416A0323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88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995067-1275-4C9D-8E51-C1251F768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A0CB8-F160-44DC-9E2E-3E5E2FCD7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7FBFF-F80A-4DB1-8574-32B3B4B7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7CF48-383D-453D-AA5E-506FFFD2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F37C-04DC-43EF-906F-BAB881BFC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492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31AD-5E21-4421-84A6-ABEC98DFD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EF3B4-AAA8-4B2D-A447-2B47DD8CF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46B58-D192-4D64-9E6D-4CED4ECF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E2689-11BF-4852-9086-08171F20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8AFA9-A30D-42F3-AB93-BD82C91C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74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13E5-A636-467B-9BD5-B4924197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CD0F7-4515-47EC-BE74-A48BC8110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A14B5-A8C7-421D-B5C7-9ABC63C9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27DBA-4BB5-4B77-80FE-960D76E6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98674-D548-4753-93A4-7B602DB31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535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DD3C-CB20-4090-89C2-13885D8FC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FBE34-ABD8-4208-AAA4-9659B86EE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DD783-4905-4806-B4D9-CB7753352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62AC3-EE91-4456-B291-760BD81DB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97E72-46D8-4C6C-A224-FA6850A7D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3D956-CB98-43FE-B4F1-DA9B97E9D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28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83E86-084D-4538-8516-92A499AE0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3FA6D-DA4C-44C4-9EE8-D0213DE1A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5B043-41F8-4063-8BD2-046ED786A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EF44F-5D3E-4BED-A787-D4D1483C3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7FB481-87D3-40A5-9BE3-BCE261A13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A6AD6F-04AA-4936-9E62-9779577E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38AC45-4D16-4EF9-B2B2-A49AA02A0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4F9314-BDB2-48AD-84F3-0A5F8B189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84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68EA4-2957-470A-B081-803A04DC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188252-3E34-4160-B998-ED93FC0EE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4EDCC-5C84-4200-B92B-A746E1D5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3B484-AE31-4799-874B-1F6B91D50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67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01E643-A07F-496B-A20B-D9E60E534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1DABFE-A648-4AFE-8788-C6D7E622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D2A01-B2C3-4B6B-94E4-586A3192F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64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C6F9-AEF9-48FB-AC49-227DA668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1229E-3CAF-4AC2-A14A-E4FAFB157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6B737A-6A49-401F-AF30-546A94A1E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DD978-7D7A-47B1-B150-746B2FA6F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EBF48-309E-404B-8068-67F369FCA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13ABC-CB4A-401C-879F-74961AEF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200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BDA56-68EE-4CA5-B452-5C2660690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5A24E9-2073-4AD9-8C1A-BA4ECEFA81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C6357-E5BF-467C-9687-200E101EE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1619-A957-46D9-8CE1-E987459F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C67BB-14FC-402E-9DA4-93EFFB9E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A2935-B39E-4E90-A347-8ED6DA23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871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B0909B-DEE1-4900-8D92-7FC3136C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AB286-8EA3-4FCA-909B-D390E4F25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421E-CE93-45C9-81A4-C035BD7CE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B90B1-7B31-4EAD-9120-23B68532C99F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16FFB-3AD6-4649-BA5B-9F939DD00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B5DD0-F1C3-4AF4-8CCC-D65B7CE57D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E3A4-ACC9-4F56-9A27-E807B59BF51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5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5B61A-5907-4839-85E6-825C1FB38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Velo </a:t>
            </a:r>
            <a:r>
              <a:rPr lang="nl-NL" dirty="0" err="1"/>
              <a:t>hybrids</a:t>
            </a:r>
            <a:r>
              <a:rPr lang="nl-NL" dirty="0"/>
              <a:t> uitlijnen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26E2E-ECCA-4A28-9AE2-1958D355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Dowelpins</a:t>
            </a:r>
            <a:r>
              <a:rPr lang="nl-NL" dirty="0"/>
              <a:t> story</a:t>
            </a:r>
          </a:p>
        </p:txBody>
      </p:sp>
    </p:spTree>
    <p:extLst>
      <p:ext uri="{BB962C8B-B14F-4D97-AF65-F5344CB8AC3E}">
        <p14:creationId xmlns:p14="http://schemas.microsoft.com/office/powerpoint/2010/main" val="1105953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3E8AF-8E4E-4831-85E3-62B09E8EF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Werkelijke maten (C side)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F0146C-72C3-4A3C-A4E7-7134E5ED92C8}"/>
              </a:ext>
            </a:extLst>
          </p:cNvPr>
          <p:cNvSpPr/>
          <p:nvPr/>
        </p:nvSpPr>
        <p:spPr>
          <a:xfrm>
            <a:off x="1859560" y="1690688"/>
            <a:ext cx="8472880" cy="3439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chemeClr val="bg1"/>
                </a:solidFill>
              </a:rPr>
              <a:t>Hybrid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pick</a:t>
            </a:r>
            <a:r>
              <a:rPr lang="nl-NL" dirty="0">
                <a:solidFill>
                  <a:schemeClr val="bg1"/>
                </a:solidFill>
              </a:rPr>
              <a:t> up </a:t>
            </a:r>
            <a:r>
              <a:rPr lang="nl-NL" dirty="0" err="1">
                <a:solidFill>
                  <a:schemeClr val="bg1"/>
                </a:solidFill>
              </a:rPr>
              <a:t>jig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E9B83-C009-427F-B579-BCB445457F0C}"/>
              </a:ext>
            </a:extLst>
          </p:cNvPr>
          <p:cNvSpPr/>
          <p:nvPr/>
        </p:nvSpPr>
        <p:spPr>
          <a:xfrm>
            <a:off x="2474751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rgbClr val="002060"/>
                </a:solidFill>
              </a:rPr>
              <a:t>CLI </a:t>
            </a:r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D6BB7-1152-4808-A19F-46EF21302EA9}"/>
              </a:ext>
            </a:extLst>
          </p:cNvPr>
          <p:cNvSpPr/>
          <p:nvPr/>
        </p:nvSpPr>
        <p:spPr>
          <a:xfrm>
            <a:off x="8022674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rgbClr val="002060"/>
                </a:solidFill>
              </a:rPr>
              <a:t>CSO </a:t>
            </a:r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99E630-81EC-4CCB-9769-AC12936A3E0F}"/>
              </a:ext>
            </a:extLst>
          </p:cNvPr>
          <p:cNvSpPr/>
          <p:nvPr/>
        </p:nvSpPr>
        <p:spPr>
          <a:xfrm>
            <a:off x="5732476" y="2034636"/>
            <a:ext cx="727048" cy="4485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2060"/>
                </a:solidFill>
              </a:rPr>
              <a:t>Gbtx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  <a:r>
              <a:rPr lang="nl-NL" sz="1400" dirty="0" err="1">
                <a:solidFill>
                  <a:srgbClr val="002060"/>
                </a:solidFill>
              </a:rPr>
              <a:t>pickup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E7FE8B-12F8-498A-B79E-EFCC2D5D5D52}"/>
              </a:ext>
            </a:extLst>
          </p:cNvPr>
          <p:cNvCxnSpPr>
            <a:cxnSpLocks/>
          </p:cNvCxnSpPr>
          <p:nvPr/>
        </p:nvCxnSpPr>
        <p:spPr>
          <a:xfrm>
            <a:off x="4295163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99269F-06DA-4400-A809-B641DF508650}"/>
              </a:ext>
            </a:extLst>
          </p:cNvPr>
          <p:cNvCxnSpPr>
            <a:cxnSpLocks/>
          </p:cNvCxnSpPr>
          <p:nvPr/>
        </p:nvCxnSpPr>
        <p:spPr>
          <a:xfrm>
            <a:off x="9866851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2D7256B-6AB4-4852-9BC0-DEA95C93D24D}"/>
              </a:ext>
            </a:extLst>
          </p:cNvPr>
          <p:cNvCxnSpPr>
            <a:cxnSpLocks/>
          </p:cNvCxnSpPr>
          <p:nvPr/>
        </p:nvCxnSpPr>
        <p:spPr>
          <a:xfrm>
            <a:off x="6586756" y="2034636"/>
            <a:ext cx="0" cy="44850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FCF61D8-4976-403D-BFE4-E771D63A28BE}"/>
              </a:ext>
            </a:extLst>
          </p:cNvPr>
          <p:cNvSpPr txBox="1"/>
          <p:nvPr/>
        </p:nvSpPr>
        <p:spPr>
          <a:xfrm>
            <a:off x="6609124" y="2074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12,80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131AED-9E6C-4997-A8C6-720457BFCEE5}"/>
              </a:ext>
            </a:extLst>
          </p:cNvPr>
          <p:cNvSpPr txBox="1"/>
          <p:nvPr/>
        </p:nvSpPr>
        <p:spPr>
          <a:xfrm>
            <a:off x="4318926" y="208025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14,27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8A31D7-6F2C-4B2F-8E00-B0592E4A0B8C}"/>
              </a:ext>
            </a:extLst>
          </p:cNvPr>
          <p:cNvSpPr txBox="1"/>
          <p:nvPr/>
        </p:nvSpPr>
        <p:spPr>
          <a:xfrm>
            <a:off x="9860460" y="2074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14,29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CE8B6D-7531-4098-AF1D-50E1ABFCF1EC}"/>
              </a:ext>
            </a:extLst>
          </p:cNvPr>
          <p:cNvSpPr/>
          <p:nvPr/>
        </p:nvSpPr>
        <p:spPr>
          <a:xfrm>
            <a:off x="2474750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463689-015F-44E8-811D-000D42076EB7}"/>
              </a:ext>
            </a:extLst>
          </p:cNvPr>
          <p:cNvSpPr/>
          <p:nvPr/>
        </p:nvSpPr>
        <p:spPr>
          <a:xfrm>
            <a:off x="8022674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5C5F2-8571-417A-895D-06C0B4B84B45}"/>
              </a:ext>
            </a:extLst>
          </p:cNvPr>
          <p:cNvSpPr/>
          <p:nvPr/>
        </p:nvSpPr>
        <p:spPr>
          <a:xfrm>
            <a:off x="5732476" y="3556932"/>
            <a:ext cx="727048" cy="205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Gbtx</a:t>
            </a:r>
            <a:endParaRPr lang="nl-NL" sz="105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2F883-33AC-4901-B3C1-22AC24B460F0}"/>
              </a:ext>
            </a:extLst>
          </p:cNvPr>
          <p:cNvCxnSpPr>
            <a:cxnSpLocks/>
          </p:cNvCxnSpPr>
          <p:nvPr/>
        </p:nvCxnSpPr>
        <p:spPr>
          <a:xfrm>
            <a:off x="1844181" y="3836094"/>
            <a:ext cx="8609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0C720B-B580-4E23-87E3-6BB29D8EC744}"/>
              </a:ext>
            </a:extLst>
          </p:cNvPr>
          <p:cNvCxnSpPr>
            <a:cxnSpLocks/>
          </p:cNvCxnSpPr>
          <p:nvPr/>
        </p:nvCxnSpPr>
        <p:spPr>
          <a:xfrm>
            <a:off x="3988966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9E52F67-82CC-4A1A-B6E5-565FCF36757A}"/>
              </a:ext>
            </a:extLst>
          </p:cNvPr>
          <p:cNvCxnSpPr>
            <a:cxnSpLocks/>
          </p:cNvCxnSpPr>
          <p:nvPr/>
        </p:nvCxnSpPr>
        <p:spPr>
          <a:xfrm>
            <a:off x="3988966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CA05FFB-7468-465D-8118-F7474B7A2741}"/>
              </a:ext>
            </a:extLst>
          </p:cNvPr>
          <p:cNvCxnSpPr>
            <a:cxnSpLocks/>
          </p:cNvCxnSpPr>
          <p:nvPr/>
        </p:nvCxnSpPr>
        <p:spPr>
          <a:xfrm>
            <a:off x="6322504" y="3362433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FEE95E4-9BE6-4032-B38D-58D1BC759C8D}"/>
              </a:ext>
            </a:extLst>
          </p:cNvPr>
          <p:cNvCxnSpPr>
            <a:cxnSpLocks/>
          </p:cNvCxnSpPr>
          <p:nvPr/>
        </p:nvCxnSpPr>
        <p:spPr>
          <a:xfrm>
            <a:off x="6322504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D2F358A-F975-4A1C-8064-2E695C99C905}"/>
              </a:ext>
            </a:extLst>
          </p:cNvPr>
          <p:cNvCxnSpPr>
            <a:cxnSpLocks/>
          </p:cNvCxnSpPr>
          <p:nvPr/>
        </p:nvCxnSpPr>
        <p:spPr>
          <a:xfrm>
            <a:off x="9587220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80D4693-97FE-4FAA-8734-21C82759B409}"/>
              </a:ext>
            </a:extLst>
          </p:cNvPr>
          <p:cNvCxnSpPr>
            <a:cxnSpLocks/>
          </p:cNvCxnSpPr>
          <p:nvPr/>
        </p:nvCxnSpPr>
        <p:spPr>
          <a:xfrm>
            <a:off x="9587220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043CCEF-D353-4641-8837-3D95EF782647}"/>
              </a:ext>
            </a:extLst>
          </p:cNvPr>
          <p:cNvSpPr txBox="1"/>
          <p:nvPr/>
        </p:nvSpPr>
        <p:spPr>
          <a:xfrm>
            <a:off x="398725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D1E50F-FE1F-438B-B3D0-6D22BE22CD97}"/>
              </a:ext>
            </a:extLst>
          </p:cNvPr>
          <p:cNvSpPr txBox="1"/>
          <p:nvPr/>
        </p:nvSpPr>
        <p:spPr>
          <a:xfrm>
            <a:off x="958722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CA7548-4EDD-4405-BF74-B83F6B1B4C55}"/>
              </a:ext>
            </a:extLst>
          </p:cNvPr>
          <p:cNvSpPr txBox="1"/>
          <p:nvPr/>
        </p:nvSpPr>
        <p:spPr>
          <a:xfrm>
            <a:off x="6290040" y="306866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1,95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0907A5-BF9A-473E-B6F7-DF319A053287}"/>
              </a:ext>
            </a:extLst>
          </p:cNvPr>
          <p:cNvSpPr txBox="1"/>
          <p:nvPr/>
        </p:nvSpPr>
        <p:spPr>
          <a:xfrm>
            <a:off x="2067528" y="3946659"/>
            <a:ext cx="250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14,27 + 0,44 = 14,71 mm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79359C-9E9E-4178-8422-B951384259E6}"/>
              </a:ext>
            </a:extLst>
          </p:cNvPr>
          <p:cNvSpPr txBox="1"/>
          <p:nvPr/>
        </p:nvSpPr>
        <p:spPr>
          <a:xfrm>
            <a:off x="7612644" y="3943230"/>
            <a:ext cx="250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14,29 + 0,44 = 14,73 mm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B13064-CFB7-4FBC-87B6-A761E01C7D99}"/>
              </a:ext>
            </a:extLst>
          </p:cNvPr>
          <p:cNvSpPr txBox="1"/>
          <p:nvPr/>
        </p:nvSpPr>
        <p:spPr>
          <a:xfrm>
            <a:off x="5122102" y="3943230"/>
            <a:ext cx="239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12,8 + 1,95 = 14,75 mm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CB6843-800A-4073-A9F0-652A00600CD9}"/>
              </a:ext>
            </a:extLst>
          </p:cNvPr>
          <p:cNvSpPr txBox="1"/>
          <p:nvPr/>
        </p:nvSpPr>
        <p:spPr>
          <a:xfrm>
            <a:off x="724251" y="3632478"/>
            <a:ext cx="106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Substraat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3DA782-82C6-4769-B65E-986602F278A4}"/>
              </a:ext>
            </a:extLst>
          </p:cNvPr>
          <p:cNvSpPr txBox="1"/>
          <p:nvPr/>
        </p:nvSpPr>
        <p:spPr>
          <a:xfrm>
            <a:off x="481139" y="3942871"/>
            <a:ext cx="1617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Totale hoogtes: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7A56EE-ECB2-47C9-8AE0-A5B6893711FA}"/>
              </a:ext>
            </a:extLst>
          </p:cNvPr>
          <p:cNvSpPr txBox="1"/>
          <p:nvPr/>
        </p:nvSpPr>
        <p:spPr>
          <a:xfrm>
            <a:off x="1565627" y="4991336"/>
            <a:ext cx="90607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In praktijk liggen de </a:t>
            </a:r>
            <a:r>
              <a:rPr lang="nl-NL" dirty="0" err="1"/>
              <a:t>hybrids</a:t>
            </a:r>
            <a:r>
              <a:rPr lang="nl-NL" dirty="0"/>
              <a:t> en </a:t>
            </a:r>
            <a:r>
              <a:rPr lang="nl-NL" dirty="0" err="1"/>
              <a:t>Gbtx</a:t>
            </a:r>
            <a:r>
              <a:rPr lang="nl-NL" dirty="0"/>
              <a:t> niet in één vlak t.o.v. elkaar, verschil van 0,30 mm.</a:t>
            </a:r>
          </a:p>
          <a:p>
            <a:pPr algn="ctr"/>
            <a:endParaRPr lang="nl-NL" dirty="0"/>
          </a:p>
          <a:p>
            <a:pPr algn="ctr"/>
            <a:r>
              <a:rPr lang="nl-NL" dirty="0"/>
              <a:t>De stelbouten zouden hierin een hoogte moeten hebben van </a:t>
            </a:r>
            <a:r>
              <a:rPr lang="nl-NL" b="1" dirty="0"/>
              <a:t>12,06 en 12,10</a:t>
            </a:r>
            <a:r>
              <a:rPr lang="nl-NL" dirty="0"/>
              <a:t> (vanaf </a:t>
            </a:r>
            <a:r>
              <a:rPr lang="nl-NL" dirty="0" err="1"/>
              <a:t>pickup</a:t>
            </a:r>
            <a:r>
              <a:rPr lang="nl-NL" dirty="0"/>
              <a:t> </a:t>
            </a:r>
            <a:r>
              <a:rPr lang="nl-NL" dirty="0" err="1"/>
              <a:t>jig</a:t>
            </a:r>
            <a:r>
              <a:rPr lang="nl-NL" dirty="0"/>
              <a:t>).</a:t>
            </a:r>
          </a:p>
          <a:p>
            <a:pPr algn="ctr"/>
            <a:r>
              <a:rPr lang="nl-NL" i="1" dirty="0"/>
              <a:t>Som 1: 14,71 - 13,45 = 1,26 dus 10,8 + 1,26 = 12,06</a:t>
            </a:r>
          </a:p>
          <a:p>
            <a:pPr algn="ctr"/>
            <a:r>
              <a:rPr lang="nl-NL" i="1" dirty="0"/>
              <a:t>Som 2: 14,75 - 13,45 = 1,30 dus 10,8 + 1,30 = 12,10</a:t>
            </a:r>
          </a:p>
        </p:txBody>
      </p:sp>
    </p:spTree>
    <p:extLst>
      <p:ext uri="{BB962C8B-B14F-4D97-AF65-F5344CB8AC3E}">
        <p14:creationId xmlns:p14="http://schemas.microsoft.com/office/powerpoint/2010/main" val="1995763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3E8AF-8E4E-4831-85E3-62B09E8EF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Werkelijke maten (</a:t>
            </a:r>
            <a:r>
              <a:rPr lang="nl-NL" dirty="0" err="1"/>
              <a:t>Nside</a:t>
            </a:r>
            <a:r>
              <a:rPr lang="nl-NL" dirty="0"/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F0146C-72C3-4A3C-A4E7-7134E5ED92C8}"/>
              </a:ext>
            </a:extLst>
          </p:cNvPr>
          <p:cNvSpPr/>
          <p:nvPr/>
        </p:nvSpPr>
        <p:spPr>
          <a:xfrm>
            <a:off x="1859560" y="1690688"/>
            <a:ext cx="8472880" cy="3439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chemeClr val="bg1"/>
                </a:solidFill>
              </a:rPr>
              <a:t>Hybrid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pick</a:t>
            </a:r>
            <a:r>
              <a:rPr lang="nl-NL" dirty="0">
                <a:solidFill>
                  <a:schemeClr val="bg1"/>
                </a:solidFill>
              </a:rPr>
              <a:t> up </a:t>
            </a:r>
            <a:r>
              <a:rPr lang="nl-NL" dirty="0" err="1">
                <a:solidFill>
                  <a:schemeClr val="bg1"/>
                </a:solidFill>
              </a:rPr>
              <a:t>jig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E9B83-C009-427F-B579-BCB445457F0C}"/>
              </a:ext>
            </a:extLst>
          </p:cNvPr>
          <p:cNvSpPr/>
          <p:nvPr/>
        </p:nvSpPr>
        <p:spPr>
          <a:xfrm>
            <a:off x="2474751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rgbClr val="002060"/>
                </a:solidFill>
              </a:rPr>
              <a:t>NSI </a:t>
            </a:r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D6BB7-1152-4808-A19F-46EF21302EA9}"/>
              </a:ext>
            </a:extLst>
          </p:cNvPr>
          <p:cNvSpPr/>
          <p:nvPr/>
        </p:nvSpPr>
        <p:spPr>
          <a:xfrm>
            <a:off x="8022674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rgbClr val="002060"/>
                </a:solidFill>
              </a:rPr>
              <a:t>NLO </a:t>
            </a:r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99E630-81EC-4CCB-9769-AC12936A3E0F}"/>
              </a:ext>
            </a:extLst>
          </p:cNvPr>
          <p:cNvSpPr/>
          <p:nvPr/>
        </p:nvSpPr>
        <p:spPr>
          <a:xfrm>
            <a:off x="5732476" y="2034636"/>
            <a:ext cx="727048" cy="4485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2060"/>
                </a:solidFill>
              </a:rPr>
              <a:t>Gbtx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  <a:r>
              <a:rPr lang="nl-NL" sz="1400" dirty="0" err="1">
                <a:solidFill>
                  <a:srgbClr val="002060"/>
                </a:solidFill>
              </a:rPr>
              <a:t>pickup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E7FE8B-12F8-498A-B79E-EFCC2D5D5D52}"/>
              </a:ext>
            </a:extLst>
          </p:cNvPr>
          <p:cNvCxnSpPr>
            <a:cxnSpLocks/>
          </p:cNvCxnSpPr>
          <p:nvPr/>
        </p:nvCxnSpPr>
        <p:spPr>
          <a:xfrm>
            <a:off x="4295163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99269F-06DA-4400-A809-B641DF508650}"/>
              </a:ext>
            </a:extLst>
          </p:cNvPr>
          <p:cNvCxnSpPr>
            <a:cxnSpLocks/>
          </p:cNvCxnSpPr>
          <p:nvPr/>
        </p:nvCxnSpPr>
        <p:spPr>
          <a:xfrm>
            <a:off x="9866851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2D7256B-6AB4-4852-9BC0-DEA95C93D24D}"/>
              </a:ext>
            </a:extLst>
          </p:cNvPr>
          <p:cNvCxnSpPr>
            <a:cxnSpLocks/>
          </p:cNvCxnSpPr>
          <p:nvPr/>
        </p:nvCxnSpPr>
        <p:spPr>
          <a:xfrm>
            <a:off x="6586756" y="2034636"/>
            <a:ext cx="0" cy="44850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FCF61D8-4976-403D-BFE4-E771D63A28BE}"/>
              </a:ext>
            </a:extLst>
          </p:cNvPr>
          <p:cNvSpPr txBox="1"/>
          <p:nvPr/>
        </p:nvSpPr>
        <p:spPr>
          <a:xfrm>
            <a:off x="6609124" y="2074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12,76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131AED-9E6C-4997-A8C6-720457BFCEE5}"/>
              </a:ext>
            </a:extLst>
          </p:cNvPr>
          <p:cNvSpPr txBox="1"/>
          <p:nvPr/>
        </p:nvSpPr>
        <p:spPr>
          <a:xfrm>
            <a:off x="4318926" y="208025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14,29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8A31D7-6F2C-4B2F-8E00-B0592E4A0B8C}"/>
              </a:ext>
            </a:extLst>
          </p:cNvPr>
          <p:cNvSpPr txBox="1"/>
          <p:nvPr/>
        </p:nvSpPr>
        <p:spPr>
          <a:xfrm>
            <a:off x="9860460" y="2074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14,30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CE8B6D-7531-4098-AF1D-50E1ABFCF1EC}"/>
              </a:ext>
            </a:extLst>
          </p:cNvPr>
          <p:cNvSpPr/>
          <p:nvPr/>
        </p:nvSpPr>
        <p:spPr>
          <a:xfrm>
            <a:off x="2474750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463689-015F-44E8-811D-000D42076EB7}"/>
              </a:ext>
            </a:extLst>
          </p:cNvPr>
          <p:cNvSpPr/>
          <p:nvPr/>
        </p:nvSpPr>
        <p:spPr>
          <a:xfrm>
            <a:off x="8022674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5C5F2-8571-417A-895D-06C0B4B84B45}"/>
              </a:ext>
            </a:extLst>
          </p:cNvPr>
          <p:cNvSpPr/>
          <p:nvPr/>
        </p:nvSpPr>
        <p:spPr>
          <a:xfrm>
            <a:off x="5732476" y="3556932"/>
            <a:ext cx="727048" cy="205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Gbtx</a:t>
            </a:r>
            <a:endParaRPr lang="nl-NL" sz="105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2F883-33AC-4901-B3C1-22AC24B460F0}"/>
              </a:ext>
            </a:extLst>
          </p:cNvPr>
          <p:cNvCxnSpPr>
            <a:cxnSpLocks/>
          </p:cNvCxnSpPr>
          <p:nvPr/>
        </p:nvCxnSpPr>
        <p:spPr>
          <a:xfrm>
            <a:off x="1844181" y="3836094"/>
            <a:ext cx="8609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0C720B-B580-4E23-87E3-6BB29D8EC744}"/>
              </a:ext>
            </a:extLst>
          </p:cNvPr>
          <p:cNvCxnSpPr>
            <a:cxnSpLocks/>
          </p:cNvCxnSpPr>
          <p:nvPr/>
        </p:nvCxnSpPr>
        <p:spPr>
          <a:xfrm>
            <a:off x="3988966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9E52F67-82CC-4A1A-B6E5-565FCF36757A}"/>
              </a:ext>
            </a:extLst>
          </p:cNvPr>
          <p:cNvCxnSpPr>
            <a:cxnSpLocks/>
          </p:cNvCxnSpPr>
          <p:nvPr/>
        </p:nvCxnSpPr>
        <p:spPr>
          <a:xfrm>
            <a:off x="3988966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CA05FFB-7468-465D-8118-F7474B7A2741}"/>
              </a:ext>
            </a:extLst>
          </p:cNvPr>
          <p:cNvCxnSpPr>
            <a:cxnSpLocks/>
          </p:cNvCxnSpPr>
          <p:nvPr/>
        </p:nvCxnSpPr>
        <p:spPr>
          <a:xfrm>
            <a:off x="6322504" y="3362433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FEE95E4-9BE6-4032-B38D-58D1BC759C8D}"/>
              </a:ext>
            </a:extLst>
          </p:cNvPr>
          <p:cNvCxnSpPr>
            <a:cxnSpLocks/>
          </p:cNvCxnSpPr>
          <p:nvPr/>
        </p:nvCxnSpPr>
        <p:spPr>
          <a:xfrm>
            <a:off x="6322504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D2F358A-F975-4A1C-8064-2E695C99C905}"/>
              </a:ext>
            </a:extLst>
          </p:cNvPr>
          <p:cNvCxnSpPr>
            <a:cxnSpLocks/>
          </p:cNvCxnSpPr>
          <p:nvPr/>
        </p:nvCxnSpPr>
        <p:spPr>
          <a:xfrm>
            <a:off x="9587220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80D4693-97FE-4FAA-8734-21C82759B409}"/>
              </a:ext>
            </a:extLst>
          </p:cNvPr>
          <p:cNvCxnSpPr>
            <a:cxnSpLocks/>
          </p:cNvCxnSpPr>
          <p:nvPr/>
        </p:nvCxnSpPr>
        <p:spPr>
          <a:xfrm>
            <a:off x="9587220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043CCEF-D353-4641-8837-3D95EF782647}"/>
              </a:ext>
            </a:extLst>
          </p:cNvPr>
          <p:cNvSpPr txBox="1"/>
          <p:nvPr/>
        </p:nvSpPr>
        <p:spPr>
          <a:xfrm>
            <a:off x="398725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D1E50F-FE1F-438B-B3D0-6D22BE22CD97}"/>
              </a:ext>
            </a:extLst>
          </p:cNvPr>
          <p:cNvSpPr txBox="1"/>
          <p:nvPr/>
        </p:nvSpPr>
        <p:spPr>
          <a:xfrm>
            <a:off x="958722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CA7548-4EDD-4405-BF74-B83F6B1B4C55}"/>
              </a:ext>
            </a:extLst>
          </p:cNvPr>
          <p:cNvSpPr txBox="1"/>
          <p:nvPr/>
        </p:nvSpPr>
        <p:spPr>
          <a:xfrm>
            <a:off x="6290040" y="306866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1,95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0907A5-BF9A-473E-B6F7-DF319A053287}"/>
              </a:ext>
            </a:extLst>
          </p:cNvPr>
          <p:cNvSpPr txBox="1"/>
          <p:nvPr/>
        </p:nvSpPr>
        <p:spPr>
          <a:xfrm>
            <a:off x="2067527" y="3946659"/>
            <a:ext cx="250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14,29 + 0,44 = 14,73 mm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79359C-9E9E-4178-8422-B951384259E6}"/>
              </a:ext>
            </a:extLst>
          </p:cNvPr>
          <p:cNvSpPr txBox="1"/>
          <p:nvPr/>
        </p:nvSpPr>
        <p:spPr>
          <a:xfrm>
            <a:off x="7612644" y="3943230"/>
            <a:ext cx="250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14,30 + 0,44 = 14,74 mm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B13064-CFB7-4FBC-87B6-A761E01C7D99}"/>
              </a:ext>
            </a:extLst>
          </p:cNvPr>
          <p:cNvSpPr txBox="1"/>
          <p:nvPr/>
        </p:nvSpPr>
        <p:spPr>
          <a:xfrm>
            <a:off x="5063592" y="3943230"/>
            <a:ext cx="250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12,76 + 1,95 = 14,71 mm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CB6843-800A-4073-A9F0-652A00600CD9}"/>
              </a:ext>
            </a:extLst>
          </p:cNvPr>
          <p:cNvSpPr txBox="1"/>
          <p:nvPr/>
        </p:nvSpPr>
        <p:spPr>
          <a:xfrm>
            <a:off x="724251" y="3632478"/>
            <a:ext cx="106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Substraat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3DA782-82C6-4769-B65E-986602F278A4}"/>
              </a:ext>
            </a:extLst>
          </p:cNvPr>
          <p:cNvSpPr txBox="1"/>
          <p:nvPr/>
        </p:nvSpPr>
        <p:spPr>
          <a:xfrm>
            <a:off x="481139" y="3942871"/>
            <a:ext cx="1617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Totale hoogtes: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7A56EE-ECB2-47C9-8AE0-A5B6893711FA}"/>
              </a:ext>
            </a:extLst>
          </p:cNvPr>
          <p:cNvSpPr txBox="1"/>
          <p:nvPr/>
        </p:nvSpPr>
        <p:spPr>
          <a:xfrm>
            <a:off x="1565626" y="4991336"/>
            <a:ext cx="90607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In praktijk liggen de </a:t>
            </a:r>
            <a:r>
              <a:rPr lang="nl-NL" dirty="0" err="1"/>
              <a:t>hybrids</a:t>
            </a:r>
            <a:r>
              <a:rPr lang="nl-NL" dirty="0"/>
              <a:t> en </a:t>
            </a:r>
            <a:r>
              <a:rPr lang="nl-NL" dirty="0" err="1"/>
              <a:t>Gbtx</a:t>
            </a:r>
            <a:r>
              <a:rPr lang="nl-NL" dirty="0"/>
              <a:t> niet in één vlak t.o.v. elkaar, verschil van 0,30 mm.</a:t>
            </a:r>
          </a:p>
          <a:p>
            <a:pPr algn="ctr"/>
            <a:endParaRPr lang="nl-NL" dirty="0"/>
          </a:p>
          <a:p>
            <a:pPr algn="ctr"/>
            <a:r>
              <a:rPr lang="nl-NL" dirty="0"/>
              <a:t>De stelbouten zouden hierin een hoogte moeten hebben van </a:t>
            </a:r>
            <a:r>
              <a:rPr lang="nl-NL" b="1" dirty="0"/>
              <a:t>12,06 en 12,09</a:t>
            </a:r>
            <a:r>
              <a:rPr lang="nl-NL" dirty="0"/>
              <a:t> (vanaf </a:t>
            </a:r>
            <a:r>
              <a:rPr lang="nl-NL" dirty="0" err="1"/>
              <a:t>pickup</a:t>
            </a:r>
            <a:r>
              <a:rPr lang="nl-NL" dirty="0"/>
              <a:t> </a:t>
            </a:r>
            <a:r>
              <a:rPr lang="nl-NL" dirty="0" err="1"/>
              <a:t>jig</a:t>
            </a:r>
            <a:r>
              <a:rPr lang="nl-NL" dirty="0"/>
              <a:t>).</a:t>
            </a:r>
          </a:p>
          <a:p>
            <a:pPr algn="ctr"/>
            <a:r>
              <a:rPr lang="nl-NL" i="1" dirty="0"/>
              <a:t>Som 1: 14,71 - 13,45 = 1,26 dus 10,8 + 1,26 = 12,06 </a:t>
            </a:r>
          </a:p>
          <a:p>
            <a:pPr algn="ctr"/>
            <a:r>
              <a:rPr lang="nl-NL" i="1" dirty="0"/>
              <a:t>Som 2: 14,74 - 13,45 = 1,29 dus 10,8 + 1,29 = 12,09 </a:t>
            </a:r>
          </a:p>
        </p:txBody>
      </p:sp>
    </p:spTree>
    <p:extLst>
      <p:ext uri="{BB962C8B-B14F-4D97-AF65-F5344CB8AC3E}">
        <p14:creationId xmlns:p14="http://schemas.microsoft.com/office/powerpoint/2010/main" val="398793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182D-2F2E-43B6-9BDD-51BC0F3C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6707-8331-4651-A952-2AB16050F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Poging 1</a:t>
            </a:r>
          </a:p>
          <a:p>
            <a:r>
              <a:rPr lang="nl-NL" dirty="0"/>
              <a:t>Ongelooflijk, maar waargebeurd, in één keer op goede positie (acceptabel)</a:t>
            </a:r>
          </a:p>
          <a:p>
            <a:pPr marL="0" indent="0">
              <a:buNone/>
            </a:pPr>
            <a:r>
              <a:rPr lang="nl-NL" dirty="0"/>
              <a:t>1 = 2,60 = Goed; 2 = 3,00 = Goed; 3 = 3,20 = goed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b="1" dirty="0"/>
              <a:t>Poging 2 </a:t>
            </a:r>
            <a:r>
              <a:rPr lang="nl-NL" dirty="0"/>
              <a:t>= Reproduceerbaar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4A4E190-2512-43D6-8DA3-7E359F56FE5C}"/>
              </a:ext>
            </a:extLst>
          </p:cNvPr>
          <p:cNvGrpSpPr/>
          <p:nvPr/>
        </p:nvGrpSpPr>
        <p:grpSpPr>
          <a:xfrm>
            <a:off x="7324980" y="1656922"/>
            <a:ext cx="3082132" cy="1748997"/>
            <a:chOff x="7245605" y="1572053"/>
            <a:chExt cx="3082132" cy="174899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720CF4C-A63F-4D18-94F6-C51DB5802076}"/>
                </a:ext>
              </a:extLst>
            </p:cNvPr>
            <p:cNvSpPr/>
            <p:nvPr/>
          </p:nvSpPr>
          <p:spPr>
            <a:xfrm rot="19947829">
              <a:off x="7645400" y="1572053"/>
              <a:ext cx="257810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CSO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ACE9254-DA99-42A4-8AA5-189CAF5416E1}"/>
                </a:ext>
              </a:extLst>
            </p:cNvPr>
            <p:cNvSpPr/>
            <p:nvPr/>
          </p:nvSpPr>
          <p:spPr>
            <a:xfrm>
              <a:off x="7245605" y="2343150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BA940B-B3B0-4AC9-9373-4E4BE457A475}"/>
                </a:ext>
              </a:extLst>
            </p:cNvPr>
            <p:cNvSpPr/>
            <p:nvPr/>
          </p:nvSpPr>
          <p:spPr>
            <a:xfrm>
              <a:off x="8215312" y="2832100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3687C68-A5DC-4562-B51F-2B092184B2BF}"/>
                </a:ext>
              </a:extLst>
            </p:cNvPr>
            <p:cNvSpPr/>
            <p:nvPr/>
          </p:nvSpPr>
          <p:spPr>
            <a:xfrm>
              <a:off x="9838787" y="1980406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3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E7A01E4-F509-4C56-9881-6A9A1B199EBF}"/>
              </a:ext>
            </a:extLst>
          </p:cNvPr>
          <p:cNvSpPr txBox="1"/>
          <p:nvPr/>
        </p:nvSpPr>
        <p:spPr>
          <a:xfrm>
            <a:off x="6096000" y="3911599"/>
            <a:ext cx="5257800" cy="23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b="1" dirty="0" err="1">
                <a:solidFill>
                  <a:prstClr val="black"/>
                </a:solidFill>
              </a:rPr>
              <a:t>Dowelpins</a:t>
            </a:r>
            <a:endParaRPr lang="nl-NL" sz="2800" b="1" dirty="0">
              <a:solidFill>
                <a:prstClr val="black"/>
              </a:solidFill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1 = 2,60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2 = 3,00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3 = 3,20 mm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194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182D-2F2E-43B6-9BDD-51BC0F3C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6707-8331-4651-A952-2AB16050F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/>
              <a:t>Poging 1</a:t>
            </a:r>
          </a:p>
          <a:p>
            <a:pPr marL="0" indent="0">
              <a:buNone/>
            </a:pPr>
            <a:r>
              <a:rPr lang="nl-NL" dirty="0"/>
              <a:t>1 = 3,00 = Te klein; 2 = 3,00 = Goed; 3 = 3,00 = Te klein</a:t>
            </a:r>
          </a:p>
          <a:p>
            <a:pPr marL="0" indent="0">
              <a:buNone/>
            </a:pPr>
            <a:r>
              <a:rPr lang="nl-NL" b="1" dirty="0"/>
              <a:t>Poging 2</a:t>
            </a:r>
          </a:p>
          <a:p>
            <a:pPr marL="0" indent="0">
              <a:buNone/>
            </a:pPr>
            <a:r>
              <a:rPr lang="nl-NL" dirty="0"/>
              <a:t>1 = 3,40 = Goed, mag iets kleiner; 2 = 3,00 = Goed; 3 = 3,20 = Goed</a:t>
            </a:r>
          </a:p>
          <a:p>
            <a:pPr marL="0" indent="0">
              <a:buNone/>
            </a:pPr>
            <a:r>
              <a:rPr lang="nl-NL" b="1" dirty="0"/>
              <a:t>Poging 3 </a:t>
            </a:r>
            <a:r>
              <a:rPr lang="nl-NL" dirty="0"/>
              <a:t>= Reproduceerbaar (alleen paspen 1 mag 3,30 mm zijn, nog niet geprobeerd, omdat we deze maat niet hadden liggen)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4A4E190-2512-43D6-8DA3-7E359F56FE5C}"/>
              </a:ext>
            </a:extLst>
          </p:cNvPr>
          <p:cNvGrpSpPr/>
          <p:nvPr/>
        </p:nvGrpSpPr>
        <p:grpSpPr>
          <a:xfrm rot="4034903">
            <a:off x="7708266" y="1090323"/>
            <a:ext cx="2831161" cy="2384140"/>
            <a:chOff x="7645400" y="936911"/>
            <a:chExt cx="2831161" cy="238414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720CF4C-A63F-4D18-94F6-C51DB5802076}"/>
                </a:ext>
              </a:extLst>
            </p:cNvPr>
            <p:cNvSpPr/>
            <p:nvPr/>
          </p:nvSpPr>
          <p:spPr>
            <a:xfrm rot="19947829">
              <a:off x="7645400" y="1572053"/>
              <a:ext cx="257810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CLI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ACE9254-DA99-42A4-8AA5-189CAF5416E1}"/>
                </a:ext>
              </a:extLst>
            </p:cNvPr>
            <p:cNvSpPr/>
            <p:nvPr/>
          </p:nvSpPr>
          <p:spPr>
            <a:xfrm rot="17565097">
              <a:off x="9987611" y="936911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BA940B-B3B0-4AC9-9373-4E4BE457A475}"/>
                </a:ext>
              </a:extLst>
            </p:cNvPr>
            <p:cNvSpPr/>
            <p:nvPr/>
          </p:nvSpPr>
          <p:spPr>
            <a:xfrm rot="17565097">
              <a:off x="8215312" y="2832101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3687C68-A5DC-4562-B51F-2B092184B2BF}"/>
                </a:ext>
              </a:extLst>
            </p:cNvPr>
            <p:cNvSpPr/>
            <p:nvPr/>
          </p:nvSpPr>
          <p:spPr>
            <a:xfrm rot="17565097">
              <a:off x="9838787" y="1980406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2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E7A01E4-F509-4C56-9881-6A9A1B199EBF}"/>
              </a:ext>
            </a:extLst>
          </p:cNvPr>
          <p:cNvSpPr txBox="1"/>
          <p:nvPr/>
        </p:nvSpPr>
        <p:spPr>
          <a:xfrm>
            <a:off x="6096000" y="3911599"/>
            <a:ext cx="5257800" cy="23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b="1" dirty="0" err="1">
                <a:solidFill>
                  <a:prstClr val="black"/>
                </a:solidFill>
              </a:rPr>
              <a:t>Dowelpins</a:t>
            </a:r>
            <a:endParaRPr lang="nl-NL" sz="2800" b="1" dirty="0">
              <a:solidFill>
                <a:prstClr val="black"/>
              </a:solidFill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1 = 3,30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2 = 3,00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3 = 3,20 mm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841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182D-2F2E-43B6-9BDD-51BC0F3C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6707-8331-4651-A952-2AB16050F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Poging 1</a:t>
            </a:r>
          </a:p>
          <a:p>
            <a:pPr marL="0" indent="0">
              <a:buNone/>
            </a:pPr>
            <a:r>
              <a:rPr lang="nl-NL" dirty="0"/>
              <a:t>1 = 4,00 = Goed; 2 = 4,00 = Te klein; 3 = 3,20 = Goed</a:t>
            </a:r>
          </a:p>
          <a:p>
            <a:pPr marL="0" indent="0">
              <a:buNone/>
            </a:pPr>
            <a:r>
              <a:rPr lang="nl-NL" b="1" dirty="0"/>
              <a:t>Poging 2</a:t>
            </a:r>
          </a:p>
          <a:p>
            <a:pPr marL="0" indent="0">
              <a:buNone/>
            </a:pPr>
            <a:r>
              <a:rPr lang="nl-NL" dirty="0"/>
              <a:t>1 = 4,00 = Goed; 2 = 4,25 = Goed (</a:t>
            </a:r>
            <a:r>
              <a:rPr lang="nl-NL" dirty="0" err="1"/>
              <a:t>kapton</a:t>
            </a:r>
            <a:r>
              <a:rPr lang="nl-NL" dirty="0"/>
              <a:t> tape); 3 = 3,20 = Goed</a:t>
            </a:r>
          </a:p>
          <a:p>
            <a:pPr marL="0" indent="0">
              <a:buNone/>
            </a:pPr>
            <a:r>
              <a:rPr lang="nl-NL" b="1" dirty="0"/>
              <a:t>Poging 3 </a:t>
            </a:r>
            <a:r>
              <a:rPr lang="nl-NL" dirty="0"/>
              <a:t>= Reproduceerbaar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4A4E190-2512-43D6-8DA3-7E359F56FE5C}"/>
              </a:ext>
            </a:extLst>
          </p:cNvPr>
          <p:cNvGrpSpPr/>
          <p:nvPr/>
        </p:nvGrpSpPr>
        <p:grpSpPr>
          <a:xfrm rot="4034903">
            <a:off x="7708266" y="1090323"/>
            <a:ext cx="2831161" cy="2384140"/>
            <a:chOff x="7645400" y="936911"/>
            <a:chExt cx="2831161" cy="238414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720CF4C-A63F-4D18-94F6-C51DB5802076}"/>
                </a:ext>
              </a:extLst>
            </p:cNvPr>
            <p:cNvSpPr/>
            <p:nvPr/>
          </p:nvSpPr>
          <p:spPr>
            <a:xfrm rot="19947829">
              <a:off x="7645400" y="1572053"/>
              <a:ext cx="257810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NSI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ACE9254-DA99-42A4-8AA5-189CAF5416E1}"/>
                </a:ext>
              </a:extLst>
            </p:cNvPr>
            <p:cNvSpPr/>
            <p:nvPr/>
          </p:nvSpPr>
          <p:spPr>
            <a:xfrm rot="17565097">
              <a:off x="9987611" y="936911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BA940B-B3B0-4AC9-9373-4E4BE457A475}"/>
                </a:ext>
              </a:extLst>
            </p:cNvPr>
            <p:cNvSpPr/>
            <p:nvPr/>
          </p:nvSpPr>
          <p:spPr>
            <a:xfrm rot="17565097">
              <a:off x="8215312" y="2832101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3687C68-A5DC-4562-B51F-2B092184B2BF}"/>
                </a:ext>
              </a:extLst>
            </p:cNvPr>
            <p:cNvSpPr/>
            <p:nvPr/>
          </p:nvSpPr>
          <p:spPr>
            <a:xfrm rot="17565097">
              <a:off x="9838787" y="1980406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2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E7A01E4-F509-4C56-9881-6A9A1B199EBF}"/>
              </a:ext>
            </a:extLst>
          </p:cNvPr>
          <p:cNvSpPr txBox="1"/>
          <p:nvPr/>
        </p:nvSpPr>
        <p:spPr>
          <a:xfrm>
            <a:off x="6096000" y="3911599"/>
            <a:ext cx="5257800" cy="23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b="1" dirty="0" err="1">
                <a:solidFill>
                  <a:prstClr val="black"/>
                </a:solidFill>
              </a:rPr>
              <a:t>Dowelpins</a:t>
            </a:r>
            <a:endParaRPr lang="nl-NL" sz="2800" b="1" dirty="0">
              <a:solidFill>
                <a:prstClr val="black"/>
              </a:solidFill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1 = 4,00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2 = 4,25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3 = 3,20 mm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700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182D-2F2E-43B6-9BDD-51BC0F3C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6707-8331-4651-A952-2AB16050F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451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Poging 1</a:t>
            </a:r>
          </a:p>
          <a:p>
            <a:pPr marL="0" indent="0">
              <a:buNone/>
            </a:pPr>
            <a:r>
              <a:rPr lang="nl-NL" dirty="0"/>
              <a:t>1 = 2,50 = Goed; 2 = 2,80 = Te klein; 3 = 3,00 = Te groot</a:t>
            </a:r>
          </a:p>
          <a:p>
            <a:pPr marL="0" indent="0">
              <a:buNone/>
            </a:pPr>
            <a:r>
              <a:rPr lang="nl-NL" b="1" dirty="0"/>
              <a:t>Poging 2</a:t>
            </a:r>
          </a:p>
          <a:p>
            <a:pPr marL="0" indent="0">
              <a:buNone/>
            </a:pPr>
            <a:r>
              <a:rPr lang="nl-NL" dirty="0"/>
              <a:t>1 = 2,50 = Te klein; 2 = 3,25 = Te klein; 3 = 2,60 = goed</a:t>
            </a:r>
          </a:p>
          <a:p>
            <a:pPr marL="0" indent="0">
              <a:buNone/>
            </a:pPr>
            <a:r>
              <a:rPr lang="nl-NL" b="1" dirty="0"/>
              <a:t>Poging 3</a:t>
            </a:r>
          </a:p>
          <a:p>
            <a:pPr marL="0" indent="0">
              <a:buNone/>
            </a:pPr>
            <a:r>
              <a:rPr lang="nl-NL" dirty="0"/>
              <a:t>1 = 3,20 = Goed; 2 = 3,40 = Goed; 3 = 2,60 = Iets te groot</a:t>
            </a:r>
          </a:p>
          <a:p>
            <a:pPr marL="0" indent="0">
              <a:buNone/>
            </a:pPr>
            <a:r>
              <a:rPr lang="nl-NL" b="1" dirty="0"/>
              <a:t>Poging 4</a:t>
            </a:r>
          </a:p>
          <a:p>
            <a:pPr marL="0" indent="0">
              <a:buNone/>
            </a:pPr>
            <a:r>
              <a:rPr lang="nl-NL" dirty="0"/>
              <a:t>1 = 3,20 = Goed; 2 = 3,40 = Goed; 3 = 2,40 = Goed</a:t>
            </a:r>
          </a:p>
          <a:p>
            <a:pPr marL="0" indent="0">
              <a:buNone/>
            </a:pPr>
            <a:r>
              <a:rPr lang="nl-NL" b="1" dirty="0"/>
              <a:t>Poging 5 </a:t>
            </a:r>
            <a:r>
              <a:rPr lang="nl-NL" dirty="0"/>
              <a:t>= Reproduceerbaar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4A4E190-2512-43D6-8DA3-7E359F56FE5C}"/>
              </a:ext>
            </a:extLst>
          </p:cNvPr>
          <p:cNvGrpSpPr/>
          <p:nvPr/>
        </p:nvGrpSpPr>
        <p:grpSpPr>
          <a:xfrm>
            <a:off x="7724775" y="1027906"/>
            <a:ext cx="2829591" cy="2378013"/>
            <a:chOff x="7645400" y="943037"/>
            <a:chExt cx="2829591" cy="237801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720CF4C-A63F-4D18-94F6-C51DB5802076}"/>
                </a:ext>
              </a:extLst>
            </p:cNvPr>
            <p:cNvSpPr/>
            <p:nvPr/>
          </p:nvSpPr>
          <p:spPr>
            <a:xfrm rot="19947829">
              <a:off x="7645400" y="1572053"/>
              <a:ext cx="257810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NLO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ACE9254-DA99-42A4-8AA5-189CAF5416E1}"/>
                </a:ext>
              </a:extLst>
            </p:cNvPr>
            <p:cNvSpPr/>
            <p:nvPr/>
          </p:nvSpPr>
          <p:spPr>
            <a:xfrm>
              <a:off x="9986041" y="943037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BA940B-B3B0-4AC9-9373-4E4BE457A475}"/>
                </a:ext>
              </a:extLst>
            </p:cNvPr>
            <p:cNvSpPr/>
            <p:nvPr/>
          </p:nvSpPr>
          <p:spPr>
            <a:xfrm>
              <a:off x="8215312" y="2832100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3687C68-A5DC-4562-B51F-2B092184B2BF}"/>
                </a:ext>
              </a:extLst>
            </p:cNvPr>
            <p:cNvSpPr/>
            <p:nvPr/>
          </p:nvSpPr>
          <p:spPr>
            <a:xfrm>
              <a:off x="9838787" y="1980406"/>
              <a:ext cx="488950" cy="4889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/>
                <a:t>2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E7A01E4-F509-4C56-9881-6A9A1B199EBF}"/>
              </a:ext>
            </a:extLst>
          </p:cNvPr>
          <p:cNvSpPr txBox="1"/>
          <p:nvPr/>
        </p:nvSpPr>
        <p:spPr>
          <a:xfrm>
            <a:off x="6108700" y="3911599"/>
            <a:ext cx="5245100" cy="23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b="1" dirty="0" err="1">
                <a:solidFill>
                  <a:prstClr val="black"/>
                </a:solidFill>
              </a:rPr>
              <a:t>Dowelpins</a:t>
            </a:r>
            <a:endParaRPr lang="nl-NL" sz="2800" b="1" dirty="0">
              <a:solidFill>
                <a:prstClr val="black"/>
              </a:solidFill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1 = 3,20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2 = 3,40 mm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nl-NL" sz="2800" dirty="0">
                <a:solidFill>
                  <a:prstClr val="black"/>
                </a:solidFill>
              </a:rPr>
              <a:t>3 = 2,40 mm</a:t>
            </a:r>
          </a:p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497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5B61A-5907-4839-85E6-825C1FB38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Hybrids</a:t>
            </a:r>
            <a:r>
              <a:rPr lang="nl-NL" dirty="0"/>
              <a:t> hoogte afstellen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26E2E-ECCA-4A28-9AE2-1958D355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Research </a:t>
            </a:r>
            <a:r>
              <a:rPr lang="nl-NL" dirty="0" err="1"/>
              <a:t>Hybrid</a:t>
            </a:r>
            <a:r>
              <a:rPr lang="nl-NL" dirty="0"/>
              <a:t> </a:t>
            </a:r>
            <a:r>
              <a:rPr lang="nl-NL" dirty="0" err="1"/>
              <a:t>vacuum</a:t>
            </a:r>
            <a:r>
              <a:rPr lang="nl-NL" dirty="0"/>
              <a:t> </a:t>
            </a:r>
            <a:r>
              <a:rPr lang="nl-NL" dirty="0" err="1"/>
              <a:t>pick</a:t>
            </a:r>
            <a:r>
              <a:rPr lang="nl-NL" dirty="0"/>
              <a:t> up </a:t>
            </a:r>
            <a:r>
              <a:rPr lang="nl-NL" dirty="0" err="1"/>
              <a:t>jig</a:t>
            </a:r>
            <a:r>
              <a:rPr lang="nl-NL" dirty="0"/>
              <a:t> story</a:t>
            </a:r>
          </a:p>
        </p:txBody>
      </p:sp>
    </p:spTree>
    <p:extLst>
      <p:ext uri="{BB962C8B-B14F-4D97-AF65-F5344CB8AC3E}">
        <p14:creationId xmlns:p14="http://schemas.microsoft.com/office/powerpoint/2010/main" val="3347540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6E9B6-931F-4F53-9334-53739CE08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probleem/vragen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08DDB-8B3A-4DF7-8A53-08744A010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vlak van de </a:t>
            </a:r>
            <a:r>
              <a:rPr lang="nl-NL" dirty="0" err="1"/>
              <a:t>Vacuum</a:t>
            </a:r>
            <a:r>
              <a:rPr lang="nl-NL" dirty="0"/>
              <a:t> Pick up-</a:t>
            </a:r>
            <a:r>
              <a:rPr lang="nl-NL" dirty="0" err="1"/>
              <a:t>blocks</a:t>
            </a:r>
            <a:r>
              <a:rPr lang="nl-NL" dirty="0"/>
              <a:t> liggen ten opzichte van de module (substraat) niet in hetzelfde vlak.</a:t>
            </a:r>
          </a:p>
          <a:p>
            <a:r>
              <a:rPr lang="nl-NL" dirty="0"/>
              <a:t>Ik heb geprobeerd te begrijpen hoe de </a:t>
            </a:r>
            <a:r>
              <a:rPr lang="nl-NL" dirty="0" err="1"/>
              <a:t>jig</a:t>
            </a:r>
            <a:r>
              <a:rPr lang="nl-NL" dirty="0"/>
              <a:t> in elkaar zit en waar de maten vandaan komen. D.m.v. het design, heb ik nominale maten uitgezocht en kunnen vergelijken met de praktijk. Hieruit blijkt dat de Turn </a:t>
            </a:r>
            <a:r>
              <a:rPr lang="nl-NL" dirty="0" err="1"/>
              <a:t>jig</a:t>
            </a:r>
            <a:r>
              <a:rPr lang="nl-NL" dirty="0"/>
              <a:t> bijvoorbeeld is na gefreesd (de RVS onderdelen), zodat de drie vlakken waar de bouten van de Pick up </a:t>
            </a:r>
            <a:r>
              <a:rPr lang="nl-NL" dirty="0" err="1"/>
              <a:t>jig</a:t>
            </a:r>
            <a:r>
              <a:rPr lang="nl-NL" dirty="0"/>
              <a:t> op steunen in één vlak liggen (doordat ze in één </a:t>
            </a:r>
            <a:r>
              <a:rPr lang="nl-NL" dirty="0" err="1"/>
              <a:t>opspanning</a:t>
            </a:r>
            <a:r>
              <a:rPr lang="nl-NL" dirty="0"/>
              <a:t> zijn </a:t>
            </a:r>
            <a:r>
              <a:rPr lang="nl-NL" dirty="0" err="1"/>
              <a:t>nabewerkt</a:t>
            </a:r>
            <a:r>
              <a:rPr lang="nl-NL" dirty="0"/>
              <a:t>). Maar is dit 3-punts-vlak nagemeten met het voetstuk? </a:t>
            </a:r>
            <a:r>
              <a:rPr lang="nl-NL" dirty="0">
                <a:solidFill>
                  <a:schemeClr val="accent5">
                    <a:lumMod val="50000"/>
                  </a:schemeClr>
                </a:solidFill>
              </a:rPr>
              <a:t>Ja, door Martijn 25 februari 2021.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31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DC06-DE3C-4FC0-BAFE-48A53360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Turn JIG gemeten door Martijn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C03F4-5902-463F-94B8-EAFD94A47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37514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Hier de meetgegevens van de </a:t>
            </a:r>
            <a:r>
              <a:rPr lang="nl-NL" dirty="0" err="1"/>
              <a:t>Hybrid</a:t>
            </a:r>
            <a:r>
              <a:rPr lang="nl-NL" dirty="0"/>
              <a:t> Turn </a:t>
            </a:r>
            <a:r>
              <a:rPr lang="nl-NL" dirty="0" err="1"/>
              <a:t>Jig</a:t>
            </a:r>
            <a:r>
              <a:rPr lang="nl-NL" dirty="0"/>
              <a:t>. </a:t>
            </a:r>
            <a:br>
              <a:rPr lang="nl-NL" dirty="0"/>
            </a:br>
            <a:r>
              <a:rPr lang="nl-NL" dirty="0"/>
              <a:t>De N-side is de bovenkant in de meting. </a:t>
            </a:r>
            <a:br>
              <a:rPr lang="nl-NL" dirty="0"/>
            </a:br>
            <a:r>
              <a:rPr lang="nl-NL" dirty="0"/>
              <a:t>Punt 1 (boven) en punt 2 (onder) liggen op de nok aan de linkerkant (aan de kant van de paspen dus). </a:t>
            </a:r>
            <a:br>
              <a:rPr lang="nl-NL" dirty="0"/>
            </a:br>
            <a:r>
              <a:rPr lang="nl-NL" dirty="0"/>
              <a:t>Punt 3 (boven) en punt 4 (onder) liggen op de nok aan de rechterkant. </a:t>
            </a:r>
            <a:br>
              <a:rPr lang="nl-NL" dirty="0"/>
            </a:br>
            <a:r>
              <a:rPr lang="nl-NL" dirty="0"/>
              <a:t>Punt 5 (boven) en punt 6 (onder) liggen op de nok in het midden.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Nulpunt is vastgesteld op het voetstuk van de module. (paspen en gleuf)</a:t>
            </a:r>
          </a:p>
          <a:p>
            <a:pPr marL="0" indent="0">
              <a:buNone/>
            </a:pPr>
            <a:r>
              <a:rPr lang="nl-NL" dirty="0"/>
              <a:t>Conclusie...? Stelblokken liggen niet in het midden van het voetstuk..?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720179-FF97-42D4-8454-EDD28BD78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154440"/>
              </p:ext>
            </p:extLst>
          </p:nvPr>
        </p:nvGraphicFramePr>
        <p:xfrm>
          <a:off x="7075714" y="2987336"/>
          <a:ext cx="4278086" cy="202791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403969">
                  <a:extLst>
                    <a:ext uri="{9D8B030D-6E8A-4147-A177-3AD203B41FA5}">
                      <a16:colId xmlns:a16="http://schemas.microsoft.com/office/drawing/2014/main" val="2068660812"/>
                    </a:ext>
                  </a:extLst>
                </a:gridCol>
                <a:gridCol w="874117">
                  <a:extLst>
                    <a:ext uri="{9D8B030D-6E8A-4147-A177-3AD203B41FA5}">
                      <a16:colId xmlns:a16="http://schemas.microsoft.com/office/drawing/2014/main" val="3405657723"/>
                    </a:ext>
                  </a:extLst>
                </a:gridCol>
              </a:tblGrid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 dirty="0">
                          <a:effectLst/>
                        </a:rPr>
                        <a:t>Z Value_Point1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>
                          <a:effectLst/>
                        </a:rPr>
                        <a:t>2,750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058803"/>
                  </a:ext>
                </a:extLst>
              </a:tr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 dirty="0">
                          <a:effectLst/>
                        </a:rPr>
                        <a:t>Z Value_Point2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>
                          <a:effectLst/>
                        </a:rPr>
                        <a:t>-2,792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1669941"/>
                  </a:ext>
                </a:extLst>
              </a:tr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>
                          <a:effectLst/>
                        </a:rPr>
                        <a:t>Z Value_Point3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 dirty="0">
                          <a:effectLst/>
                        </a:rPr>
                        <a:t>2,815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4369666"/>
                  </a:ext>
                </a:extLst>
              </a:tr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>
                          <a:effectLst/>
                        </a:rPr>
                        <a:t>Z Value_Point4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>
                          <a:effectLst/>
                        </a:rPr>
                        <a:t>-2,547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6604343"/>
                  </a:ext>
                </a:extLst>
              </a:tr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>
                          <a:effectLst/>
                        </a:rPr>
                        <a:t>Z Value_Point5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>
                          <a:effectLst/>
                        </a:rPr>
                        <a:t>2,666</a:t>
                      </a:r>
                      <a:endParaRPr lang="nl-NL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6802061"/>
                  </a:ext>
                </a:extLst>
              </a:tr>
              <a:tr h="337986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u="none" strike="noStrike" dirty="0">
                          <a:effectLst/>
                        </a:rPr>
                        <a:t>Z Value_Point6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u="none" strike="noStrike" dirty="0">
                          <a:effectLst/>
                        </a:rPr>
                        <a:t>-2,832</a:t>
                      </a:r>
                      <a:endParaRPr lang="nl-NL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18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118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3E8AF-8E4E-4831-85E3-62B09E8EF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Nominale maten (uit design) N&amp;C side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F0146C-72C3-4A3C-A4E7-7134E5ED92C8}"/>
              </a:ext>
            </a:extLst>
          </p:cNvPr>
          <p:cNvSpPr/>
          <p:nvPr/>
        </p:nvSpPr>
        <p:spPr>
          <a:xfrm>
            <a:off x="1859560" y="1690688"/>
            <a:ext cx="8472880" cy="3439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chemeClr val="bg1"/>
                </a:solidFill>
              </a:rPr>
              <a:t>Hybrid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pick</a:t>
            </a:r>
            <a:r>
              <a:rPr lang="nl-NL" dirty="0">
                <a:solidFill>
                  <a:schemeClr val="bg1"/>
                </a:solidFill>
              </a:rPr>
              <a:t> up </a:t>
            </a:r>
            <a:r>
              <a:rPr lang="nl-NL" dirty="0" err="1">
                <a:solidFill>
                  <a:schemeClr val="bg1"/>
                </a:solidFill>
              </a:rPr>
              <a:t>jig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E9B83-C009-427F-B579-BCB445457F0C}"/>
              </a:ext>
            </a:extLst>
          </p:cNvPr>
          <p:cNvSpPr/>
          <p:nvPr/>
        </p:nvSpPr>
        <p:spPr>
          <a:xfrm>
            <a:off x="2474751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D6BB7-1152-4808-A19F-46EF21302EA9}"/>
              </a:ext>
            </a:extLst>
          </p:cNvPr>
          <p:cNvSpPr/>
          <p:nvPr/>
        </p:nvSpPr>
        <p:spPr>
          <a:xfrm>
            <a:off x="8022674" y="2034636"/>
            <a:ext cx="1694577" cy="524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err="1">
                <a:solidFill>
                  <a:srgbClr val="002060"/>
                </a:solidFill>
              </a:rPr>
              <a:t>Hybrid</a:t>
            </a:r>
            <a:r>
              <a:rPr lang="nl-NL" sz="1600" dirty="0">
                <a:solidFill>
                  <a:srgbClr val="002060"/>
                </a:solidFill>
              </a:rPr>
              <a:t> </a:t>
            </a:r>
            <a:r>
              <a:rPr lang="nl-NL" sz="1600" dirty="0" err="1">
                <a:solidFill>
                  <a:srgbClr val="002060"/>
                </a:solidFill>
              </a:rPr>
              <a:t>pick</a:t>
            </a:r>
            <a:r>
              <a:rPr lang="nl-NL" sz="1600" dirty="0">
                <a:solidFill>
                  <a:srgbClr val="002060"/>
                </a:solidFill>
              </a:rPr>
              <a:t> 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99E630-81EC-4CCB-9769-AC12936A3E0F}"/>
              </a:ext>
            </a:extLst>
          </p:cNvPr>
          <p:cNvSpPr/>
          <p:nvPr/>
        </p:nvSpPr>
        <p:spPr>
          <a:xfrm>
            <a:off x="5732476" y="2034636"/>
            <a:ext cx="727048" cy="4485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2060"/>
                </a:solidFill>
              </a:rPr>
              <a:t>Gbtx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  <a:r>
              <a:rPr lang="nl-NL" sz="1400" dirty="0" err="1">
                <a:solidFill>
                  <a:srgbClr val="002060"/>
                </a:solidFill>
              </a:rPr>
              <a:t>pickup</a:t>
            </a:r>
            <a:r>
              <a:rPr lang="nl-NL" sz="1400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E7FE8B-12F8-498A-B79E-EFCC2D5D5D52}"/>
              </a:ext>
            </a:extLst>
          </p:cNvPr>
          <p:cNvCxnSpPr>
            <a:cxnSpLocks/>
          </p:cNvCxnSpPr>
          <p:nvPr/>
        </p:nvCxnSpPr>
        <p:spPr>
          <a:xfrm>
            <a:off x="4295163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99269F-06DA-4400-A809-B641DF508650}"/>
              </a:ext>
            </a:extLst>
          </p:cNvPr>
          <p:cNvCxnSpPr>
            <a:cxnSpLocks/>
          </p:cNvCxnSpPr>
          <p:nvPr/>
        </p:nvCxnSpPr>
        <p:spPr>
          <a:xfrm>
            <a:off x="9866851" y="2034636"/>
            <a:ext cx="0" cy="52400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2D7256B-6AB4-4852-9BC0-DEA95C93D24D}"/>
              </a:ext>
            </a:extLst>
          </p:cNvPr>
          <p:cNvCxnSpPr>
            <a:cxnSpLocks/>
          </p:cNvCxnSpPr>
          <p:nvPr/>
        </p:nvCxnSpPr>
        <p:spPr>
          <a:xfrm>
            <a:off x="6586756" y="2034636"/>
            <a:ext cx="0" cy="44850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FCF61D8-4976-403D-BFE4-E771D63A28BE}"/>
              </a:ext>
            </a:extLst>
          </p:cNvPr>
          <p:cNvSpPr txBox="1"/>
          <p:nvPr/>
        </p:nvSpPr>
        <p:spPr>
          <a:xfrm>
            <a:off x="6609124" y="2074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11,92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131AED-9E6C-4997-A8C6-720457BFCEE5}"/>
              </a:ext>
            </a:extLst>
          </p:cNvPr>
          <p:cNvSpPr txBox="1"/>
          <p:nvPr/>
        </p:nvSpPr>
        <p:spPr>
          <a:xfrm>
            <a:off x="4318926" y="208025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13,0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8A31D7-6F2C-4B2F-8E00-B0592E4A0B8C}"/>
              </a:ext>
            </a:extLst>
          </p:cNvPr>
          <p:cNvSpPr txBox="1"/>
          <p:nvPr/>
        </p:nvSpPr>
        <p:spPr>
          <a:xfrm>
            <a:off x="9860460" y="207422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13,0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CE8B6D-7531-4098-AF1D-50E1ABFCF1EC}"/>
              </a:ext>
            </a:extLst>
          </p:cNvPr>
          <p:cNvSpPr/>
          <p:nvPr/>
        </p:nvSpPr>
        <p:spPr>
          <a:xfrm>
            <a:off x="2474750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463689-015F-44E8-811D-000D42076EB7}"/>
              </a:ext>
            </a:extLst>
          </p:cNvPr>
          <p:cNvSpPr/>
          <p:nvPr/>
        </p:nvSpPr>
        <p:spPr>
          <a:xfrm>
            <a:off x="8022674" y="3632433"/>
            <a:ext cx="1694576" cy="130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Hybrid</a:t>
            </a:r>
            <a:endParaRPr lang="nl-NL" sz="105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5C5F2-8571-417A-895D-06C0B4B84B45}"/>
              </a:ext>
            </a:extLst>
          </p:cNvPr>
          <p:cNvSpPr/>
          <p:nvPr/>
        </p:nvSpPr>
        <p:spPr>
          <a:xfrm>
            <a:off x="5732476" y="3556932"/>
            <a:ext cx="727048" cy="205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err="1"/>
              <a:t>Gbtx</a:t>
            </a:r>
            <a:endParaRPr lang="nl-NL" sz="105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42F883-33AC-4901-B3C1-22AC24B460F0}"/>
              </a:ext>
            </a:extLst>
          </p:cNvPr>
          <p:cNvCxnSpPr>
            <a:cxnSpLocks/>
          </p:cNvCxnSpPr>
          <p:nvPr/>
        </p:nvCxnSpPr>
        <p:spPr>
          <a:xfrm>
            <a:off x="1844181" y="3836094"/>
            <a:ext cx="86097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0C720B-B580-4E23-87E3-6BB29D8EC744}"/>
              </a:ext>
            </a:extLst>
          </p:cNvPr>
          <p:cNvCxnSpPr>
            <a:cxnSpLocks/>
          </p:cNvCxnSpPr>
          <p:nvPr/>
        </p:nvCxnSpPr>
        <p:spPr>
          <a:xfrm>
            <a:off x="3988966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9E52F67-82CC-4A1A-B6E5-565FCF36757A}"/>
              </a:ext>
            </a:extLst>
          </p:cNvPr>
          <p:cNvCxnSpPr>
            <a:cxnSpLocks/>
          </p:cNvCxnSpPr>
          <p:nvPr/>
        </p:nvCxnSpPr>
        <p:spPr>
          <a:xfrm>
            <a:off x="3988966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CA05FFB-7468-465D-8118-F7474B7A2741}"/>
              </a:ext>
            </a:extLst>
          </p:cNvPr>
          <p:cNvCxnSpPr>
            <a:cxnSpLocks/>
          </p:cNvCxnSpPr>
          <p:nvPr/>
        </p:nvCxnSpPr>
        <p:spPr>
          <a:xfrm>
            <a:off x="6322504" y="3362433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FEE95E4-9BE6-4032-B38D-58D1BC759C8D}"/>
              </a:ext>
            </a:extLst>
          </p:cNvPr>
          <p:cNvCxnSpPr>
            <a:cxnSpLocks/>
          </p:cNvCxnSpPr>
          <p:nvPr/>
        </p:nvCxnSpPr>
        <p:spPr>
          <a:xfrm>
            <a:off x="6322504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D2F358A-F975-4A1C-8064-2E695C99C905}"/>
              </a:ext>
            </a:extLst>
          </p:cNvPr>
          <p:cNvCxnSpPr>
            <a:cxnSpLocks/>
          </p:cNvCxnSpPr>
          <p:nvPr/>
        </p:nvCxnSpPr>
        <p:spPr>
          <a:xfrm>
            <a:off x="9587220" y="3762871"/>
            <a:ext cx="0" cy="18000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80D4693-97FE-4FAA-8734-21C82759B409}"/>
              </a:ext>
            </a:extLst>
          </p:cNvPr>
          <p:cNvCxnSpPr>
            <a:cxnSpLocks/>
          </p:cNvCxnSpPr>
          <p:nvPr/>
        </p:nvCxnSpPr>
        <p:spPr>
          <a:xfrm>
            <a:off x="9587220" y="3429000"/>
            <a:ext cx="0" cy="1800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043CCEF-D353-4641-8837-3D95EF782647}"/>
              </a:ext>
            </a:extLst>
          </p:cNvPr>
          <p:cNvSpPr txBox="1"/>
          <p:nvPr/>
        </p:nvSpPr>
        <p:spPr>
          <a:xfrm>
            <a:off x="398725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D1E50F-FE1F-438B-B3D0-6D22BE22CD97}"/>
              </a:ext>
            </a:extLst>
          </p:cNvPr>
          <p:cNvSpPr txBox="1"/>
          <p:nvPr/>
        </p:nvSpPr>
        <p:spPr>
          <a:xfrm>
            <a:off x="9587220" y="3124992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0,45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CA7548-4EDD-4405-BF74-B83F6B1B4C55}"/>
              </a:ext>
            </a:extLst>
          </p:cNvPr>
          <p:cNvSpPr txBox="1"/>
          <p:nvPr/>
        </p:nvSpPr>
        <p:spPr>
          <a:xfrm>
            <a:off x="6290040" y="306866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1,53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0907A5-BF9A-473E-B6F7-DF319A053287}"/>
              </a:ext>
            </a:extLst>
          </p:cNvPr>
          <p:cNvSpPr txBox="1"/>
          <p:nvPr/>
        </p:nvSpPr>
        <p:spPr>
          <a:xfrm>
            <a:off x="2126037" y="3946659"/>
            <a:ext cx="239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13,0 + 0,45 = 13,45 mm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379359C-9E9E-4178-8422-B951384259E6}"/>
              </a:ext>
            </a:extLst>
          </p:cNvPr>
          <p:cNvSpPr txBox="1"/>
          <p:nvPr/>
        </p:nvSpPr>
        <p:spPr>
          <a:xfrm>
            <a:off x="7671154" y="3943230"/>
            <a:ext cx="239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13,0 + 0,45 = 13,45 mm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B13064-CFB7-4FBC-87B6-A761E01C7D99}"/>
              </a:ext>
            </a:extLst>
          </p:cNvPr>
          <p:cNvSpPr txBox="1"/>
          <p:nvPr/>
        </p:nvSpPr>
        <p:spPr>
          <a:xfrm>
            <a:off x="5063593" y="3943230"/>
            <a:ext cx="250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11,92 + 1,53 = 13,45 mm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CB6843-800A-4073-A9F0-652A00600CD9}"/>
              </a:ext>
            </a:extLst>
          </p:cNvPr>
          <p:cNvSpPr txBox="1"/>
          <p:nvPr/>
        </p:nvSpPr>
        <p:spPr>
          <a:xfrm>
            <a:off x="724251" y="3632478"/>
            <a:ext cx="106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Substraat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BB76BD1-0ABC-4E0E-92ED-98306AFF3FCD}"/>
              </a:ext>
            </a:extLst>
          </p:cNvPr>
          <p:cNvSpPr txBox="1"/>
          <p:nvPr/>
        </p:nvSpPr>
        <p:spPr>
          <a:xfrm>
            <a:off x="481139" y="3942871"/>
            <a:ext cx="1617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Totale hoogtes: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4EAEB91-2FFF-4AB9-B793-6D9C675C2198}"/>
              </a:ext>
            </a:extLst>
          </p:cNvPr>
          <p:cNvSpPr txBox="1"/>
          <p:nvPr/>
        </p:nvSpPr>
        <p:spPr>
          <a:xfrm>
            <a:off x="1823709" y="4995509"/>
            <a:ext cx="85445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/>
              <a:t>Alle hoogtes zijn hetzelfde, met andere woorden: de </a:t>
            </a:r>
            <a:r>
              <a:rPr lang="nl-NL" dirty="0" err="1"/>
              <a:t>Hybrids</a:t>
            </a:r>
            <a:r>
              <a:rPr lang="nl-NL" dirty="0"/>
              <a:t> en </a:t>
            </a:r>
            <a:r>
              <a:rPr lang="nl-NL" dirty="0" err="1"/>
              <a:t>Gbtx</a:t>
            </a:r>
            <a:r>
              <a:rPr lang="nl-NL" dirty="0"/>
              <a:t> liggen in </a:t>
            </a:r>
            <a:r>
              <a:rPr lang="nl-NL" b="1" dirty="0"/>
              <a:t>één vlak</a:t>
            </a:r>
            <a:r>
              <a:rPr lang="nl-NL" dirty="0"/>
              <a:t>.</a:t>
            </a:r>
          </a:p>
          <a:p>
            <a:pPr algn="ctr"/>
            <a:endParaRPr lang="nl-NL" dirty="0"/>
          </a:p>
          <a:p>
            <a:pPr algn="ctr"/>
            <a:r>
              <a:rPr lang="nl-NL" dirty="0"/>
              <a:t>De stelbouten zouden hierin een hoogte moeten hebben van </a:t>
            </a:r>
            <a:r>
              <a:rPr lang="nl-NL" b="1" dirty="0"/>
              <a:t>10,8 mm </a:t>
            </a:r>
            <a:r>
              <a:rPr lang="nl-NL" dirty="0"/>
              <a:t>(vanaf </a:t>
            </a:r>
            <a:r>
              <a:rPr lang="nl-NL" dirty="0" err="1"/>
              <a:t>pickup</a:t>
            </a:r>
            <a:r>
              <a:rPr lang="nl-NL" dirty="0"/>
              <a:t> </a:t>
            </a:r>
            <a:r>
              <a:rPr lang="nl-NL" dirty="0" err="1"/>
              <a:t>jig</a:t>
            </a:r>
            <a:r>
              <a:rPr lang="nl-NL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969216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926</Words>
  <Application>Microsoft Office PowerPoint</Application>
  <PresentationFormat>Widescreen</PresentationFormat>
  <Paragraphs>154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Velo hybrids uitlijnen </vt:lpstr>
      <vt:lpstr>CSO</vt:lpstr>
      <vt:lpstr>CLI</vt:lpstr>
      <vt:lpstr>NSI</vt:lpstr>
      <vt:lpstr>NLO</vt:lpstr>
      <vt:lpstr>Hybrids hoogte afstellen</vt:lpstr>
      <vt:lpstr>Het probleem/vragen</vt:lpstr>
      <vt:lpstr>Turn JIG gemeten door Martijn</vt:lpstr>
      <vt:lpstr>Nominale maten (uit design) N&amp;C side</vt:lpstr>
      <vt:lpstr>Werkelijke maten (C side)</vt:lpstr>
      <vt:lpstr>Werkelijke maten (Nside)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Velo hybrid gluing </dc:title>
  <dc:creator>Lara Veldt</dc:creator>
  <cp:lastModifiedBy>Lara Veldt</cp:lastModifiedBy>
  <cp:revision>30</cp:revision>
  <dcterms:created xsi:type="dcterms:W3CDTF">2021-02-09T14:31:19Z</dcterms:created>
  <dcterms:modified xsi:type="dcterms:W3CDTF">2021-03-01T08:57:00Z</dcterms:modified>
</cp:coreProperties>
</file>