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256" r:id="rId3"/>
    <p:sldId id="543" r:id="rId4"/>
    <p:sldId id="257" r:id="rId5"/>
    <p:sldId id="259" r:id="rId6"/>
    <p:sldId id="323" r:id="rId7"/>
    <p:sldId id="261" r:id="rId8"/>
    <p:sldId id="265" r:id="rId9"/>
    <p:sldId id="325" r:id="rId10"/>
    <p:sldId id="326" r:id="rId11"/>
    <p:sldId id="324" r:id="rId12"/>
    <p:sldId id="591" r:id="rId13"/>
    <p:sldId id="592" r:id="rId14"/>
    <p:sldId id="593" r:id="rId15"/>
    <p:sldId id="594" r:id="rId16"/>
    <p:sldId id="595" r:id="rId17"/>
    <p:sldId id="596" r:id="rId18"/>
    <p:sldId id="572" r:id="rId19"/>
    <p:sldId id="571" r:id="rId20"/>
    <p:sldId id="273" r:id="rId21"/>
    <p:sldId id="263" r:id="rId22"/>
    <p:sldId id="597" r:id="rId23"/>
    <p:sldId id="602" r:id="rId24"/>
    <p:sldId id="598" r:id="rId25"/>
    <p:sldId id="267" r:id="rId26"/>
    <p:sldId id="599" r:id="rId27"/>
    <p:sldId id="264" r:id="rId28"/>
    <p:sldId id="600" r:id="rId29"/>
    <p:sldId id="269" r:id="rId30"/>
    <p:sldId id="601" r:id="rId31"/>
    <p:sldId id="268" r:id="rId32"/>
    <p:sldId id="270" r:id="rId33"/>
    <p:sldId id="266" r:id="rId34"/>
    <p:sldId id="603" r:id="rId35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6FF"/>
    <a:srgbClr val="FF6600"/>
    <a:srgbClr val="FFFF00"/>
    <a:srgbClr val="66FF33"/>
    <a:srgbClr val="808080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993" autoAdjust="0"/>
  </p:normalViewPr>
  <p:slideViewPr>
    <p:cSldViewPr>
      <p:cViewPr varScale="1">
        <p:scale>
          <a:sx n="112" d="100"/>
          <a:sy n="112" d="100"/>
        </p:scale>
        <p:origin x="384" y="17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11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5D39C-9D03-435F-9366-FC6145961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24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80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59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3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241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133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882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64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1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5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6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681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696" y="6669360"/>
            <a:ext cx="5848350" cy="260581"/>
          </a:xfrm>
        </p:spPr>
        <p:txBody>
          <a:bodyPr/>
          <a:lstStyle/>
          <a:p>
            <a:r>
              <a:rPr lang="en-GB" dirty="0"/>
              <a:t>Pixel TPC status</a:t>
            </a:r>
          </a:p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009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375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78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04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617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</a:t>
            </a:r>
            <a:r>
              <a:rPr lang="en-GB" dirty="0" err="1"/>
              <a:t>TPCstatus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513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2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</a:t>
            </a:r>
            <a:r>
              <a:rPr lang="en-GB" dirty="0" err="1"/>
              <a:t>TPCstatus</a:t>
            </a:r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65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39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Pixel TPC status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09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00" dirty="0">
                <a:latin typeface="Verdana"/>
                <a:cs typeface="Verdana"/>
              </a:rPr>
              <a:t>LCTPC</a:t>
            </a:r>
            <a:r>
              <a:rPr lang="en-GB" altLang="en-US" sz="900" baseline="0" dirty="0">
                <a:latin typeface="Verdana"/>
                <a:cs typeface="Verdana"/>
              </a:rPr>
              <a:t> meeting January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Pixel TPC status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en-GB" sz="1200" b="1" dirty="0">
                <a:solidFill>
                  <a:schemeClr val="bg1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val="324364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g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emf"/><Relationship Id="rId5" Type="http://schemas.openxmlformats.org/officeDocument/2006/relationships/image" Target="../media/image4.png"/><Relationship Id="rId10" Type="http://schemas.openxmlformats.org/officeDocument/2006/relationships/image" Target="../media/image15.emf"/><Relationship Id="rId4" Type="http://schemas.openxmlformats.org/officeDocument/2006/relationships/image" Target="../media/image3.png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2.png"/><Relationship Id="rId7" Type="http://schemas.openxmlformats.org/officeDocument/2006/relationships/hyperlink" Target="https://indico.nikhef.nl/event/2243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748680"/>
            <a:ext cx="7508602" cy="775320"/>
          </a:xfrm>
        </p:spPr>
        <p:txBody>
          <a:bodyPr anchor="ctr"/>
          <a:lstStyle/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000000"/>
                </a:solidFill>
                <a:latin typeface="Verdana"/>
                <a:cs typeface="Verdana"/>
              </a:rPr>
              <a:t>Pixel TPC status and research plans 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200" y="3360820"/>
            <a:ext cx="1021080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GridPix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production and improvement of resistivity TPX3 layer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SiN</a:t>
            </a: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Ion Back Flow measurement Quad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Negative Ion Pixel TPC paper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TimePix4 potential TPC applications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Pixel TPC and Quad Module performance</a:t>
            </a: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18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1683907"/>
            <a:ext cx="9677400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lnSpc>
                <a:spcPct val="120000"/>
              </a:lnSpc>
              <a:defRPr/>
            </a:pPr>
            <a:r>
              <a:rPr lang="en-GB" altLang="en-US" sz="1800" dirty="0" err="1">
                <a:latin typeface="Verdana"/>
                <a:cs typeface="Verdana"/>
              </a:rPr>
              <a:t>Yevgen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Bilevych</a:t>
            </a:r>
            <a:r>
              <a:rPr lang="en-GB" altLang="en-US" sz="1800" dirty="0">
                <a:latin typeface="Verdana"/>
                <a:cs typeface="Verdana"/>
              </a:rPr>
              <a:t>, Klaus </a:t>
            </a:r>
            <a:r>
              <a:rPr lang="en-GB" altLang="en-US" sz="1800" dirty="0" err="1">
                <a:latin typeface="Verdana"/>
                <a:cs typeface="Verdana"/>
              </a:rPr>
              <a:t>Desch</a:t>
            </a:r>
            <a:r>
              <a:rPr lang="en-GB" altLang="en-US" sz="1800" dirty="0">
                <a:latin typeface="Verdana"/>
                <a:cs typeface="Verdana"/>
              </a:rPr>
              <a:t>, Sander van </a:t>
            </a:r>
            <a:r>
              <a:rPr lang="en-GB" altLang="en-US" sz="1800" dirty="0" err="1">
                <a:latin typeface="Verdana"/>
                <a:cs typeface="Verdana"/>
              </a:rPr>
              <a:t>Doesburg</a:t>
            </a:r>
            <a:r>
              <a:rPr lang="en-GB" altLang="en-US" sz="1800" dirty="0">
                <a:latin typeface="Verdana"/>
                <a:cs typeface="Verdana"/>
              </a:rPr>
              <a:t>, Jean-Paul </a:t>
            </a:r>
            <a:r>
              <a:rPr lang="en-GB" altLang="en-US" sz="1800" dirty="0" err="1">
                <a:latin typeface="Verdana"/>
                <a:cs typeface="Verdana"/>
              </a:rPr>
              <a:t>Fransen</a:t>
            </a:r>
            <a:r>
              <a:rPr lang="en-GB" altLang="en-US" sz="1800" dirty="0">
                <a:latin typeface="Verdana"/>
                <a:cs typeface="Verdana"/>
              </a:rPr>
              <a:t>, Harry van </a:t>
            </a:r>
            <a:r>
              <a:rPr lang="en-GB" altLang="en-US" sz="1800" dirty="0" err="1">
                <a:latin typeface="Verdana"/>
                <a:cs typeface="Verdana"/>
              </a:rPr>
              <a:t>der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Graaf</a:t>
            </a:r>
            <a:r>
              <a:rPr lang="en-GB" altLang="en-US" sz="1800" dirty="0">
                <a:latin typeface="Verdana"/>
                <a:cs typeface="Verdana"/>
              </a:rPr>
              <a:t>, Markus Gruber, Fred </a:t>
            </a:r>
            <a:r>
              <a:rPr lang="en-GB" altLang="en-US" sz="1800" dirty="0" err="1">
                <a:latin typeface="Verdana"/>
                <a:cs typeface="Verdana"/>
              </a:rPr>
              <a:t>Hartjes</a:t>
            </a:r>
            <a:r>
              <a:rPr lang="en-GB" altLang="en-US" sz="1800" dirty="0">
                <a:latin typeface="Verdana"/>
                <a:cs typeface="Verdana"/>
              </a:rPr>
              <a:t>, Bas van </a:t>
            </a:r>
            <a:r>
              <a:rPr lang="en-GB" altLang="en-US" sz="1800" dirty="0" err="1">
                <a:latin typeface="Verdana"/>
                <a:cs typeface="Verdana"/>
              </a:rPr>
              <a:t>der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Heijden</a:t>
            </a:r>
            <a:r>
              <a:rPr lang="en-GB" altLang="en-US" sz="1800" dirty="0">
                <a:latin typeface="Verdana"/>
                <a:cs typeface="Verdana"/>
              </a:rPr>
              <a:t>, Kevin </a:t>
            </a:r>
            <a:r>
              <a:rPr lang="en-GB" altLang="en-US" sz="1800" dirty="0" err="1">
                <a:latin typeface="Verdana"/>
                <a:cs typeface="Verdana"/>
              </a:rPr>
              <a:t>Heijhoff</a:t>
            </a:r>
            <a:r>
              <a:rPr lang="en-GB" altLang="en-US" sz="1800" dirty="0">
                <a:latin typeface="Verdana"/>
                <a:cs typeface="Verdana"/>
              </a:rPr>
              <a:t>, Charles </a:t>
            </a:r>
            <a:r>
              <a:rPr lang="en-GB" altLang="en-US" sz="1800" dirty="0" err="1">
                <a:latin typeface="Verdana"/>
                <a:cs typeface="Verdana"/>
              </a:rPr>
              <a:t>Ietswaard</a:t>
            </a:r>
            <a:r>
              <a:rPr lang="en-GB" altLang="en-US" sz="1800" dirty="0">
                <a:latin typeface="Verdana"/>
                <a:cs typeface="Verdana"/>
              </a:rPr>
              <a:t>, </a:t>
            </a:r>
            <a:r>
              <a:rPr lang="en-GB" altLang="en-US" sz="1800" dirty="0" err="1">
                <a:latin typeface="Verdana"/>
                <a:cs typeface="Verdana"/>
              </a:rPr>
              <a:t>Dimitri</a:t>
            </a:r>
            <a:r>
              <a:rPr lang="en-GB" altLang="en-US" sz="1800" dirty="0">
                <a:latin typeface="Verdana"/>
                <a:cs typeface="Verdana"/>
              </a:rPr>
              <a:t> John, </a:t>
            </a:r>
            <a:r>
              <a:rPr lang="en-GB" altLang="en-US" sz="1800" dirty="0" err="1">
                <a:latin typeface="Verdana"/>
                <a:cs typeface="Verdana"/>
              </a:rPr>
              <a:t>Jochen</a:t>
            </a:r>
            <a:r>
              <a:rPr lang="en-GB" altLang="en-US" sz="1800" dirty="0">
                <a:latin typeface="Verdana"/>
                <a:cs typeface="Verdana"/>
              </a:rPr>
              <a:t> Kaminski, Peter </a:t>
            </a:r>
            <a:r>
              <a:rPr lang="en-GB" altLang="en-US" sz="1800" dirty="0" err="1">
                <a:latin typeface="Verdana"/>
                <a:cs typeface="Verdana"/>
              </a:rPr>
              <a:t>Kluit</a:t>
            </a:r>
            <a:r>
              <a:rPr lang="en-GB" altLang="en-US" sz="1800" dirty="0">
                <a:latin typeface="Verdana"/>
                <a:cs typeface="Verdana"/>
              </a:rPr>
              <a:t>, Naomi van </a:t>
            </a:r>
            <a:r>
              <a:rPr lang="en-GB" altLang="en-US" sz="1800" dirty="0" err="1">
                <a:latin typeface="Verdana"/>
                <a:cs typeface="Verdana"/>
              </a:rPr>
              <a:t>der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Kolk</a:t>
            </a:r>
            <a:r>
              <a:rPr lang="en-GB" altLang="en-US" sz="1800" dirty="0">
                <a:latin typeface="Verdana"/>
                <a:cs typeface="Verdana"/>
              </a:rPr>
              <a:t>, </a:t>
            </a:r>
            <a:r>
              <a:rPr lang="en-GB" altLang="en-US" sz="1800" dirty="0" err="1">
                <a:latin typeface="Verdana"/>
                <a:cs typeface="Verdana"/>
              </a:rPr>
              <a:t>Auke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Korporaal</a:t>
            </a:r>
            <a:r>
              <a:rPr lang="en-GB" altLang="en-US" sz="1800" dirty="0">
                <a:latin typeface="Verdana"/>
                <a:cs typeface="Verdana"/>
              </a:rPr>
              <a:t>, </a:t>
            </a:r>
            <a:r>
              <a:rPr lang="en-GB" altLang="en-US" sz="1800" dirty="0" err="1">
                <a:latin typeface="Verdana"/>
                <a:cs typeface="Verdana"/>
              </a:rPr>
              <a:t>Cornelis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Ligtenberg</a:t>
            </a:r>
            <a:r>
              <a:rPr lang="en-GB" altLang="en-US" sz="1800" dirty="0">
                <a:latin typeface="Verdana"/>
                <a:cs typeface="Verdana"/>
              </a:rPr>
              <a:t>, Oscar van </a:t>
            </a:r>
            <a:r>
              <a:rPr lang="en-GB" altLang="en-US" sz="1800" dirty="0" err="1">
                <a:latin typeface="Verdana"/>
                <a:cs typeface="Verdana"/>
              </a:rPr>
              <a:t>Petten</a:t>
            </a:r>
            <a:r>
              <a:rPr lang="en-GB" altLang="en-US" sz="1800" dirty="0">
                <a:latin typeface="Verdana"/>
                <a:cs typeface="Verdana"/>
              </a:rPr>
              <a:t>, Gerhard Raven, </a:t>
            </a:r>
            <a:r>
              <a:rPr lang="en-GB" altLang="en-US" sz="1800" dirty="0" err="1">
                <a:latin typeface="Verdana"/>
                <a:cs typeface="Verdana"/>
              </a:rPr>
              <a:t>Joop</a:t>
            </a:r>
            <a:r>
              <a:rPr lang="en-GB" altLang="en-US" sz="1800" dirty="0">
                <a:latin typeface="Verdana"/>
                <a:cs typeface="Verdana"/>
              </a:rPr>
              <a:t> </a:t>
            </a:r>
            <a:r>
              <a:rPr lang="en-GB" altLang="en-US" sz="1800" dirty="0" err="1">
                <a:latin typeface="Verdana"/>
                <a:cs typeface="Verdana"/>
              </a:rPr>
              <a:t>Rövekamp</a:t>
            </a:r>
            <a:r>
              <a:rPr lang="en-GB" altLang="en-US" sz="1800" dirty="0">
                <a:latin typeface="Verdana"/>
                <a:cs typeface="Verdana"/>
              </a:rPr>
              <a:t>, Tobias </a:t>
            </a:r>
            <a:r>
              <a:rPr lang="en-GB" altLang="en-US" sz="1800" dirty="0" err="1">
                <a:latin typeface="Verdana"/>
                <a:cs typeface="Verdana"/>
              </a:rPr>
              <a:t>Schiffer</a:t>
            </a:r>
            <a:r>
              <a:rPr lang="en-GB" altLang="en-US" sz="1800" dirty="0">
                <a:latin typeface="Verdana"/>
                <a:cs typeface="Verdana"/>
              </a:rPr>
              <a:t> and Jan </a:t>
            </a:r>
            <a:r>
              <a:rPr lang="en-GB" altLang="en-US" sz="1800" dirty="0" err="1">
                <a:latin typeface="Verdana"/>
                <a:cs typeface="Verdana"/>
              </a:rPr>
              <a:t>Timmermans</a:t>
            </a:r>
            <a:endParaRPr lang="en-GB" altLang="en-US" sz="1800" dirty="0">
              <a:latin typeface="Verdana"/>
              <a:cs typeface="Verdan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Pixel TPC and Quad Module performance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4400" y="1752600"/>
            <a:ext cx="10363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details of the construction of the Quad Module were presented by Fred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Hartjes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in LCTPC 2020 </a:t>
            </a:r>
            <a:r>
              <a:rPr lang="en-US" sz="1000" kern="0" dirty="0">
                <a:solidFill>
                  <a:srgbClr val="000000"/>
                </a:solidFill>
                <a:latin typeface="Verdana"/>
                <a:cs typeface="Verdana"/>
              </a:rPr>
              <a:t>https://</a:t>
            </a:r>
            <a:r>
              <a:rPr lang="en-US" sz="1000" kern="0" dirty="0" err="1">
                <a:solidFill>
                  <a:srgbClr val="000000"/>
                </a:solidFill>
                <a:latin typeface="Verdana"/>
                <a:cs typeface="Verdana"/>
              </a:rPr>
              <a:t>agenda.linearcollider.org</a:t>
            </a:r>
            <a:r>
              <a:rPr lang="en-US" sz="1000" kern="0" dirty="0">
                <a:solidFill>
                  <a:srgbClr val="000000"/>
                </a:solidFill>
                <a:latin typeface="Verdana"/>
                <a:cs typeface="Verdana"/>
              </a:rPr>
              <a:t>/event/8362/timetable/#20200114.detailed.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Pixel TPC simulation and the latest results are updated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wrt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LCTPC 2020 and written up in the thesis of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Kees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Ligtenberg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that will be submitted before March 2021.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summary was e.g. presented by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Topical workshop on New Horizons in Time Projection Chambers, 7 October 2020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the following slides I will review the current status of the Quad and the status of the 8-Quad Module.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159E2-A3B3-8649-BA3B-2788E3883B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49516"/>
          <a:stretch>
            <a:fillRect/>
          </a:stretch>
        </p:blipFill>
        <p:spPr>
          <a:xfrm>
            <a:off x="6672928" y="4509120"/>
            <a:ext cx="3023472" cy="1938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E0F4A7-55BE-BC4E-B7B7-DD5A0CE31560}"/>
              </a:ext>
            </a:extLst>
          </p:cNvPr>
          <p:cNvSpPr/>
          <p:nvPr/>
        </p:nvSpPr>
        <p:spPr>
          <a:xfrm>
            <a:off x="2351584" y="49778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Verdana"/>
                <a:cs typeface="Verdana"/>
              </a:rPr>
              <a:t>Quad paper </a:t>
            </a:r>
            <a:r>
              <a:rPr lang="nl-NL" sz="2000" dirty="0" err="1">
                <a:solidFill>
                  <a:srgbClr val="0000FF"/>
                </a:solidFill>
                <a:latin typeface="Verdana"/>
                <a:cs typeface="Verdana"/>
              </a:rPr>
              <a:t>published</a:t>
            </a:r>
            <a:endParaRPr lang="nl-NL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1200" dirty="0">
                <a:latin typeface="Verdana"/>
                <a:cs typeface="Verdana"/>
              </a:rPr>
              <a:t>https://</a:t>
            </a:r>
            <a:r>
              <a:rPr lang="en-US" sz="1200" dirty="0" err="1">
                <a:latin typeface="Verdana"/>
                <a:cs typeface="Verdana"/>
              </a:rPr>
              <a:t>doi.org</a:t>
            </a:r>
            <a:r>
              <a:rPr lang="en-US" sz="1200" dirty="0">
                <a:latin typeface="Verdana"/>
                <a:cs typeface="Verdana"/>
              </a:rPr>
              <a:t>/10.1016/j.nima.2019.163331</a:t>
            </a:r>
            <a:endParaRPr lang="nl-NL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72965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beam measurements (2018)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05F1C-B814-4FE4-92B6-DB679423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1E4400-4E43-40C1-949C-95D759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362606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8640097" cy="4833145"/>
          </a:xfrm>
        </p:spPr>
        <p:txBody>
          <a:bodyPr/>
          <a:lstStyle/>
          <a:p>
            <a:r>
              <a:rPr lang="en-GB" dirty="0"/>
              <a:t>2.5 GeV electrons at the ELSA accelerator in Bonn, Germany</a:t>
            </a:r>
          </a:p>
          <a:p>
            <a:r>
              <a:rPr lang="en-GB" dirty="0"/>
              <a:t>T2K gas with </a:t>
            </a:r>
            <a:r>
              <a:rPr lang="en-GB" dirty="0" err="1"/>
              <a:t>E</a:t>
            </a:r>
            <a:r>
              <a:rPr lang="en-GB" baseline="-25000" dirty="0" err="1"/>
              <a:t>drift</a:t>
            </a:r>
            <a:r>
              <a:rPr lang="en-GB" dirty="0"/>
              <a:t> = 400 V/cm, </a:t>
            </a:r>
            <a:r>
              <a:rPr lang="en-GB" dirty="0" err="1"/>
              <a:t>V</a:t>
            </a:r>
            <a:r>
              <a:rPr lang="en-GB" baseline="-25000" dirty="0" err="1"/>
              <a:t>grid</a:t>
            </a:r>
            <a:r>
              <a:rPr lang="en-GB" dirty="0"/>
              <a:t> = -330 V</a:t>
            </a:r>
          </a:p>
          <a:p>
            <a:r>
              <a:rPr lang="en-GB" dirty="0"/>
              <a:t>Events are triggered by a scintillating plane</a:t>
            </a:r>
          </a:p>
          <a:p>
            <a:r>
              <a:rPr lang="en-GB" dirty="0"/>
              <a:t>6 plane mimosa telescope with 18.4 </a:t>
            </a:r>
            <a:r>
              <a:rPr lang="en-GB" dirty="0" err="1"/>
              <a:t>μm</a:t>
            </a:r>
            <a:r>
              <a:rPr lang="en-GB" dirty="0"/>
              <a:t> × 18.4 </a:t>
            </a:r>
            <a:r>
              <a:rPr lang="en-GB" dirty="0" err="1"/>
              <a:t>μm</a:t>
            </a:r>
            <a:r>
              <a:rPr lang="en-GB" dirty="0"/>
              <a:t> sized pixels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 </a:t>
            </a:r>
            <a:r>
              <a:rPr kumimoji="0" lang="nl-N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88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walk correction with the Timepix3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AB8E31-2BEB-4F00-8C28-C40EC085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8E9C97-9EC0-412A-BE7A-FD57799A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walk error: time of arrival depends on signal amplitude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walk can be corrected using Time over Threshold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as a measure for signal strength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First order correction fitted and applied: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mbria Math" panose="02040503050406030204" pitchFamily="18" charset="0"/>
                              <a:cs typeface="+mn-cs"/>
                            </a:rPr>
                            <m:t>timewalk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𝑇𝑜𝑇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Gaussian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walk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correction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22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Hit resolution in the drift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from fit</a:t>
                </a:r>
              </a:p>
              <a:p>
                <a:r>
                  <a:rPr lang="en-GB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dirty="0"/>
                  <a:t> from fit</a:t>
                </a:r>
                <a:br>
                  <a:rPr lang="en-GB" dirty="0"/>
                </a:b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Because of a large time walk error in hits with a low signal strength, an additional </a:t>
                </a:r>
                <a:br>
                  <a:rPr lang="en-GB" dirty="0"/>
                </a:br>
                <a:r>
                  <a:rPr lang="en-GB" dirty="0" err="1"/>
                  <a:t>ToT</a:t>
                </a:r>
                <a:r>
                  <a:rPr lang="en-GB" dirty="0"/>
                  <a:t> cut ( &gt; 0.50 µs) was imposed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  <a:blipFill>
                <a:blip r:embed="rId3"/>
                <a:stretch>
                  <a:fillRect l="-1668" t="-1765" r="-2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AF8CAF-2BB2-4DBD-821E-ADE4569A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C2BF2D-8C64-4AE2-8F2B-0B0396F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3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Hit resolution in the pixel (precision)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pixel size 55 µm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GB" dirty="0"/>
              </a:p>
              <a:p>
                <a:r>
                  <a:rPr lang="en-GB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from fit</a:t>
                </a:r>
                <a:br>
                  <a:rPr lang="en-GB" dirty="0"/>
                </a:b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  <a:blipFill>
                <a:blip r:embed="rId2"/>
                <a:stretch>
                  <a:fillRect l="-1668" t="-1765" r="-6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44A08F-D2F1-4623-A9E2-CE89A59A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50A1A8-757C-4524-8B87-83D7924F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nl-NL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</a:t>
                </a: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Note that: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hit resolution of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250 µm is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 µm for a 100-hit track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cm track length)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=25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μm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</m:ra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~60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μm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</m:ra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71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Deformations in the pixel (precision) plane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DC7873-FE3A-4710-B58D-F34F20CE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6007589" cy="4833145"/>
          </a:xfrm>
        </p:spPr>
        <p:txBody>
          <a:bodyPr/>
          <a:lstStyle/>
          <a:p>
            <a:r>
              <a:rPr lang="en-GB" dirty="0"/>
              <a:t>Investigation of systematic deviations over the pixel plane</a:t>
            </a:r>
          </a:p>
          <a:p>
            <a:r>
              <a:rPr lang="en-GB" dirty="0"/>
              <a:t>Each bin displays mean of residuals from </a:t>
            </a:r>
            <a:br>
              <a:rPr lang="en-GB" dirty="0"/>
            </a:br>
            <a:r>
              <a:rPr lang="en-GB" dirty="0"/>
              <a:t>4 × 4 pixels</a:t>
            </a:r>
          </a:p>
          <a:p>
            <a:r>
              <a:rPr lang="en-GB" dirty="0"/>
              <a:t>After correction of the residuals for the distortions from the electric field</a:t>
            </a:r>
          </a:p>
          <a:p>
            <a:endParaRPr lang="en-GB" dirty="0"/>
          </a:p>
          <a:p>
            <a:r>
              <a:rPr lang="en-GB" dirty="0"/>
              <a:t>The RMS is 13 µm over the whole chip, and  9 µm in the centre (black outline)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7302500" y="899384"/>
            <a:ext cx="402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deformations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8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8 quad test box has 32 chips in total</a:t>
            </a:r>
          </a:p>
          <a:p>
            <a:r>
              <a:rPr lang="en-GB" dirty="0"/>
              <a:t>Simultaneous read out through one SPIDR board using data concentrators</a:t>
            </a:r>
          </a:p>
          <a:p>
            <a:r>
              <a:rPr lang="en-GB" dirty="0"/>
              <a:t>Field wires added to improve electric field, and reduce deformations</a:t>
            </a:r>
          </a:p>
          <a:p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BA5A6-BEC4-4141-82D2-F3A5DC41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16CB8E-D2CF-4FAA-83EA-5EC2FE6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885246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5950316" y="5810672"/>
            <a:ext cx="182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boundaries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45347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961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cs typeface="Verdana"/>
              </a:rPr>
              <a:t>8-Quad Module status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420E51-E7FB-A742-832B-EDE7B6B47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234" y="1582582"/>
            <a:ext cx="2816332" cy="226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06AA56-D244-6D49-8C79-C7C1303BF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6332" y="3933056"/>
            <a:ext cx="4178300" cy="1930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3604B8-B68D-7944-8938-FD8B5EB3542D}"/>
              </a:ext>
            </a:extLst>
          </p:cNvPr>
          <p:cNvSpPr/>
          <p:nvPr/>
        </p:nvSpPr>
        <p:spPr>
          <a:xfrm>
            <a:off x="983432" y="1308720"/>
            <a:ext cx="64824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9"/>
              </a:buBlip>
            </a:pP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Organisation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of the DAQ: one SPIDR is connected to 2 concentrators that serve 8 quads. Another SPIDR registers a timestamp for the laser and synchronizes the 2 concentrators.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9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Three data streams are made: LINK0 and LINK1 for the two concentrators and the TIMESTAMP laser trigger stream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9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It took considerable effort to commission the online ‘concentrator’ and offline ‘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daq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’ software and to sort out the timing. Now things look quite good, as the event display demonstrates. Currently, 30 from the 32 chips can be read out.</a:t>
            </a:r>
          </a:p>
        </p:txBody>
      </p:sp>
    </p:spTree>
    <p:extLst>
      <p:ext uri="{BB962C8B-B14F-4D97-AF65-F5344CB8AC3E}">
        <p14:creationId xmlns:p14="http://schemas.microsoft.com/office/powerpoint/2010/main" val="74541083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8-Quad Module performance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BCF42-BE3B-5144-A418-780E7ACC7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776209"/>
            <a:ext cx="11136560" cy="38530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FB2A49-4408-CA41-B64E-D37811360CA7}"/>
              </a:ext>
            </a:extLst>
          </p:cNvPr>
          <p:cNvSpPr/>
          <p:nvPr/>
        </p:nvSpPr>
        <p:spPr>
          <a:xfrm>
            <a:off x="1948272" y="1404065"/>
            <a:ext cx="8295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1298 event 14 on 22 December 2020 with laser tracks</a:t>
            </a:r>
          </a:p>
          <a:p>
            <a:pPr lvl="0"/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-330 V and V</a:t>
            </a:r>
            <a:r>
              <a:rPr lang="en-NL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drift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-280 V; all pixels shown for a 50 msec window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E403E-1DA0-BD41-9303-C557245AD719}"/>
              </a:ext>
            </a:extLst>
          </p:cNvPr>
          <p:cNvSpPr/>
          <p:nvPr/>
        </p:nvSpPr>
        <p:spPr>
          <a:xfrm>
            <a:off x="1919536" y="5466710"/>
            <a:ext cx="8871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timing has still a 50 ms spread that is understood and will be fixed next week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78229806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3DB02F3-C1A1-4EB1-9410-16E98E09A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0" y="2328599"/>
            <a:ext cx="4294613" cy="42688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5FB69D1-8ADF-444A-A45F-95343F3FA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15" y="2277650"/>
            <a:ext cx="5970161" cy="42943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Momentum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TPC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of a GridPix TPC at ILC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From full simulation, momentum resolution can be determined</a:t>
                </a:r>
              </a:p>
              <a:p>
                <a:r>
                  <a:rPr lang="en-GB" dirty="0"/>
                  <a:t>Momentum resolution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15% better (with realistic 60% coverage)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26/10/2020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DB7CBB-B38F-4215-A103-AF0A471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 TPC R&amp;D (Peter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28365-ECE9-084A-AD93-59BC4CE7E9BF}"/>
              </a:ext>
            </a:extLst>
          </p:cNvPr>
          <p:cNvSpPr/>
          <p:nvPr/>
        </p:nvSpPr>
        <p:spPr>
          <a:xfrm>
            <a:off x="7398495" y="948804"/>
            <a:ext cx="4386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kern="0" dirty="0">
                <a:solidFill>
                  <a:srgbClr val="FF0000"/>
                </a:solidFill>
                <a:latin typeface="Verdana"/>
                <a:cs typeface="Verdana"/>
              </a:rPr>
              <a:t>Thesis of </a:t>
            </a:r>
            <a:r>
              <a:rPr lang="en-US" kern="0" dirty="0" err="1">
                <a:solidFill>
                  <a:srgbClr val="FF0000"/>
                </a:solidFill>
                <a:latin typeface="Verdana"/>
                <a:cs typeface="Verdana"/>
              </a:rPr>
              <a:t>Kees</a:t>
            </a:r>
            <a:r>
              <a:rPr lang="en-US" kern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Verdana"/>
                <a:cs typeface="Verdana"/>
              </a:rPr>
              <a:t>Ligtenberg</a:t>
            </a:r>
            <a:r>
              <a:rPr lang="en-US" kern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7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529" y="2306472"/>
            <a:ext cx="3469942" cy="2057399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2895599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609600" y="248711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8077200" y="1219200"/>
            <a:ext cx="3606870" cy="3886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371600" y="2743200"/>
            <a:ext cx="1905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8600" y="23622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781800" y="2514600"/>
            <a:ext cx="2819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7176" y="5638800"/>
            <a:ext cx="1089024" cy="6969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5100935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Single chip    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1600" y="556260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 2017                2018              2019                   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CTPClogo_simple.w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8614521" y="5638800"/>
            <a:ext cx="1291479" cy="738482"/>
          </a:xfrm>
          <a:prstGeom prst="rect">
            <a:avLst/>
          </a:prstGeom>
        </p:spPr>
      </p:pic>
      <p:pic>
        <p:nvPicPr>
          <p:cNvPr id="16" name="Picture 15" descr="bon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200" y="304800"/>
            <a:ext cx="2489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53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349424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 Conclusions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49424" y="1343665"/>
            <a:ext cx="10363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 quad module with four Timepix3 based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GridPix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chips has been designed and built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resolution is limited by diffusion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Systematic uncertainties are small: 9 µm in the pixel plane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GridPix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readout will allow for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/dx measurements through cluster counting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status of the 8-Quad Module was presented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test of the Module at test beam DESY is scheduled for June 2021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We will take data with a silicon telescope that will allow us to measure the performance in a magnetic field as well as the deformations in a module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 Pixel TPC is a good option at the ILC (CLIC) and circular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kern="0" baseline="30000" dirty="0" err="1">
                <a:solidFill>
                  <a:srgbClr val="000000"/>
                </a:solidFill>
                <a:latin typeface="Verdana"/>
                <a:cs typeface="Verdana"/>
              </a:rPr>
              <a:t>+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kern="0" baseline="300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colliders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ILD Simulations show an improvement in momentum resolution of a pixel TPC read out over a pad readout of 15 – 35 %</a:t>
            </a:r>
          </a:p>
        </p:txBody>
      </p:sp>
    </p:spTree>
    <p:extLst>
      <p:ext uri="{BB962C8B-B14F-4D97-AF65-F5344CB8AC3E}">
        <p14:creationId xmlns:p14="http://schemas.microsoft.com/office/powerpoint/2010/main" val="367707482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49344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 err="1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GridPix</a:t>
            </a: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 Pixel TPC Plans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1412776"/>
            <a:ext cx="10363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Improvement of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SiN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layer and production of TPX3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GridPixes</a:t>
            </a: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Ion Back Flow: Try out of a double grid structure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TPX4: follow the ongoing development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Nikhef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R&amp;D group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8-Quad Module Test beam in DESY is scheduled for June 2021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Measure the performance in a magnetic field as well as the deformations for a module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Analysis of the data and publication of the results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Future manpower resources at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Nikhef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are rather limited 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Post doc Naomi left and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Kees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will submit his thesis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No follow up project approved yet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test beam is supported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We are contacted by groups that show interest for: X ray polarimetry in space, TPC for Dark Matter searches or in a Heavy Ion experiment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367471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810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90800" y="228600"/>
            <a:ext cx="7203802" cy="1080120"/>
          </a:xfrm>
        </p:spPr>
        <p:txBody>
          <a:bodyPr anchor="ctr"/>
          <a:lstStyle/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Back up slides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0287000" y="5638187"/>
            <a:ext cx="1600200" cy="915012"/>
          </a:xfrm>
          <a:prstGeom prst="rect">
            <a:avLst/>
          </a:prstGeom>
        </p:spPr>
      </p:pic>
      <p:pic>
        <p:nvPicPr>
          <p:cNvPr id="19" name="Picture 18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5780024"/>
            <a:ext cx="1089024" cy="6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925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810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90800" y="228600"/>
            <a:ext cx="7203802" cy="1080120"/>
          </a:xfrm>
        </p:spPr>
        <p:txBody>
          <a:bodyPr anchor="ctr"/>
          <a:lstStyle/>
          <a:p>
            <a:r>
              <a:rPr lang="en-US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Pixel TPC with double grid to</a:t>
            </a:r>
            <a:br>
              <a:rPr lang="en-US" altLang="en-US" sz="36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en-US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reduce the ion back flow</a:t>
            </a:r>
            <a:endParaRPr lang="en-GB" altLang="en-US" sz="36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600" y="1981200"/>
            <a:ext cx="1028700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Question: can one reduce the Ion Back Flow of a </a:t>
            </a:r>
            <a:r>
              <a:rPr lang="en-US" sz="2200" kern="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 detector?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We could design a </a:t>
            </a:r>
            <a:r>
              <a:rPr lang="en-US" sz="2200" kern="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 detector using a double grid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The idea is that by creating two field regions, one with a medium field and one with a high field (our standard Grid Pix) one could reduce the ion backflow in two stages.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The high field avalanche region has a measured IBF of 1.3%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The aim is to reduce the IBF by another factor 100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200" kern="0" dirty="0">
                <a:solidFill>
                  <a:srgbClr val="0000FF"/>
                </a:solidFill>
                <a:latin typeface="Verdana"/>
                <a:cs typeface="Verdana"/>
              </a:rPr>
              <a:t>The second Grid replaces the Gating device and is always operational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6" name="Picture 15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0287000" y="5638187"/>
            <a:ext cx="1600200" cy="915012"/>
          </a:xfrm>
          <a:prstGeom prst="rect">
            <a:avLst/>
          </a:prstGeom>
        </p:spPr>
      </p:pic>
      <p:pic>
        <p:nvPicPr>
          <p:cNvPr id="19" name="Picture 18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5780024"/>
            <a:ext cx="1089024" cy="6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291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3400" y="533401"/>
            <a:ext cx="10134600" cy="5186064"/>
            <a:chOff x="533400" y="649069"/>
            <a:chExt cx="10668000" cy="5070396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743200" y="1905000"/>
              <a:ext cx="8305800" cy="25146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649069"/>
              <a:ext cx="9372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Verdana"/>
                  <a:cs typeface="Verdana"/>
                </a:rPr>
                <a:t>Design of a double Grid 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743200" y="5334000"/>
              <a:ext cx="8305800" cy="30480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/>
                  <a:cs typeface="Verdana"/>
                </a:rPr>
                <a:t>High field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743200" y="4419600"/>
              <a:ext cx="8305800" cy="914400"/>
            </a:xfrm>
            <a:prstGeom prst="rect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dirty="0">
                <a:latin typeface="Verdana"/>
                <a:cs typeface="Verdana"/>
              </a:endParaRPr>
            </a:p>
            <a:p>
              <a:pPr algn="ctr"/>
              <a:r>
                <a:rPr lang="en-US" sz="2000" dirty="0">
                  <a:latin typeface="Verdana"/>
                  <a:cs typeface="Verdana"/>
                </a:rPr>
                <a:t>Intermediate Field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800" y="52578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Verdana"/>
                  <a:cs typeface="Verdana"/>
                </a:rPr>
                <a:t>GridPix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91200" y="28956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Verdana"/>
                  <a:cs typeface="Verdana"/>
                </a:rPr>
                <a:t>Drift region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400" y="41910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Verdana"/>
                  <a:cs typeface="Verdana"/>
                </a:rPr>
                <a:t>Second Grid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744200" y="5177135"/>
            <a:ext cx="1180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50 </a:t>
            </a:r>
            <a:r>
              <a:rPr lang="en-US" dirty="0" err="1">
                <a:latin typeface="Verdana"/>
                <a:cs typeface="Verdana"/>
              </a:rPr>
              <a:t>μm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744200" y="4209872"/>
            <a:ext cx="1376098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e.g.</a:t>
            </a:r>
          </a:p>
          <a:p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250 </a:t>
            </a:r>
            <a:r>
              <a:rPr lang="en-US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2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344269"/>
            <a:ext cx="937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  <a:latin typeface="Verdana"/>
                <a:cs typeface="Verdana"/>
              </a:rPr>
              <a:t>In (down) flow trajectories second Grid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219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1600" y="1219200"/>
            <a:ext cx="241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240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7800" y="1062335"/>
            <a:ext cx="2216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40</a:t>
            </a:r>
          </a:p>
        </p:txBody>
      </p:sp>
      <p:pic>
        <p:nvPicPr>
          <p:cNvPr id="14" name="Picture 13" descr="Trajectories_FR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4522172" cy="2895600"/>
          </a:xfrm>
          <a:prstGeom prst="rect">
            <a:avLst/>
          </a:prstGeom>
        </p:spPr>
      </p:pic>
      <p:pic>
        <p:nvPicPr>
          <p:cNvPr id="15" name="Picture 14" descr="Trajectories_FR4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00200"/>
            <a:ext cx="5117194" cy="3276600"/>
          </a:xfrm>
          <a:prstGeom prst="rect">
            <a:avLst/>
          </a:prstGeom>
        </p:spPr>
      </p:pic>
      <p:pic>
        <p:nvPicPr>
          <p:cNvPr id="18" name="Picture 17" descr="Trajectories_FR24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676400"/>
            <a:ext cx="4641176" cy="297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4000" y="4648200"/>
            <a:ext cx="998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Geometry: second grid at 0.250 mm (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z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); Cathode at 550 mm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Standard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pitch 55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and hole 30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Field ratio = mean Field (0-0.250 mm)/ mean Field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z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(2-550 mm)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Electron tracking without diffusion:</a:t>
            </a:r>
          </a:p>
          <a:p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σ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rms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) size of funnel (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focussing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E field) = 2.6-1.5-1.1 (Fr 10,40,240)</a:t>
            </a:r>
          </a:p>
          <a:p>
            <a:r>
              <a:rPr lang="en-US" sz="2000" dirty="0">
                <a:latin typeface="Verdana"/>
                <a:cs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344269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  <a:latin typeface="Verdana"/>
                <a:cs typeface="Verdana"/>
              </a:rPr>
              <a:t>Backflow (up) trajectories second Grid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1143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1600" y="1143000"/>
            <a:ext cx="241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240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7800" y="1062335"/>
            <a:ext cx="2216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Field ratio 40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95400" y="4960203"/>
            <a:ext cx="10290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/>
                <a:cs typeface="Verdana"/>
              </a:rPr>
              <a:t>Here the trajectories of ions from the bottom upwards are shown</a:t>
            </a:r>
          </a:p>
          <a:p>
            <a:r>
              <a:rPr lang="en-US" dirty="0">
                <a:solidFill>
                  <a:srgbClr val="0000FF"/>
                </a:solidFill>
                <a:latin typeface="Verdana"/>
                <a:cs typeface="Verdana"/>
              </a:rPr>
              <a:t>The differences between the different field ratios are small</a:t>
            </a:r>
          </a:p>
        </p:txBody>
      </p:sp>
      <p:pic>
        <p:nvPicPr>
          <p:cNvPr id="12" name="Picture 11" descr="Trajectories_back_FR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311"/>
            <a:ext cx="4724400" cy="3025089"/>
          </a:xfrm>
          <a:prstGeom prst="rect">
            <a:avLst/>
          </a:prstGeom>
        </p:spPr>
      </p:pic>
      <p:pic>
        <p:nvPicPr>
          <p:cNvPr id="13" name="Picture 12" descr="Trajectories_back_FR4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635160"/>
            <a:ext cx="5181600" cy="3317840"/>
          </a:xfrm>
          <a:prstGeom prst="rect">
            <a:avLst/>
          </a:prstGeom>
        </p:spPr>
      </p:pic>
      <p:pic>
        <p:nvPicPr>
          <p:cNvPr id="14" name="Picture 13" descr="Trajectories_back_FR24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623" y="1752600"/>
            <a:ext cx="464117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77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10363200" cy="800100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Modeling of ion back flow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310819"/>
            <a:ext cx="9829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Modeling of the ion backflow is based on the measurements for a standard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with FR 240. The ion backflow was measured to be 1.3%.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The Ion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BackFlow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is sensitive to the diffusion in the high field region.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The electron funnel size is 1.1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just from the field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focussing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.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For the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(gap 50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) one expects an electron diffusion of 150-200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/√cm. This gives a smearing of the funnel of about 10-14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. 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The calculated IBF corresponds to 1.3% for  a smearing of 15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So this agrees reasonably well with expectations.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The performance IBF of the top grid.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What happens is that the back flowing ions that make it through the lower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grid that runs at FR240 will be flat distributed if one is 60-100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or more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above it.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618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10363200" cy="800100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IBF of the second grid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371601"/>
            <a:ext cx="9829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The performance IBF of the second grid.</a:t>
            </a: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What happens is that the back flowing ions that make it through the lower grid that runs at FR240 will be flat distributed if one is 60-100 </a:t>
            </a:r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or more above it.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The field ratio should not be too high to avoid gas amplification in</a:t>
            </a: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the top grid. Therefore we leave out the FR240 point.</a:t>
            </a:r>
            <a:endParaRPr lang="en-US" sz="2000" dirty="0">
              <a:latin typeface="Verdana"/>
              <a:cs typeface="Verdan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35200" y="4140200"/>
          <a:ext cx="8128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b="0" dirty="0">
                          <a:latin typeface="Verdana"/>
                          <a:cs typeface="Verdana"/>
                        </a:rPr>
                        <a:t>IBF (% )</a:t>
                      </a:r>
                      <a:r>
                        <a:rPr lang="en-US" b="0" baseline="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b="0" dirty="0">
                          <a:latin typeface="Verdana"/>
                          <a:cs typeface="Verdana"/>
                        </a:rPr>
                        <a:t>  FR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Verdana"/>
                          <a:cs typeface="Verdana"/>
                        </a:rPr>
                        <a:t>FR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Verdana"/>
                          <a:cs typeface="Verdana"/>
                        </a:rPr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Verdana"/>
                          <a:cs typeface="Verdana"/>
                        </a:rPr>
                        <a:t>3.5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038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266700"/>
            <a:ext cx="10363200" cy="800100"/>
          </a:xfrm>
        </p:spPr>
        <p:txBody>
          <a:bodyPr/>
          <a:lstStyle/>
          <a:p>
            <a:r>
              <a:rPr lang="en-US" sz="3600" b="0" dirty="0" err="1">
                <a:solidFill>
                  <a:srgbClr val="FF0000"/>
                </a:solidFill>
                <a:latin typeface="Verdana"/>
                <a:cs typeface="Verdana"/>
              </a:rPr>
              <a:t>Transparancy</a:t>
            </a:r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 of the grid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371600"/>
            <a:ext cx="9829800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Another important aspect is the electron </a:t>
            </a:r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transparancy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Using the simulation this can be calculated.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It is important to choose a FR with a high (electron) </a:t>
            </a:r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transparancy</a:t>
            </a:r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so with FR of 40 or higher. </a:t>
            </a:r>
            <a:endParaRPr lang="en-US" sz="2000" dirty="0">
              <a:latin typeface="Verdana"/>
              <a:cs typeface="Verdana"/>
            </a:endParaRPr>
          </a:p>
          <a:p>
            <a:endParaRPr lang="en-US" dirty="0">
              <a:latin typeface="Verdana"/>
              <a:cs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0" y="2362200"/>
          <a:ext cx="7620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err="1">
                          <a:latin typeface="Verdana"/>
                          <a:cs typeface="Verdana"/>
                        </a:rPr>
                        <a:t>Transparancy</a:t>
                      </a:r>
                      <a:r>
                        <a:rPr lang="en-US" b="0" baseline="0" dirty="0">
                          <a:latin typeface="Verdana"/>
                          <a:cs typeface="Verdana"/>
                        </a:rPr>
                        <a:t> (%) </a:t>
                      </a:r>
                    </a:p>
                    <a:p>
                      <a:pPr algn="ctr"/>
                      <a:r>
                        <a:rPr lang="en-US" b="0" baseline="0" dirty="0">
                          <a:latin typeface="Verdana"/>
                          <a:cs typeface="Verdana"/>
                        </a:rPr>
                        <a:t>FR 240</a:t>
                      </a:r>
                      <a:endParaRPr lang="en-US" b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algn="ctr"/>
                      <a:r>
                        <a:rPr lang="en-US" b="0" dirty="0">
                          <a:latin typeface="Verdana"/>
                          <a:cs typeface="Verdana"/>
                        </a:rPr>
                        <a:t>FR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algn="ctr"/>
                      <a:r>
                        <a:rPr lang="en-US" b="0" dirty="0">
                          <a:latin typeface="Verdana"/>
                          <a:cs typeface="Verdana"/>
                        </a:rPr>
                        <a:t>FR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99.0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70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79576" y="853480"/>
            <a:ext cx="8208912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b="0" dirty="0" err="1">
                <a:solidFill>
                  <a:srgbClr val="000000"/>
                </a:solidFill>
                <a:latin typeface="Verdana"/>
                <a:cs typeface="Verdana"/>
              </a:rPr>
              <a:t>GridPix</a:t>
            </a:r>
            <a:r>
              <a:rPr lang="en-US" b="0" dirty="0">
                <a:solidFill>
                  <a:srgbClr val="000000"/>
                </a:solidFill>
                <a:latin typeface="Verdana"/>
                <a:cs typeface="Verdana"/>
              </a:rPr>
              <a:t> production and improvement of resistivity TPX3 layer </a:t>
            </a:r>
            <a:r>
              <a:rPr lang="en-US" b="0" dirty="0" err="1">
                <a:solidFill>
                  <a:srgbClr val="000000"/>
                </a:solidFill>
                <a:latin typeface="Verdana"/>
                <a:cs typeface="Verdana"/>
              </a:rPr>
              <a:t>SiN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66800" y="1844824"/>
            <a:ext cx="10058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the post-processing step a resistive layer is put on the TPX3 chip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This protects the device from sparks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the quad beam tests it was found that the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SiN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layer charges up at very high rates (&gt; 10 kHz)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Yevgen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is investigating how to reduce significantly the resistivity of the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SiN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layer; this will reduce the charge up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Different trial samples were made in 2020; this continues in 2021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Production of TPX3 wafers with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InGrids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@ IZM Berlin is foreseen 2021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Bonn has a new Detector Lab starting in March 2021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266700"/>
            <a:ext cx="10363200" cy="800100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Further reflections on the gap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371600"/>
            <a:ext cx="9829800" cy="566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Another important aspect is diffusion that takes place in the </a:t>
            </a: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intermediate field region.  For the T2K gas this can be at most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400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/√cm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. The gap is the distance between the two grids. </a:t>
            </a: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So in case of a 1 mm gap there is a sizeable probability that the</a:t>
            </a:r>
          </a:p>
          <a:p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neigbour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pixels detect the avalanche. </a:t>
            </a: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So a smaller gap is preferable.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dirty="0">
              <a:latin typeface="Verdana"/>
              <a:cs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0" y="2819400"/>
          <a:ext cx="7620000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latin typeface="Verdana"/>
                          <a:cs typeface="Verdana"/>
                        </a:rPr>
                        <a:t>Smearing </a:t>
                      </a:r>
                      <a:r>
                        <a:rPr lang="en-US" sz="2000" b="0" baseline="0" dirty="0" err="1">
                          <a:latin typeface="Verdana"/>
                          <a:cs typeface="Verdana"/>
                        </a:rPr>
                        <a:t>σ</a:t>
                      </a:r>
                      <a:r>
                        <a:rPr lang="en-US" sz="2000" b="0" baseline="0" dirty="0">
                          <a:latin typeface="Verdana"/>
                          <a:cs typeface="Verdana"/>
                        </a:rPr>
                        <a:t> (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)</a:t>
                      </a:r>
                      <a:endParaRPr lang="en-US" b="0" baseline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gap 1 mm</a:t>
                      </a:r>
                      <a:endParaRPr lang="en-US" b="0" dirty="0">
                        <a:solidFill>
                          <a:schemeClr val="bg1"/>
                        </a:solidFill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gap 250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Verdana"/>
                        <a:cs typeface="Verdana"/>
                      </a:endParaRPr>
                    </a:p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gap 60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555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266700"/>
            <a:ext cx="10363200" cy="800100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Ion backflow for a double grid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371600"/>
            <a:ext cx="1005840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Here calculations for the IBF of the two grids in case one has a total FR of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about 240 – normal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operation. For the simulations the FR of the top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grid was put at 16. The lower </a:t>
            </a:r>
            <a:r>
              <a:rPr lang="en-US" sz="2000" dirty="0" err="1">
                <a:solidFill>
                  <a:srgbClr val="0000FF"/>
                </a:solidFill>
                <a:latin typeface="Verdana"/>
                <a:cs typeface="Verdana"/>
              </a:rPr>
              <a:t>Grid(Pix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) was at FR 16 too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. 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Total FR 256. </a:t>
            </a: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In order to reach IBF*Gain (2 10</a:t>
            </a:r>
            <a:r>
              <a:rPr lang="en-US" sz="2000" baseline="30000" dirty="0">
                <a:solidFill>
                  <a:srgbClr val="0000FF"/>
                </a:solidFill>
                <a:latin typeface="Verdana"/>
                <a:cs typeface="Verdana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) below one has to choose a slightly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smaller hole size of 25 or 20 microns.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dirty="0">
              <a:latin typeface="Verdana"/>
              <a:cs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0" y="2514600"/>
          <a:ext cx="7620000" cy="263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latin typeface="Verdana"/>
                          <a:cs typeface="Verdana"/>
                        </a:rPr>
                        <a:t>Ion backflow </a:t>
                      </a:r>
                    </a:p>
                    <a:p>
                      <a:pPr algn="ctr"/>
                      <a:endParaRPr lang="en-US" b="0" baseline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baseline="0" dirty="0">
                        <a:latin typeface="Verdana"/>
                        <a:cs typeface="Verdana"/>
                      </a:endParaRPr>
                    </a:p>
                    <a:p>
                      <a:pPr algn="ctr"/>
                      <a:r>
                        <a:rPr lang="en-US" sz="2000" b="0" baseline="0" dirty="0">
                          <a:latin typeface="Verdana"/>
                          <a:cs typeface="Verdana"/>
                        </a:rPr>
                        <a:t>Hole 30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endParaRPr lang="en-US" b="0" baseline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Hole 25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Verdana"/>
                        <a:cs typeface="Verdana"/>
                      </a:endParaRPr>
                    </a:p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Verdana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Hole 20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Verdana"/>
                          <a:cs typeface="Verdana"/>
                        </a:rPr>
                        <a:t>GridPix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Verdana"/>
                          <a:cs typeface="Verdana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"/>
                          <a:cs typeface="Verdana"/>
                        </a:rPr>
                        <a:t>12</a:t>
                      </a:r>
                      <a:r>
                        <a:rPr lang="en-US" baseline="0" dirty="0">
                          <a:latin typeface="Verdana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Verdana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latin typeface="Verdana"/>
                          <a:cs typeface="Verdana"/>
                        </a:rPr>
                        <a:t>3 10</a:t>
                      </a:r>
                      <a:r>
                        <a:rPr lang="en-US" baseline="30000" dirty="0">
                          <a:latin typeface="Verdana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lang="en-US" baseline="0" dirty="0">
                          <a:latin typeface="Verdana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Verdana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Verdana"/>
                          <a:cs typeface="Verdana"/>
                        </a:rPr>
                        <a:t>transparancy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Verdana"/>
                          <a:cs typeface="Verdana"/>
                        </a:rPr>
                        <a:t>100%</a:t>
                      </a:r>
                    </a:p>
                    <a:p>
                      <a:pPr algn="ctr"/>
                      <a:endParaRPr lang="en-US" baseline="30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Verdana"/>
                          <a:cs typeface="Verdana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Verdana"/>
                          <a:cs typeface="Verdana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57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76200"/>
            <a:ext cx="10363200" cy="800100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Conclusions: double grid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143000"/>
            <a:ext cx="3048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066800"/>
            <a:ext cx="10134600" cy="71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The Ion Back Flow can be significantly reduced by putting a grid with a 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identical pitch and hole size on top of the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</a:p>
          <a:p>
            <a:endParaRPr lang="en-US" sz="21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A device placed e.g. at 60-250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above the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and ran with a 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Field ratio of 16 (top) and 16 (lower) would do an excellent job. 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The electron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transparancy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would be over 99 (91)% and the IBF would go 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down from 1.3% to 3 (1) 10</a:t>
            </a:r>
            <a:r>
              <a:rPr lang="en-US" sz="2100" baseline="30000" dirty="0">
                <a:solidFill>
                  <a:srgbClr val="0000FF"/>
                </a:solidFill>
                <a:latin typeface="Verdana"/>
                <a:cs typeface="Verdana"/>
              </a:rPr>
              <a:t>-4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for a hole size of 25 (20)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</a:p>
          <a:p>
            <a:endParaRPr lang="en-US" sz="21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This would solve the issue of IBF at CEPC and ILC.</a:t>
            </a:r>
          </a:p>
          <a:p>
            <a:endParaRPr lang="en-US" sz="21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We could do a test at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Nikhef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mounting this grid on top of the</a:t>
            </a:r>
          </a:p>
          <a:p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(holes 30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) and measure the electron </a:t>
            </a:r>
            <a:r>
              <a:rPr lang="en-US" sz="2100" dirty="0" err="1">
                <a:solidFill>
                  <a:srgbClr val="0000FF"/>
                </a:solidFill>
                <a:latin typeface="Verdana"/>
                <a:cs typeface="Verdana"/>
              </a:rPr>
              <a:t>transparancy</a:t>
            </a:r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 and the 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IBF and test the prediction on the previous slide.</a:t>
            </a:r>
          </a:p>
          <a:p>
            <a:endParaRPr lang="en-US" sz="21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It would be interesting to think about a post-processing step to</a:t>
            </a:r>
          </a:p>
          <a:p>
            <a:r>
              <a:rPr lang="en-US" sz="2100" dirty="0">
                <a:solidFill>
                  <a:srgbClr val="0000FF"/>
                </a:solidFill>
                <a:latin typeface="Verdana"/>
                <a:cs typeface="Verdana"/>
              </a:rPr>
              <a:t>integrate the two grids.</a:t>
            </a:r>
          </a:p>
          <a:p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  <a:p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9769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273A-8A95-174A-8E71-476EEFA4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 back Flow in a magnetic field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99A2B6-5E05-DD4E-A331-A178E44B9D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26932" y="1828800"/>
                <a:ext cx="5545732" cy="4192488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The diffusion coefficient in the low drift field region 200 V/cm will be reduced significantly due to the magnetic field.</a:t>
                </a:r>
              </a:p>
              <a:p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However the diffusion in the intermediate field region Field at 3200 V/cm is D</a:t>
                </a:r>
                <a:r>
                  <a:rPr lang="en-US" baseline="-25000" dirty="0">
                    <a:solidFill>
                      <a:srgbClr val="0000FF"/>
                    </a:solidFill>
                    <a:latin typeface="Verdana"/>
                    <a:cs typeface="Verdana"/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 = 400 </a:t>
                </a:r>
                <a:r>
                  <a:rPr lang="en-US" dirty="0" err="1">
                    <a:solidFill>
                      <a:srgbClr val="0000FF"/>
                    </a:solidFill>
                    <a:latin typeface="Verdana"/>
                    <a:cs typeface="Verdana"/>
                  </a:rPr>
                  <a:t>μm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/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cm and 50 kV/cm it is D</a:t>
                </a:r>
                <a:r>
                  <a:rPr lang="en-US" baseline="-25000" dirty="0">
                    <a:solidFill>
                      <a:srgbClr val="0000FF"/>
                    </a:solidFill>
                    <a:latin typeface="Verdana"/>
                    <a:cs typeface="Verdana"/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 = 300 </a:t>
                </a:r>
                <a:r>
                  <a:rPr lang="en-US" dirty="0" err="1">
                    <a:solidFill>
                      <a:srgbClr val="0000FF"/>
                    </a:solidFill>
                    <a:latin typeface="Verdana"/>
                    <a:cs typeface="Verdana"/>
                  </a:rPr>
                  <a:t>μm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/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cm. This makes the IBF quite similar to a B=0 case.</a:t>
                </a:r>
              </a:p>
              <a:p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Ion diffusion thermal limit is D</a:t>
                </a:r>
                <a:r>
                  <a:rPr lang="en-US" baseline="-25000" dirty="0">
                    <a:solidFill>
                      <a:srgbClr val="0000FF"/>
                    </a:solidFill>
                    <a:latin typeface="Verdana"/>
                    <a:cs typeface="Verdana"/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 = 150 </a:t>
                </a:r>
                <a:r>
                  <a:rPr lang="en-US" dirty="0" err="1">
                    <a:solidFill>
                      <a:srgbClr val="0000FF"/>
                    </a:solidFill>
                    <a:latin typeface="Verdana"/>
                    <a:cs typeface="Verdana"/>
                  </a:rPr>
                  <a:t>μm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/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cm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  <a:latin typeface="Verdana"/>
                    <a:cs typeface="Verdana"/>
                  </a:rPr>
                  <a:t>0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/E at E</a:t>
                </a:r>
                <a:r>
                  <a:rPr lang="en-US" baseline="-25000" dirty="0">
                    <a:solidFill>
                      <a:srgbClr val="0000FF"/>
                    </a:solidFill>
                    <a:latin typeface="Verdana"/>
                    <a:cs typeface="Verdana"/>
                  </a:rPr>
                  <a:t>0</a:t>
                </a:r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= 200 V/cm. So in the intermediate region it is 38 μm/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Verdana"/>
                    <a:cs typeface="Verdana"/>
                  </a:rPr>
                  <a:t>cm. This is small with respect to the electron diffusion.   </a:t>
                </a:r>
              </a:p>
              <a:p>
                <a:endParaRPr lang="en-US" dirty="0">
                  <a:solidFill>
                    <a:srgbClr val="0000FF"/>
                  </a:solidFill>
                  <a:latin typeface="Verdana"/>
                  <a:cs typeface="Verdana"/>
                </a:endParaRPr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99A2B6-5E05-DD4E-A331-A178E44B9D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26932" y="1828800"/>
                <a:ext cx="5545732" cy="4192488"/>
              </a:xfrm>
              <a:blipFill>
                <a:blip r:embed="rId2"/>
                <a:stretch>
                  <a:fillRect t="-909" r="-11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03D5B38-BD35-3648-BFAF-909825D5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972485"/>
            <a:ext cx="5759524" cy="549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4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cs typeface="Verdana"/>
              </a:rPr>
              <a:t>Ion Back Flow measurement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66800" y="1628800"/>
                <a:ext cx="10363200" cy="433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cs typeface="Verdana"/>
                  </a:rPr>
                  <a:t>Ion Back Flow are the ions created in the avalanche process that flow back in the TPC volume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TPC applications at a circular collider e.g. CEPC</a:t>
                </a: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 or FCC-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ee</a:t>
                </a: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 or for heavy ion experiments it is important to reduce the IBF and to limit the distortions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2020 the IBF has been measured for a quad inside the module. It is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1.3% at a gain of </a:t>
                </a: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∽</m:t>
                    </m:r>
                  </m:oMath>
                </a14:m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2000. For the drift field in ILD. The result is compatible with previous </a:t>
                </a:r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GridPix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InGrid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simulation results for these Voltage/E field settings and hole sizes. So IBF*Gain is </a:t>
                </a: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∽</m:t>
                    </m:r>
                  </m:oMath>
                </a14:m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TPC applications at a circular collider e.g. CEPC</a:t>
                </a: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 or FCC-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ee</a:t>
                </a: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 or for heavy ion experiments it is interesting to reduce the IBF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0000"/>
                    </a:solidFill>
                    <a:latin typeface="Verdana"/>
                    <a:ea typeface="Verdana" panose="020B0604030504040204" pitchFamily="34" charset="0"/>
                    <a:cs typeface="Verdana"/>
                  </a:rPr>
                  <a:t>NB: At the ILC the IBF can be reduced by adding a gating device on top of the readout module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28800"/>
                <a:ext cx="10363200" cy="4339650"/>
              </a:xfrm>
              <a:prstGeom prst="rect">
                <a:avLst/>
              </a:prstGeom>
              <a:blipFill>
                <a:blip r:embed="rId8"/>
                <a:stretch>
                  <a:fillRect t="-583" b="-14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58874" y="401057"/>
            <a:ext cx="826192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nl-NL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66800" y="1327408"/>
            <a:ext cx="10363200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 It is important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Ion back Flow is a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LCTPC in April 2020 WP 326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Workshop on the High Energy Circular Electron Positron Collider Shanghai in October 2020 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without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magnetic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field,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assuming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field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16.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interesting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pursue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386FD-12DE-AD48-BF8C-E87C72AA0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60" y="4581128"/>
            <a:ext cx="4956658" cy="211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E7F62-AEE1-434D-B85F-6C9F43793E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9260" y="4011766"/>
            <a:ext cx="5879976" cy="2513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6D6DD6-6FD9-5F4C-939B-817087F9CD58}"/>
              </a:ext>
            </a:extLst>
          </p:cNvPr>
          <p:cNvSpPr/>
          <p:nvPr/>
        </p:nvSpPr>
        <p:spPr>
          <a:xfrm>
            <a:off x="1127448" y="4005064"/>
            <a:ext cx="37112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2021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 a second </a:t>
            </a:r>
          </a:p>
          <a:p>
            <a:pPr algn="ctr"/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endParaRPr lang="en-NL" dirty="0">
              <a:solidFill>
                <a:srgbClr val="0066FF"/>
              </a:solidFill>
            </a:endParaRPr>
          </a:p>
        </p:txBody>
      </p:sp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88001CC3-6825-6C43-9B37-C6F310F2C8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5668" y="2626469"/>
            <a:ext cx="1048663" cy="6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2130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3048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Negative Ion pixel TPC 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1556792"/>
            <a:ext cx="10744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There is an interesting application for a pixel TPC using negative ions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altLang="en-US" sz="2000" dirty="0">
                <a:latin typeface="Verdana"/>
                <a:cs typeface="Verdana"/>
              </a:rPr>
              <a:t>The idea for a NITPC was presented by </a:t>
            </a:r>
            <a:r>
              <a:rPr lang="en-GB" altLang="en-US" sz="2000" dirty="0" err="1">
                <a:latin typeface="Verdana"/>
                <a:cs typeface="Verdana"/>
              </a:rPr>
              <a:t>Martoff</a:t>
            </a:r>
            <a:r>
              <a:rPr lang="en-GB" altLang="en-US" sz="2000" dirty="0">
                <a:latin typeface="Verdana"/>
                <a:cs typeface="Verdana"/>
              </a:rPr>
              <a:t> et al. in NIMA A 440 (2000) 355 </a:t>
            </a: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Use a gas CS</a:t>
            </a:r>
            <a:r>
              <a:rPr lang="en-US" sz="2000" kern="0" baseline="-25000" dirty="0">
                <a:solidFill>
                  <a:srgbClr val="000000"/>
                </a:solidFill>
                <a:latin typeface="Verdana"/>
                <a:cs typeface="Verdana"/>
              </a:rPr>
              <a:t>2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(SF</a:t>
            </a:r>
            <a:r>
              <a:rPr lang="en-US" sz="2000" kern="0" baseline="-25000" dirty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) here negative ions are formed. They drift slowly to the read-out plane. These gasses have a very small diffusion coefficient: high resolution - interesting for pixels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NITPC with GEM read-out experiment for dark matter searches </a:t>
            </a:r>
            <a:r>
              <a:rPr lang="en-GB" altLang="en-US" sz="2000" dirty="0">
                <a:latin typeface="Verdana"/>
                <a:cs typeface="Verdana"/>
              </a:rPr>
              <a:t>Drift I</a:t>
            </a:r>
            <a:r>
              <a:rPr lang="en-US" altLang="en-US" sz="2000" dirty="0" err="1">
                <a:latin typeface="Verdana"/>
                <a:cs typeface="Verdana"/>
              </a:rPr>
              <a:t>I</a:t>
            </a:r>
            <a:r>
              <a:rPr lang="en-GB" altLang="en-US" sz="2000" dirty="0" err="1">
                <a:latin typeface="Verdana"/>
                <a:cs typeface="Verdana"/>
              </a:rPr>
              <a:t>b</a:t>
            </a:r>
            <a:r>
              <a:rPr lang="en-GB" altLang="en-US" sz="2000" dirty="0">
                <a:latin typeface="Verdana"/>
                <a:cs typeface="Verdana"/>
              </a:rPr>
              <a:t> </a:t>
            </a: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We took data in 2020 with a Ar-iCH</a:t>
            </a:r>
            <a:r>
              <a:rPr lang="en-US" sz="2000" kern="0" baseline="-25000" dirty="0">
                <a:solidFill>
                  <a:srgbClr val="000000"/>
                </a:solidFill>
                <a:latin typeface="Verdana"/>
                <a:cs typeface="Verdana"/>
              </a:rPr>
              <a:t>4-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CS</a:t>
            </a:r>
            <a:r>
              <a:rPr lang="en-US" sz="2000" kern="0" baseline="-250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93.6/5.0/1.4 gas mixture and ran it at atmospheric pressure and room temperature.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Preliminary results were shown by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Kees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in LCTPC WP 329 June 2020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304800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b="0" dirty="0">
                <a:solidFill>
                  <a:srgbClr val="000000"/>
                </a:solidFill>
                <a:latin typeface="Verdana"/>
                <a:ea typeface="+mj-ea"/>
                <a:cs typeface="Verdana"/>
              </a:rPr>
              <a:t>Negative Ion pixel TPC paper </a:t>
            </a:r>
            <a:br>
              <a:rPr lang="en-US" sz="2000" b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80176" y="2040518"/>
            <a:ext cx="424847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Important conclusion is that the diffusion coefficient of a NITPC is for the chosen gas mixture pretty close to the thermal limit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For dark matter applications: using minority and majority carriers the drift distance can be determined rather accurately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C5CAF-FDDA-B044-916C-97C9DAE90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760" y="1556792"/>
            <a:ext cx="4038952" cy="15617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E92583-53AA-2149-80DB-D25E5EF150D3}"/>
              </a:ext>
            </a:extLst>
          </p:cNvPr>
          <p:cNvSpPr/>
          <p:nvPr/>
        </p:nvSpPr>
        <p:spPr>
          <a:xfrm>
            <a:off x="3674791" y="1052736"/>
            <a:ext cx="4437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Submitted NIMA December 2020</a:t>
            </a:r>
            <a:endParaRPr lang="en-NL" sz="2000" dirty="0">
              <a:solidFill>
                <a:srgbClr val="00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2378D-DC7B-074C-BC5F-5B0BA579D4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56" y="1159513"/>
            <a:ext cx="2039044" cy="2193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07467-6810-7549-B8A5-373C3EC1D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440" y="3466505"/>
            <a:ext cx="3441700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6799B-E23D-F943-B5FC-2A26BB4449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7808" y="3506688"/>
            <a:ext cx="3657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859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40198" y="381000"/>
            <a:ext cx="7508602" cy="775320"/>
          </a:xfrm>
        </p:spPr>
        <p:txBody>
          <a:bodyPr anchor="ctr"/>
          <a:lstStyle/>
          <a:p>
            <a:pPr marL="1257300" lvl="2" indent="-342900">
              <a:spcBef>
                <a:spcPct val="20000"/>
              </a:spcBef>
            </a:pPr>
            <a:r>
              <a:rPr lang="en-US" sz="3200" b="0" dirty="0" err="1">
                <a:solidFill>
                  <a:srgbClr val="000000"/>
                </a:solidFill>
                <a:latin typeface="Verdana"/>
                <a:cs typeface="Verdana"/>
              </a:rPr>
              <a:t>TimePix</a:t>
            </a:r>
            <a:r>
              <a:rPr lang="en-US" sz="3200" b="0" dirty="0">
                <a:solidFill>
                  <a:srgbClr val="000000"/>
                </a:solidFill>
                <a:latin typeface="Verdana"/>
                <a:cs typeface="Verdana"/>
              </a:rPr>
              <a:t> 4 potential TPC applications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1700808"/>
            <a:ext cx="9448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April 2020 we held a brainstorm meeting to discuss the construction of a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GridPix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detector based on Timepix4 (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  <a:hlinkClick r:id="rId7"/>
              </a:rPr>
              <a:t>https://indico.nikhef.nl/event/2243/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)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8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TPX4 has the size of a typical Quad (3.5/4)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8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layout Fred proposed will have a larger coverage than the Quad. Quad coverage is about 69%. Still there will be an area (˜1+3.5 mm) where the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wirebonds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are connected to the PCB - with a guard on top of it. Estimated coverage is 73%. 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8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The layout will not need an expensive flex/PCB. That is a large improvement with respect to TPX3.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8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For TPX4 a multiplexer board for a module is not needed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8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Lower power consumption (0.55 W/cm</a:t>
            </a:r>
            <a:r>
              <a:rPr lang="en-US" sz="2000" kern="0" baseline="300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) than TPX3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543060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40198" y="381000"/>
            <a:ext cx="7508602" cy="775320"/>
          </a:xfrm>
        </p:spPr>
        <p:txBody>
          <a:bodyPr anchor="ctr"/>
          <a:lstStyle/>
          <a:p>
            <a:pPr marL="1257300" lvl="2" indent="-342900">
              <a:spcBef>
                <a:spcPct val="20000"/>
              </a:spcBef>
            </a:pPr>
            <a:r>
              <a:rPr lang="en-US" sz="3200" b="0" dirty="0" err="1">
                <a:solidFill>
                  <a:srgbClr val="000000"/>
                </a:solidFill>
                <a:latin typeface="Verdana"/>
                <a:cs typeface="Verdana"/>
              </a:rPr>
              <a:t>TimePix</a:t>
            </a:r>
            <a:r>
              <a:rPr lang="en-US" sz="3200" b="0" dirty="0">
                <a:solidFill>
                  <a:srgbClr val="000000"/>
                </a:solidFill>
                <a:latin typeface="Verdana"/>
                <a:cs typeface="Verdana"/>
              </a:rPr>
              <a:t> 4 potential TPC applications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1743194"/>
            <a:ext cx="9448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Assembly due to the layout of the TPX4 will be much easier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latin typeface="Verdana"/>
                <a:cs typeface="Verdana"/>
              </a:rPr>
              <a:t>The use of Through Silicon Via’s will </a:t>
            </a:r>
            <a:r>
              <a:rPr lang="en-US" sz="2000" kern="0" dirty="0" err="1">
                <a:latin typeface="Verdana"/>
                <a:cs typeface="Verdana"/>
              </a:rPr>
              <a:t>alllow</a:t>
            </a:r>
            <a:r>
              <a:rPr lang="en-US" sz="2000" kern="0" dirty="0">
                <a:latin typeface="Verdana"/>
                <a:cs typeface="Verdana"/>
              </a:rPr>
              <a:t> to improve the coverage substantially: potentially up to 96%. It is interesting to follow the TSV developments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Several years effort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It all starts with post-processing of a TPX4 wafer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At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Nikhef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there is only support for TPX4 silicon tracking applications and the read out SPDR software for TPX4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Support will be easier with ILC approved or CEPC funding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2000" kern="0" dirty="0">
              <a:latin typeface="Verdana"/>
              <a:cs typeface="Verdana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689932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9094401</TotalTime>
  <Pages>11</Pages>
  <Words>3055</Words>
  <Application>Microsoft Macintosh PowerPoint</Application>
  <PresentationFormat>Widescreen</PresentationFormat>
  <Paragraphs>330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Monotype Sorts</vt:lpstr>
      <vt:lpstr>Times New Roman</vt:lpstr>
      <vt:lpstr>Verdana</vt:lpstr>
      <vt:lpstr>Wingdings</vt:lpstr>
      <vt:lpstr>Como</vt:lpstr>
      <vt:lpstr>Kantoorthema</vt:lpstr>
      <vt:lpstr>Pixel TPC status and research plans  </vt:lpstr>
      <vt:lpstr>Pixel TPC</vt:lpstr>
      <vt:lpstr> GridPix production and improvement of resistivity TPX3 layer SiN </vt:lpstr>
      <vt:lpstr> Ion Back Flow measurement </vt:lpstr>
      <vt:lpstr> Reducing the Ion Back Flow in a Pixel TPC </vt:lpstr>
      <vt:lpstr> Negative Ion pixel TPC  </vt:lpstr>
      <vt:lpstr> Negative Ion pixel TPC paper  </vt:lpstr>
      <vt:lpstr>TimePix 4 potential TPC applications </vt:lpstr>
      <vt:lpstr>TimePix 4 potential TPC applications </vt:lpstr>
      <vt:lpstr> Pixel TPC and Quad Module performance </vt:lpstr>
      <vt:lpstr>Test beam measurements (2018)</vt:lpstr>
      <vt:lpstr>Time walk correction with the Timepix3</vt:lpstr>
      <vt:lpstr>Hit resolution in the drift direction</vt:lpstr>
      <vt:lpstr>Hit resolution in the pixel (precision) plane </vt:lpstr>
      <vt:lpstr>Deformations in the pixel (precision) plane</vt:lpstr>
      <vt:lpstr>8 quad module development</vt:lpstr>
      <vt:lpstr> 8-Quad Module status </vt:lpstr>
      <vt:lpstr> 8-Quad Module performance </vt:lpstr>
      <vt:lpstr>Performance of a GridPix TPC at ILC</vt:lpstr>
      <vt:lpstr>  Conclusions </vt:lpstr>
      <vt:lpstr> GridPix Pixel TPC Plans </vt:lpstr>
      <vt:lpstr>Back up slides</vt:lpstr>
      <vt:lpstr>Pixel TPC with double grid to reduce the ion back flow</vt:lpstr>
      <vt:lpstr>PowerPoint Presentation</vt:lpstr>
      <vt:lpstr>PowerPoint Presentation</vt:lpstr>
      <vt:lpstr>PowerPoint Presentation</vt:lpstr>
      <vt:lpstr>Modeling of ion back flow</vt:lpstr>
      <vt:lpstr>IBF of the second grid</vt:lpstr>
      <vt:lpstr>Transparancy of the grid</vt:lpstr>
      <vt:lpstr>Further reflections on the gap size</vt:lpstr>
      <vt:lpstr>Ion backflow for a double grid</vt:lpstr>
      <vt:lpstr>Conclusions: double grid</vt:lpstr>
      <vt:lpstr>Ion back Flow in a magnetic field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Microsoft Office User</cp:lastModifiedBy>
  <cp:revision>2428</cp:revision>
  <cp:lastPrinted>2002-02-06T08:01:21Z</cp:lastPrinted>
  <dcterms:created xsi:type="dcterms:W3CDTF">2020-01-15T07:59:37Z</dcterms:created>
  <dcterms:modified xsi:type="dcterms:W3CDTF">2021-01-11T15:10:28Z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