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1" r:id="rId3"/>
    <p:sldId id="258" r:id="rId4"/>
    <p:sldId id="260" r:id="rId5"/>
    <p:sldId id="259" r:id="rId6"/>
    <p:sldId id="262" r:id="rId7"/>
    <p:sldId id="263" r:id="rId8"/>
  </p:sldIdLst>
  <p:sldSz cx="12192000" cy="6858000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55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6600"/>
    <a:srgbClr val="0066FF"/>
    <a:srgbClr val="FFFF00"/>
    <a:srgbClr val="66FF33"/>
    <a:srgbClr val="808080"/>
    <a:srgbClr val="FFFF66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5" autoAdjust="0"/>
    <p:restoredTop sz="94993" autoAdjust="0"/>
  </p:normalViewPr>
  <p:slideViewPr>
    <p:cSldViewPr>
      <p:cViewPr varScale="1">
        <p:scale>
          <a:sx n="112" d="100"/>
          <a:sy n="112" d="100"/>
        </p:scale>
        <p:origin x="384" y="176"/>
      </p:cViewPr>
      <p:guideLst>
        <p:guide orient="horz" pos="3552"/>
        <p:guide pos="3840"/>
      </p:guideLst>
    </p:cSldViewPr>
  </p:slideViewPr>
  <p:outlineViewPr>
    <p:cViewPr>
      <p:scale>
        <a:sx n="25" d="100"/>
        <a:sy n="25" d="100"/>
      </p:scale>
      <p:origin x="0" y="-5938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-70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0213" y="703263"/>
            <a:ext cx="6183312" cy="347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22775"/>
            <a:ext cx="5151437" cy="418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845" tIns="46622" rIns="94845" bIns="46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0"/>
            <a:r>
              <a:rPr lang="en-GB" noProof="0"/>
              <a:t>Second level</a:t>
            </a:r>
          </a:p>
          <a:p>
            <a:pPr lvl="0"/>
            <a:r>
              <a:rPr lang="en-GB" noProof="0"/>
              <a:t>Third level</a:t>
            </a:r>
          </a:p>
          <a:p>
            <a:pPr lvl="0"/>
            <a:r>
              <a:rPr lang="en-GB" noProof="0"/>
              <a:t>Fourth level</a:t>
            </a:r>
          </a:p>
          <a:p>
            <a:pPr lvl="0"/>
            <a:r>
              <a:rPr lang="en-GB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0246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7868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748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5568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239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911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74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4623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6133" y="457200"/>
            <a:ext cx="2726267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3" y="457200"/>
            <a:ext cx="79756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7275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457200"/>
            <a:ext cx="10363200" cy="80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172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201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329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82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091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959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724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05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/>
            </a:lvl1pPr>
            <a:lvl2pPr marL="742950" indent="-28575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2pPr>
            <a:lvl3pPr marL="12573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400"/>
            </a:lvl3pPr>
            <a:lvl4pPr marL="17145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4pPr>
            <a:lvl5pPr marL="21717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204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8267" y="457200"/>
            <a:ext cx="10363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333" y="1657350"/>
            <a:ext cx="1090506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 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4343400" y="6305550"/>
            <a:ext cx="396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altLang="en-US" sz="1200" dirty="0">
                <a:solidFill>
                  <a:schemeClr val="tx1"/>
                </a:solidFill>
                <a:latin typeface="Verdana"/>
                <a:cs typeface="Verdana"/>
              </a:rPr>
              <a:t>Peter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en-GB" altLang="en-US" sz="1200" baseline="0" dirty="0" err="1">
                <a:solidFill>
                  <a:schemeClr val="tx1"/>
                </a:solidFill>
                <a:latin typeface="Verdana"/>
                <a:cs typeface="Verdana"/>
              </a:rPr>
              <a:t>Kluit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 (</a:t>
            </a:r>
            <a:r>
              <a:rPr lang="en-GB" altLang="en-US" sz="1200" baseline="0" dirty="0" err="1">
                <a:solidFill>
                  <a:schemeClr val="tx1"/>
                </a:solidFill>
                <a:latin typeface="Verdana"/>
                <a:cs typeface="Verdana"/>
              </a:rPr>
              <a:t>Nikhef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)</a:t>
            </a:r>
            <a:endParaRPr lang="en-GB" altLang="en-US" sz="12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940800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altLang="en-US" sz="800">
                <a:solidFill>
                  <a:schemeClr val="bg2"/>
                </a:solidFill>
              </a:rPr>
              <a:t> </a:t>
            </a:r>
            <a:fld id="{50F9948D-FA28-478D-A82E-F93DDFBE36D5}" type="slidenum">
              <a:rPr lang="en-GB" altLang="en-US" sz="800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 altLang="en-US" sz="800">
              <a:solidFill>
                <a:schemeClr val="bg2"/>
              </a:solidFill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533400" y="6460282"/>
            <a:ext cx="4906061" cy="24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900" dirty="0">
                <a:latin typeface="Verdana"/>
                <a:cs typeface="Verdana"/>
              </a:rPr>
              <a:t>LCTPC</a:t>
            </a:r>
            <a:r>
              <a:rPr lang="en-GB" altLang="en-US" sz="900" baseline="0" dirty="0">
                <a:latin typeface="Verdana"/>
                <a:cs typeface="Verdana"/>
              </a:rPr>
              <a:t> DESY</a:t>
            </a:r>
            <a:endParaRPr lang="en-GB" altLang="en-US" sz="900" dirty="0"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Monotype Sorts"/>
        <a:buChar char="u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/>
        <a:buChar char="l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n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Monotype Sorts"/>
        <a:buChar char="u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l"/>
        <a:defRPr sz="1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54598" y="748680"/>
            <a:ext cx="7508602" cy="775320"/>
          </a:xfrm>
        </p:spPr>
        <p:txBody>
          <a:bodyPr anchor="ctr"/>
          <a:lstStyle/>
          <a:p>
            <a:pPr marL="342900" indent="-342900">
              <a:spcBef>
                <a:spcPct val="20000"/>
              </a:spcBef>
            </a:pPr>
            <a:r>
              <a:rPr lang="en-US" sz="3200" b="0" dirty="0">
                <a:solidFill>
                  <a:srgbClr val="000000"/>
                </a:solidFill>
                <a:latin typeface="Verdana"/>
                <a:ea typeface="+mn-ea"/>
                <a:cs typeface="Verdana"/>
              </a:rPr>
              <a:t>Critical items for a LCTPC read-out technology choice</a:t>
            </a:r>
            <a:br>
              <a:rPr lang="en-US" sz="2000" b="0" dirty="0">
                <a:solidFill>
                  <a:srgbClr val="000000"/>
                </a:solidFill>
                <a:latin typeface="Verdana"/>
                <a:ea typeface="+mn-ea"/>
                <a:cs typeface="Verdana"/>
              </a:rPr>
            </a:br>
            <a:endParaRPr lang="en-GB" altLang="en-US" sz="4000" b="0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143000" y="1814929"/>
            <a:ext cx="10210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>
                <a:solidFill>
                  <a:srgbClr val="000000"/>
                </a:solidFill>
                <a:latin typeface="Verdana"/>
                <a:cs typeface="Verdana"/>
              </a:rPr>
              <a:t>Several aspects are important, but not critical because all three technologies - pads, </a:t>
            </a:r>
            <a:r>
              <a:rPr lang="en-US" sz="2000" kern="0" dirty="0" err="1">
                <a:solidFill>
                  <a:srgbClr val="000000"/>
                </a:solidFill>
                <a:latin typeface="Verdana"/>
                <a:cs typeface="Verdana"/>
              </a:rPr>
              <a:t>micromegas</a:t>
            </a:r>
            <a:r>
              <a:rPr lang="en-US" sz="2000" kern="0" dirty="0">
                <a:solidFill>
                  <a:srgbClr val="000000"/>
                </a:solidFill>
                <a:latin typeface="Verdana"/>
                <a:cs typeface="Verdana"/>
              </a:rPr>
              <a:t> and pixels - can meet them: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>
                <a:solidFill>
                  <a:srgbClr val="000000"/>
                </a:solidFill>
                <a:latin typeface="Verdana"/>
                <a:cs typeface="Verdana"/>
              </a:rPr>
              <a:t>Minimize power consumption produced by detector and electronics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>
                <a:solidFill>
                  <a:srgbClr val="000000"/>
                </a:solidFill>
                <a:latin typeface="Verdana"/>
                <a:cs typeface="Verdana"/>
              </a:rPr>
              <a:t>Sufficient cooling (little material, use e.g. CO2 cooling) 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>
                <a:solidFill>
                  <a:srgbClr val="000000"/>
                </a:solidFill>
                <a:latin typeface="Verdana"/>
                <a:cs typeface="Verdana"/>
              </a:rPr>
              <a:t>Thin detector (radiation length)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>
                <a:solidFill>
                  <a:srgbClr val="000000"/>
                </a:solidFill>
                <a:latin typeface="Verdana"/>
                <a:cs typeface="Verdana"/>
              </a:rPr>
              <a:t>Sufficient </a:t>
            </a:r>
            <a:r>
              <a:rPr lang="en-US" sz="2000" kern="0" dirty="0" err="1">
                <a:solidFill>
                  <a:srgbClr val="000000"/>
                </a:solidFill>
                <a:latin typeface="Verdana"/>
                <a:cs typeface="Verdana"/>
              </a:rPr>
              <a:t>z</a:t>
            </a:r>
            <a:r>
              <a:rPr lang="en-US" sz="2000" kern="0" dirty="0">
                <a:solidFill>
                  <a:srgbClr val="000000"/>
                </a:solidFill>
                <a:latin typeface="Verdana"/>
                <a:cs typeface="Verdana"/>
              </a:rPr>
              <a:t> resolution and absence of deformations in </a:t>
            </a:r>
            <a:r>
              <a:rPr lang="en-US" sz="2000" kern="0" dirty="0" err="1">
                <a:solidFill>
                  <a:srgbClr val="000000"/>
                </a:solidFill>
                <a:latin typeface="Verdana"/>
                <a:cs typeface="Verdana"/>
              </a:rPr>
              <a:t>z</a:t>
            </a:r>
            <a:r>
              <a:rPr lang="en-US" sz="2000" kern="0" dirty="0">
                <a:solidFill>
                  <a:srgbClr val="000000"/>
                </a:solidFill>
                <a:latin typeface="Verdana"/>
                <a:cs typeface="Verdana"/>
              </a:rPr>
              <a:t> &lt; 0.3 mm 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err="1">
                <a:solidFill>
                  <a:srgbClr val="000000"/>
                </a:solidFill>
                <a:latin typeface="Verdana"/>
                <a:cs typeface="Verdana"/>
              </a:rPr>
              <a:t>dE/dx</a:t>
            </a:r>
            <a:r>
              <a:rPr lang="en-US" sz="2000" kern="0" dirty="0">
                <a:solidFill>
                  <a:srgbClr val="000000"/>
                </a:solidFill>
                <a:latin typeface="Verdana"/>
                <a:cs typeface="Verdana"/>
              </a:rPr>
              <a:t> resolution of 5% or better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>
                <a:solidFill>
                  <a:srgbClr val="000000"/>
                </a:solidFill>
                <a:latin typeface="Verdana"/>
                <a:cs typeface="Verdana"/>
              </a:rPr>
              <a:t>Stable detector operation with T2K gas 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>
                <a:solidFill>
                  <a:srgbClr val="000000"/>
                </a:solidFill>
                <a:latin typeface="Verdana"/>
                <a:cs typeface="Verdana"/>
              </a:rPr>
              <a:t>For these items it is hard to argue that because of a better z or </a:t>
            </a:r>
            <a:r>
              <a:rPr lang="en-US" sz="2000" kern="0" dirty="0" err="1">
                <a:solidFill>
                  <a:srgbClr val="000000"/>
                </a:solidFill>
                <a:latin typeface="Verdana"/>
                <a:cs typeface="Verdana"/>
              </a:rPr>
              <a:t>dE</a:t>
            </a:r>
            <a:r>
              <a:rPr lang="en-US" sz="2000" kern="0" dirty="0">
                <a:solidFill>
                  <a:srgbClr val="000000"/>
                </a:solidFill>
                <a:latin typeface="Verdana"/>
                <a:cs typeface="Verdana"/>
              </a:rPr>
              <a:t>/dx resolution for the pixels, one should choose that technology. The reason is that “it is nice to have” (so a plus) but in my opinion not a physics requirement.      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</a:pPr>
            <a:br>
              <a:rPr lang="en-US" sz="2000" kern="0" dirty="0">
                <a:solidFill>
                  <a:srgbClr val="000000"/>
                </a:solidFill>
                <a:latin typeface="Verdana"/>
                <a:cs typeface="Verdana"/>
              </a:rPr>
            </a:br>
            <a:r>
              <a:rPr lang="en-US" sz="2000" kern="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</a:pPr>
            <a:endParaRPr lang="en-US" sz="2000" kern="0" dirty="0">
              <a:solidFill>
                <a:srgbClr val="000000"/>
              </a:solidFill>
              <a:latin typeface="Verdana"/>
              <a:cs typeface="Verdan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54598" y="748680"/>
            <a:ext cx="7508602" cy="775320"/>
          </a:xfrm>
        </p:spPr>
        <p:txBody>
          <a:bodyPr anchor="ctr"/>
          <a:lstStyle/>
          <a:p>
            <a:pPr marL="342900" indent="-342900">
              <a:spcBef>
                <a:spcPct val="20000"/>
              </a:spcBef>
            </a:pPr>
            <a:r>
              <a:rPr lang="en-US" sz="3200" b="0" dirty="0">
                <a:solidFill>
                  <a:srgbClr val="000000"/>
                </a:solidFill>
                <a:latin typeface="Verdana"/>
                <a:cs typeface="Verdana"/>
              </a:rPr>
              <a:t>Critical items for a LCTPC read-out technology choice</a:t>
            </a:r>
            <a:r>
              <a:rPr lang="en-US" sz="3200" b="0" dirty="0">
                <a:solidFill>
                  <a:srgbClr val="000000"/>
                </a:solidFill>
                <a:latin typeface="Verdana"/>
                <a:ea typeface="+mn-ea"/>
                <a:cs typeface="Verdana"/>
              </a:rPr>
              <a:t> </a:t>
            </a:r>
            <a:br>
              <a:rPr lang="en-US" sz="2000" b="0" dirty="0">
                <a:solidFill>
                  <a:srgbClr val="000000"/>
                </a:solidFill>
                <a:latin typeface="Verdana"/>
                <a:ea typeface="+mn-ea"/>
                <a:cs typeface="Verdana"/>
              </a:rPr>
            </a:br>
            <a:endParaRPr lang="en-GB" altLang="en-US" sz="4000" b="0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219200" y="1887327"/>
            <a:ext cx="10058400" cy="3834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>
                <a:solidFill>
                  <a:srgbClr val="000000"/>
                </a:solidFill>
                <a:latin typeface="Verdana"/>
                <a:cs typeface="Verdana"/>
              </a:rPr>
              <a:t>Critical items are in my opinion the requirements in the bending plane of the detector. So the momentum resolution and the control of the resolution and </a:t>
            </a:r>
            <a:r>
              <a:rPr lang="en-US" sz="2000" kern="0" dirty="0" err="1">
                <a:solidFill>
                  <a:srgbClr val="000000"/>
                </a:solidFill>
                <a:latin typeface="Verdana"/>
                <a:cs typeface="Verdana"/>
              </a:rPr>
              <a:t>systematics</a:t>
            </a:r>
            <a:r>
              <a:rPr lang="en-US" sz="2000" kern="0" dirty="0">
                <a:solidFill>
                  <a:srgbClr val="000000"/>
                </a:solidFill>
                <a:latin typeface="Verdana"/>
                <a:cs typeface="Verdana"/>
              </a:rPr>
              <a:t> in the bending plane along the track and over the module. This means control over the mechanics of the module and electric fields (including E cross B) over the module. 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>
                <a:solidFill>
                  <a:srgbClr val="000000"/>
                </a:solidFill>
                <a:latin typeface="Verdana"/>
                <a:cs typeface="Verdana"/>
              </a:rPr>
              <a:t>In order to match the tracking performance this implies a flatness of the residuals over the module (read-out plane) in the </a:t>
            </a:r>
            <a:r>
              <a:rPr lang="en-US" sz="2000" kern="0" dirty="0" err="1">
                <a:solidFill>
                  <a:srgbClr val="000000"/>
                </a:solidFill>
                <a:latin typeface="Verdana"/>
                <a:cs typeface="Verdana"/>
              </a:rPr>
              <a:t>xy</a:t>
            </a:r>
            <a:r>
              <a:rPr lang="en-US" sz="2000" kern="0" dirty="0">
                <a:solidFill>
                  <a:srgbClr val="000000"/>
                </a:solidFill>
                <a:latin typeface="Verdana"/>
                <a:cs typeface="Verdana"/>
              </a:rPr>
              <a:t> transverse plane of 10-20 microns. 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1800" kern="0" dirty="0">
                <a:solidFill>
                  <a:srgbClr val="000000"/>
                </a:solidFill>
                <a:latin typeface="Verdana"/>
                <a:cs typeface="Verdana"/>
              </a:rPr>
              <a:t>Currently none of the three technologies has demonstrated this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1800" kern="0" dirty="0">
                <a:solidFill>
                  <a:srgbClr val="000000"/>
                </a:solidFill>
                <a:latin typeface="Verdana"/>
                <a:cs typeface="Verdana"/>
              </a:rPr>
              <a:t>For the pixels we put in considerable effort to reach very high precision mechanical mounting (to meet the required 10-20 microns) of the quad and 8-quad module.</a:t>
            </a:r>
          </a:p>
        </p:txBody>
      </p:sp>
    </p:spTree>
    <p:extLst>
      <p:ext uri="{BB962C8B-B14F-4D97-AF65-F5344CB8AC3E}">
        <p14:creationId xmlns:p14="http://schemas.microsoft.com/office/powerpoint/2010/main" val="153838606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54598" y="748680"/>
            <a:ext cx="7508602" cy="775320"/>
          </a:xfrm>
        </p:spPr>
        <p:txBody>
          <a:bodyPr anchor="ctr"/>
          <a:lstStyle/>
          <a:p>
            <a:pPr marL="342900" indent="-342900">
              <a:spcBef>
                <a:spcPct val="20000"/>
              </a:spcBef>
            </a:pPr>
            <a:r>
              <a:rPr lang="en-US" sz="3200" b="0" dirty="0">
                <a:solidFill>
                  <a:srgbClr val="000000"/>
                </a:solidFill>
                <a:latin typeface="Verdana"/>
                <a:cs typeface="Verdana"/>
              </a:rPr>
              <a:t>Critical items for a LCTPC read-out technology choice</a:t>
            </a:r>
            <a:r>
              <a:rPr lang="en-US" sz="3200" b="0" dirty="0">
                <a:solidFill>
                  <a:srgbClr val="000000"/>
                </a:solidFill>
                <a:latin typeface="Verdana"/>
                <a:ea typeface="+mn-ea"/>
                <a:cs typeface="Verdana"/>
              </a:rPr>
              <a:t> </a:t>
            </a:r>
            <a:br>
              <a:rPr lang="en-US" sz="2000" b="0" dirty="0">
                <a:solidFill>
                  <a:srgbClr val="000000"/>
                </a:solidFill>
                <a:latin typeface="Verdana"/>
                <a:ea typeface="+mn-ea"/>
                <a:cs typeface="Verdana"/>
              </a:rPr>
            </a:br>
            <a:endParaRPr lang="en-GB" altLang="en-US" sz="4000" b="0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150168" y="1700808"/>
            <a:ext cx="10058400" cy="4450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>
                <a:solidFill>
                  <a:srgbClr val="000000"/>
                </a:solidFill>
                <a:latin typeface="Verdana"/>
                <a:cs typeface="Verdana"/>
              </a:rPr>
              <a:t>On the method: it is further important that one should </a:t>
            </a:r>
            <a:r>
              <a:rPr lang="en-US" sz="2000" kern="0" dirty="0">
                <a:solidFill>
                  <a:srgbClr val="FF0000"/>
                </a:solidFill>
                <a:latin typeface="Verdana"/>
                <a:cs typeface="Verdana"/>
              </a:rPr>
              <a:t>not</a:t>
            </a:r>
            <a:r>
              <a:rPr lang="en-US" sz="2000" kern="0" dirty="0">
                <a:solidFill>
                  <a:srgbClr val="000000"/>
                </a:solidFill>
                <a:latin typeface="Verdana"/>
                <a:cs typeface="Verdana"/>
              </a:rPr>
              <a:t> correct for deformations. Only alignment corrections (shift and rotation) should be allowed. 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>
                <a:solidFill>
                  <a:srgbClr val="000000"/>
                </a:solidFill>
                <a:latin typeface="Verdana"/>
                <a:cs typeface="Verdana"/>
              </a:rPr>
              <a:t>While constructing of the module, deformations should be kept less than 10-20 microns in the bending plane. Regions where this is not reached should be removed. 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1800" kern="0" dirty="0">
                <a:solidFill>
                  <a:srgbClr val="000000"/>
                </a:solidFill>
                <a:latin typeface="Verdana"/>
                <a:cs typeface="Verdana"/>
              </a:rPr>
              <a:t>The reason for keeping this strict requirement is that many deformations are not constant in time e.g. not depend on varying quantities such as temperature, background rates, space charge etc. 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1800" kern="0" dirty="0">
                <a:solidFill>
                  <a:srgbClr val="000000"/>
                </a:solidFill>
                <a:latin typeface="Verdana"/>
                <a:cs typeface="Verdana"/>
              </a:rPr>
              <a:t>Corrections larger that 100-200 microns should not be allowed (and these regions removed), because one needs to control them at the 10-20 microns level (factor 10).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>
                <a:solidFill>
                  <a:srgbClr val="000000"/>
                </a:solidFill>
                <a:latin typeface="Verdana"/>
                <a:cs typeface="Verdana"/>
              </a:rPr>
              <a:t>Yes, this is a tough requirement … but we compete with e.g. an all silicon detector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54598" y="748680"/>
            <a:ext cx="7508602" cy="775320"/>
          </a:xfrm>
        </p:spPr>
        <p:txBody>
          <a:bodyPr anchor="ctr"/>
          <a:lstStyle/>
          <a:p>
            <a:pPr marL="342900" indent="-342900">
              <a:spcBef>
                <a:spcPct val="20000"/>
              </a:spcBef>
            </a:pPr>
            <a:r>
              <a:rPr lang="en-US" sz="3200" b="0" dirty="0">
                <a:solidFill>
                  <a:srgbClr val="000000"/>
                </a:solidFill>
                <a:latin typeface="Verdana"/>
                <a:cs typeface="Verdana"/>
              </a:rPr>
              <a:t>Critical items for a LCTPC read-out technology choice</a:t>
            </a:r>
            <a:r>
              <a:rPr lang="en-US" sz="3200" b="0" dirty="0">
                <a:solidFill>
                  <a:srgbClr val="000000"/>
                </a:solidFill>
                <a:latin typeface="Verdana"/>
                <a:ea typeface="+mn-ea"/>
                <a:cs typeface="Verdana"/>
              </a:rPr>
              <a:t> </a:t>
            </a:r>
            <a:br>
              <a:rPr lang="en-US" sz="2000" b="0" dirty="0">
                <a:solidFill>
                  <a:srgbClr val="000000"/>
                </a:solidFill>
                <a:latin typeface="Verdana"/>
                <a:ea typeface="+mn-ea"/>
                <a:cs typeface="Verdana"/>
              </a:rPr>
            </a:br>
            <a:endParaRPr lang="en-GB" altLang="en-US" sz="4000" b="0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066800" y="1744355"/>
            <a:ext cx="105918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kern="0" dirty="0">
                <a:solidFill>
                  <a:srgbClr val="000000"/>
                </a:solidFill>
                <a:latin typeface="Verdana"/>
                <a:cs typeface="Verdana"/>
              </a:rPr>
              <a:t>The precision of mounting the gating device </a:t>
            </a:r>
          </a:p>
          <a:p>
            <a:pPr marL="1714500" lvl="3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>
                <a:solidFill>
                  <a:srgbClr val="000000"/>
                </a:solidFill>
                <a:latin typeface="Verdana"/>
                <a:cs typeface="Verdana"/>
              </a:rPr>
              <a:t>In the LCTPC WP 326 studies showed that in order to keep deviations/deformations smaller than 10-20 </a:t>
            </a:r>
            <a:r>
              <a:rPr lang="el-GR" sz="2000" kern="0" dirty="0">
                <a:solidFill>
                  <a:srgbClr val="000000"/>
                </a:solidFill>
                <a:latin typeface="Verdana"/>
                <a:cs typeface="Verdana"/>
              </a:rPr>
              <a:t>μ</a:t>
            </a:r>
            <a:r>
              <a:rPr lang="en-US" sz="2000" kern="0" dirty="0">
                <a:solidFill>
                  <a:srgbClr val="000000"/>
                </a:solidFill>
                <a:latin typeface="Verdana"/>
                <a:cs typeface="Verdana"/>
              </a:rPr>
              <a:t>m:</a:t>
            </a:r>
          </a:p>
          <a:p>
            <a:pPr marL="1714500" lvl="3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1800" kern="0" dirty="0">
                <a:solidFill>
                  <a:srgbClr val="000000"/>
                </a:solidFill>
                <a:latin typeface="Verdana"/>
                <a:cs typeface="Verdana"/>
              </a:rPr>
              <a:t>The potential difference </a:t>
            </a:r>
            <a:r>
              <a:rPr lang="en-US" sz="1800" kern="0" dirty="0" err="1">
                <a:solidFill>
                  <a:srgbClr val="000000"/>
                </a:solidFill>
                <a:latin typeface="Verdana"/>
                <a:cs typeface="Verdana"/>
              </a:rPr>
              <a:t>dV</a:t>
            </a:r>
            <a:r>
              <a:rPr lang="en-US" sz="1800" kern="0" dirty="0">
                <a:solidFill>
                  <a:srgbClr val="000000"/>
                </a:solidFill>
                <a:latin typeface="Verdana"/>
                <a:cs typeface="Verdana"/>
              </a:rPr>
              <a:t> over the gate should be kept very close to the nominal field plus/minus 0.1 V</a:t>
            </a:r>
          </a:p>
          <a:p>
            <a:pPr marL="1714500" lvl="3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1800" kern="0" dirty="0">
                <a:solidFill>
                  <a:srgbClr val="000000"/>
                </a:solidFill>
                <a:latin typeface="Verdana"/>
                <a:cs typeface="Verdana"/>
              </a:rPr>
              <a:t>This means that one should not tune the gate Voltage for the highest efficiency/</a:t>
            </a:r>
            <a:r>
              <a:rPr lang="en-US" sz="1800" kern="0" dirty="0" err="1">
                <a:solidFill>
                  <a:srgbClr val="000000"/>
                </a:solidFill>
                <a:latin typeface="Verdana"/>
                <a:cs typeface="Verdana"/>
              </a:rPr>
              <a:t>transparancy</a:t>
            </a:r>
            <a:r>
              <a:rPr lang="en-US" sz="1800" kern="0" dirty="0">
                <a:solidFill>
                  <a:srgbClr val="000000"/>
                </a:solidFill>
                <a:latin typeface="Verdana"/>
                <a:cs typeface="Verdana"/>
              </a:rPr>
              <a:t>, but keep the field constant</a:t>
            </a:r>
          </a:p>
          <a:p>
            <a:pPr marL="1714500" lvl="3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1800" kern="0" dirty="0">
                <a:solidFill>
                  <a:srgbClr val="000000"/>
                </a:solidFill>
                <a:latin typeface="Verdana"/>
                <a:cs typeface="Verdana"/>
              </a:rPr>
              <a:t>The central voltage of the Gate </a:t>
            </a:r>
            <a:r>
              <a:rPr lang="en-US" sz="1800" kern="0" dirty="0" err="1">
                <a:solidFill>
                  <a:srgbClr val="000000"/>
                </a:solidFill>
                <a:latin typeface="Verdana"/>
                <a:cs typeface="Verdana"/>
              </a:rPr>
              <a:t>V</a:t>
            </a:r>
            <a:r>
              <a:rPr lang="en-US" sz="1800" kern="0" baseline="-25000" dirty="0" err="1">
                <a:solidFill>
                  <a:srgbClr val="000000"/>
                </a:solidFill>
                <a:latin typeface="Verdana"/>
                <a:cs typeface="Verdana"/>
              </a:rPr>
              <a:t>c</a:t>
            </a:r>
            <a:r>
              <a:rPr lang="en-US" sz="1800" kern="0" baseline="-2500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lang="en-US" sz="1800" kern="0" dirty="0">
                <a:solidFill>
                  <a:srgbClr val="000000"/>
                </a:solidFill>
                <a:latin typeface="Verdana"/>
                <a:cs typeface="Verdana"/>
              </a:rPr>
              <a:t>should be precise up to 5-10 V</a:t>
            </a:r>
          </a:p>
          <a:p>
            <a:pPr marL="1714500" lvl="3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1800" kern="0" dirty="0">
                <a:solidFill>
                  <a:srgbClr val="000000"/>
                </a:solidFill>
                <a:latin typeface="Verdana"/>
                <a:cs typeface="Verdana"/>
              </a:rPr>
              <a:t>The gate should be mounted with a precision  &lt; 0.2-0.4 mm in z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>
                <a:solidFill>
                  <a:srgbClr val="000000"/>
                </a:solidFill>
                <a:latin typeface="Verdana"/>
                <a:cs typeface="Verdana"/>
              </a:rPr>
              <a:t>These specifications can be achieved with the ILC gating device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>
                <a:solidFill>
                  <a:srgbClr val="000000"/>
                </a:solidFill>
                <a:latin typeface="Verdana"/>
                <a:cs typeface="Verdana"/>
              </a:rPr>
              <a:t>This item is not critical for a technology choice, but still relevant for the ultimate performance of the TPC 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endParaRPr lang="en-US" sz="2000" kern="0" dirty="0">
              <a:solidFill>
                <a:srgbClr val="000000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24166736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54598" y="748680"/>
            <a:ext cx="7508602" cy="775320"/>
          </a:xfrm>
        </p:spPr>
        <p:txBody>
          <a:bodyPr anchor="ctr"/>
          <a:lstStyle/>
          <a:p>
            <a:pPr marL="342900" indent="-342900">
              <a:spcBef>
                <a:spcPct val="20000"/>
              </a:spcBef>
            </a:pPr>
            <a:r>
              <a:rPr lang="en-US" sz="3200" b="0" dirty="0">
                <a:solidFill>
                  <a:srgbClr val="000000"/>
                </a:solidFill>
                <a:latin typeface="Verdana"/>
                <a:cs typeface="Verdana"/>
              </a:rPr>
              <a:t>Critical items for a LCTPC read-out technology choice</a:t>
            </a:r>
            <a:r>
              <a:rPr lang="en-US" sz="3200" b="0" dirty="0">
                <a:solidFill>
                  <a:srgbClr val="000000"/>
                </a:solidFill>
                <a:latin typeface="Verdana"/>
                <a:ea typeface="+mn-ea"/>
                <a:cs typeface="Verdana"/>
              </a:rPr>
              <a:t> </a:t>
            </a:r>
            <a:br>
              <a:rPr lang="en-US" sz="2000" b="0" dirty="0">
                <a:solidFill>
                  <a:srgbClr val="000000"/>
                </a:solidFill>
                <a:latin typeface="Verdana"/>
                <a:ea typeface="+mn-ea"/>
                <a:cs typeface="Verdana"/>
              </a:rPr>
            </a:br>
            <a:endParaRPr lang="en-GB" altLang="en-US" sz="4000" b="0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066800" y="1810905"/>
            <a:ext cx="10058400" cy="421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kern="0" dirty="0">
                <a:solidFill>
                  <a:srgbClr val="000000"/>
                </a:solidFill>
                <a:latin typeface="Verdana"/>
                <a:cs typeface="Verdana"/>
              </a:rPr>
              <a:t>The need for additional field shaping structures </a:t>
            </a:r>
          </a:p>
          <a:p>
            <a:pPr marL="1714500" lvl="3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1800" kern="0" dirty="0">
                <a:solidFill>
                  <a:srgbClr val="000000"/>
                </a:solidFill>
                <a:latin typeface="Verdana"/>
                <a:cs typeface="Verdana"/>
              </a:rPr>
              <a:t>For the readout plane the homogeneity of the Electric field needs special attention.</a:t>
            </a:r>
          </a:p>
          <a:p>
            <a:pPr marL="1714500" lvl="3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1800" kern="0" dirty="0">
                <a:solidFill>
                  <a:srgbClr val="000000"/>
                </a:solidFill>
                <a:latin typeface="Verdana"/>
                <a:cs typeface="Verdana"/>
              </a:rPr>
              <a:t>At the edges of (sub) modules but also of the pads and chips </a:t>
            </a:r>
          </a:p>
          <a:p>
            <a:pPr marL="1714500" lvl="3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1800" kern="0" dirty="0">
                <a:solidFill>
                  <a:srgbClr val="000000"/>
                </a:solidFill>
                <a:latin typeface="Verdana"/>
                <a:cs typeface="Verdana"/>
              </a:rPr>
              <a:t>This translates into requirements on the precision of the mounting in 3 dimensions (discussed above)</a:t>
            </a:r>
          </a:p>
          <a:p>
            <a:pPr marL="1714500" lvl="3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1800" kern="0" dirty="0">
                <a:solidFill>
                  <a:srgbClr val="000000"/>
                </a:solidFill>
                <a:latin typeface="Verdana"/>
                <a:cs typeface="Verdana"/>
              </a:rPr>
              <a:t>In case of the Pixel Module we need additional field shaping structures to keep the deformations low. Note that the deformations due to the presence of a ground plane can be simply calculated and minimized. </a:t>
            </a:r>
          </a:p>
          <a:p>
            <a:pPr marL="1714500" lvl="3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1800" kern="0" dirty="0">
                <a:solidFill>
                  <a:srgbClr val="000000"/>
                </a:solidFill>
                <a:latin typeface="Verdana"/>
                <a:cs typeface="Verdana"/>
              </a:rPr>
              <a:t>Also here the field shaping structures have to be mounted with high 3D precision. For the 8-Quad Pixel Module they follow the edges. </a:t>
            </a:r>
          </a:p>
          <a:p>
            <a:pPr marL="1714500" lvl="3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1800" kern="0" dirty="0">
                <a:solidFill>
                  <a:srgbClr val="000000"/>
                </a:solidFill>
                <a:latin typeface="Verdana"/>
                <a:cs typeface="Verdana"/>
              </a:rPr>
              <a:t>For other technologies field shaping structures might be needed too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endParaRPr lang="en-US" sz="2000" kern="0" dirty="0">
              <a:solidFill>
                <a:srgbClr val="000000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96554071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54598" y="748680"/>
            <a:ext cx="7508602" cy="775320"/>
          </a:xfrm>
        </p:spPr>
        <p:txBody>
          <a:bodyPr anchor="ctr"/>
          <a:lstStyle/>
          <a:p>
            <a:pPr marL="342900" indent="-342900">
              <a:spcBef>
                <a:spcPct val="20000"/>
              </a:spcBef>
            </a:pPr>
            <a:r>
              <a:rPr lang="en-US" sz="3200" b="0" dirty="0">
                <a:solidFill>
                  <a:srgbClr val="000000"/>
                </a:solidFill>
                <a:latin typeface="Verdana"/>
                <a:cs typeface="Verdana"/>
              </a:rPr>
              <a:t>Critical items for a LCTPC read-out technology choice</a:t>
            </a:r>
            <a:r>
              <a:rPr lang="en-US" sz="3200" b="0" dirty="0">
                <a:solidFill>
                  <a:srgbClr val="000000"/>
                </a:solidFill>
                <a:latin typeface="Verdana"/>
                <a:ea typeface="+mn-ea"/>
                <a:cs typeface="Verdana"/>
              </a:rPr>
              <a:t> </a:t>
            </a:r>
            <a:br>
              <a:rPr lang="en-US" sz="2000" b="0" dirty="0">
                <a:solidFill>
                  <a:srgbClr val="000000"/>
                </a:solidFill>
                <a:latin typeface="Verdana"/>
                <a:ea typeface="+mn-ea"/>
                <a:cs typeface="Verdana"/>
              </a:rPr>
            </a:br>
            <a:endParaRPr lang="en-GB" altLang="en-US" sz="4000" b="0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219200" y="1887327"/>
            <a:ext cx="10277400" cy="387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>
                <a:solidFill>
                  <a:srgbClr val="000000"/>
                </a:solidFill>
                <a:latin typeface="Verdana"/>
                <a:cs typeface="Verdana"/>
              </a:rPr>
              <a:t>Back to the requirement of 10-20 microns in the </a:t>
            </a:r>
            <a:r>
              <a:rPr lang="en-US" sz="2000" kern="0" dirty="0" err="1">
                <a:solidFill>
                  <a:srgbClr val="000000"/>
                </a:solidFill>
                <a:latin typeface="Verdana"/>
                <a:cs typeface="Verdana"/>
              </a:rPr>
              <a:t>xy</a:t>
            </a:r>
            <a:r>
              <a:rPr lang="en-US" sz="2000" kern="0" dirty="0">
                <a:solidFill>
                  <a:srgbClr val="000000"/>
                </a:solidFill>
                <a:latin typeface="Verdana"/>
                <a:cs typeface="Verdana"/>
              </a:rPr>
              <a:t> plane. 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1800" kern="0" dirty="0">
                <a:solidFill>
                  <a:srgbClr val="000000"/>
                </a:solidFill>
                <a:latin typeface="Verdana"/>
                <a:cs typeface="Verdana"/>
              </a:rPr>
              <a:t>Currently none of the three technologies has demonstrated this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1800" kern="0" dirty="0">
                <a:solidFill>
                  <a:srgbClr val="000000"/>
                </a:solidFill>
                <a:latin typeface="Verdana"/>
                <a:cs typeface="Verdana"/>
              </a:rPr>
              <a:t>For the pixels we put in considerable effort to reach very high precision mechanical mounting (10-20 microns) of the quad and 8-quad module.</a:t>
            </a:r>
          </a:p>
          <a:p>
            <a:pPr lvl="2">
              <a:spcBef>
                <a:spcPct val="20000"/>
              </a:spcBef>
              <a:buClr>
                <a:srgbClr val="FF6600"/>
              </a:buClr>
              <a:buSzPct val="100000"/>
            </a:pPr>
            <a:endParaRPr lang="en-US" sz="1800" kern="0" dirty="0">
              <a:solidFill>
                <a:srgbClr val="000000"/>
              </a:solidFill>
              <a:latin typeface="Verdana"/>
              <a:cs typeface="Verdana"/>
            </a:endParaRP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>
                <a:solidFill>
                  <a:srgbClr val="000000"/>
                </a:solidFill>
                <a:latin typeface="Verdana"/>
                <a:cs typeface="Verdana"/>
              </a:rPr>
              <a:t>Concerning the other technologies: 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1800" kern="0" dirty="0">
                <a:solidFill>
                  <a:srgbClr val="000000"/>
                </a:solidFill>
                <a:latin typeface="Verdana"/>
                <a:cs typeface="Verdana"/>
              </a:rPr>
              <a:t>The mechanical precision of large micromegas modules and flatness of the surface achieved for the pad planes is about 100 microns or worse. This means in my opinion - based on the pixel mechanics - that systematical deformations could be a factor 5 worse than what is required. 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1800" kern="0" dirty="0">
                <a:solidFill>
                  <a:srgbClr val="000000"/>
                </a:solidFill>
                <a:latin typeface="Verdana"/>
                <a:cs typeface="Verdana"/>
              </a:rPr>
              <a:t>NB This is also the reason I am skeptical of large(r) modules 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endParaRPr lang="en-US" sz="1800" kern="0" dirty="0">
              <a:solidFill>
                <a:srgbClr val="000000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47367079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54598" y="748680"/>
            <a:ext cx="7508602" cy="775320"/>
          </a:xfrm>
        </p:spPr>
        <p:txBody>
          <a:bodyPr anchor="ctr"/>
          <a:lstStyle/>
          <a:p>
            <a:pPr marL="342900" indent="-342900">
              <a:spcBef>
                <a:spcPct val="20000"/>
              </a:spcBef>
            </a:pPr>
            <a:r>
              <a:rPr lang="en-US" sz="3200" b="0" dirty="0">
                <a:solidFill>
                  <a:srgbClr val="000000"/>
                </a:solidFill>
                <a:latin typeface="Verdana"/>
                <a:cs typeface="Verdana"/>
              </a:rPr>
              <a:t>Critical items for a LCTPC read-out technology choice</a:t>
            </a:r>
            <a:r>
              <a:rPr lang="en-US" sz="3200" b="0" dirty="0">
                <a:solidFill>
                  <a:srgbClr val="000000"/>
                </a:solidFill>
                <a:latin typeface="Verdana"/>
                <a:ea typeface="+mn-ea"/>
                <a:cs typeface="Verdana"/>
              </a:rPr>
              <a:t> </a:t>
            </a:r>
            <a:br>
              <a:rPr lang="en-US" sz="2000" b="0" dirty="0">
                <a:solidFill>
                  <a:srgbClr val="000000"/>
                </a:solidFill>
                <a:latin typeface="Verdana"/>
                <a:ea typeface="+mn-ea"/>
                <a:cs typeface="Verdana"/>
              </a:rPr>
            </a:br>
            <a:endParaRPr lang="en-GB" altLang="en-US" sz="4000" b="0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219200" y="1887327"/>
            <a:ext cx="10277400" cy="436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>
                <a:solidFill>
                  <a:srgbClr val="000000"/>
                </a:solidFill>
                <a:latin typeface="Verdana"/>
                <a:cs typeface="Verdana"/>
              </a:rPr>
              <a:t>If we agree on these criteria and the proposed method (no corrections), the next step is to measure with high precision in a test beam with a silicon telescope the deformations over a module for the different technologies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>
                <a:solidFill>
                  <a:srgbClr val="000000"/>
                </a:solidFill>
                <a:latin typeface="Verdana"/>
                <a:cs typeface="Verdana"/>
              </a:rPr>
              <a:t>It is important to study these without and with B field; to get also a measurement of </a:t>
            </a:r>
            <a:r>
              <a:rPr lang="en-US" sz="2000" kern="0" dirty="0" err="1">
                <a:solidFill>
                  <a:srgbClr val="000000"/>
                </a:solidFill>
                <a:latin typeface="Verdana"/>
                <a:cs typeface="Verdana"/>
              </a:rPr>
              <a:t>ExB</a:t>
            </a:r>
            <a:r>
              <a:rPr lang="en-US" sz="2000" kern="0" dirty="0">
                <a:solidFill>
                  <a:srgbClr val="000000"/>
                </a:solidFill>
                <a:latin typeface="Verdana"/>
                <a:cs typeface="Verdana"/>
              </a:rPr>
              <a:t> deformations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>
                <a:solidFill>
                  <a:srgbClr val="000000"/>
                </a:solidFill>
                <a:latin typeface="Verdana"/>
                <a:cs typeface="Verdana"/>
              </a:rPr>
              <a:t>This means we dive deeper than the pad/pixel resolution and study systematically deformations 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>
                <a:solidFill>
                  <a:srgbClr val="000000"/>
                </a:solidFill>
                <a:latin typeface="Verdana"/>
                <a:cs typeface="Verdana"/>
              </a:rPr>
              <a:t>Then we could see where we stand; identify what needs to be improved to meet </a:t>
            </a:r>
            <a:r>
              <a:rPr lang="en-US" sz="2000" kern="0">
                <a:solidFill>
                  <a:srgbClr val="000000"/>
                </a:solidFill>
                <a:latin typeface="Verdana"/>
                <a:cs typeface="Verdana"/>
              </a:rPr>
              <a:t>the specifications</a:t>
            </a:r>
            <a:endParaRPr lang="en-US" sz="2000" kern="0" dirty="0">
              <a:solidFill>
                <a:srgbClr val="000000"/>
              </a:solidFill>
              <a:latin typeface="Verdana"/>
              <a:cs typeface="Verdana"/>
            </a:endParaRP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>
                <a:solidFill>
                  <a:srgbClr val="000000"/>
                </a:solidFill>
                <a:latin typeface="Verdana"/>
                <a:cs typeface="Verdana"/>
              </a:rPr>
              <a:t>These results should be an important input to decide on e.g. an optimal module size and the best suited technology.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endParaRPr lang="en-US" sz="1800" kern="0" dirty="0">
              <a:solidFill>
                <a:srgbClr val="000000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96506254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Como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m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9092819</TotalTime>
  <Pages>11</Pages>
  <Words>958</Words>
  <Application>Microsoft Macintosh PowerPoint</Application>
  <PresentationFormat>Widescreen</PresentationFormat>
  <Paragraphs>52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Monotype Sorts</vt:lpstr>
      <vt:lpstr>Times New Roman</vt:lpstr>
      <vt:lpstr>Verdana</vt:lpstr>
      <vt:lpstr>Wingdings</vt:lpstr>
      <vt:lpstr>Como</vt:lpstr>
      <vt:lpstr>Critical items for a LCTPC read-out technology choice </vt:lpstr>
      <vt:lpstr>Critical items for a LCTPC read-out technology choice  </vt:lpstr>
      <vt:lpstr>Critical items for a LCTPC read-out technology choice  </vt:lpstr>
      <vt:lpstr>Critical items for a LCTPC read-out technology choice  </vt:lpstr>
      <vt:lpstr>Critical items for a LCTPC read-out technology choice  </vt:lpstr>
      <vt:lpstr>Critical items for a LCTPC read-out technology choice  </vt:lpstr>
      <vt:lpstr>Critical items for a LCTPC read-out technology choice  </vt:lpstr>
    </vt:vector>
  </TitlesOfParts>
  <Manager/>
  <Company>NIKHEF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gaseous QUAD pixel detector</dc:title>
  <dc:subject/>
  <dc:creator>Peter Kluit </dc:creator>
  <cp:keywords/>
  <dc:description/>
  <cp:lastModifiedBy>Microsoft Office User</cp:lastModifiedBy>
  <cp:revision>2362</cp:revision>
  <cp:lastPrinted>2002-02-06T08:01:21Z</cp:lastPrinted>
  <dcterms:created xsi:type="dcterms:W3CDTF">2020-01-09T11:37:19Z</dcterms:created>
  <dcterms:modified xsi:type="dcterms:W3CDTF">2021-01-08T16:01:41Z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F.Hartjes@nikhef.nl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\\Nikhefh\CT www\pub\techphys\diamond</vt:lpwstr>
  </property>
</Properties>
</file>