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sldIdLst>
    <p:sldId id="258" r:id="rId2"/>
    <p:sldId id="276" r:id="rId3"/>
    <p:sldId id="257" r:id="rId4"/>
    <p:sldId id="288" r:id="rId5"/>
    <p:sldId id="277" r:id="rId6"/>
    <p:sldId id="278" r:id="rId7"/>
    <p:sldId id="279" r:id="rId8"/>
    <p:sldId id="280" r:id="rId9"/>
    <p:sldId id="281" r:id="rId10"/>
    <p:sldId id="283" r:id="rId11"/>
    <p:sldId id="287" r:id="rId12"/>
    <p:sldId id="285" r:id="rId13"/>
    <p:sldId id="28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50"/>
    <p:restoredTop sz="95915"/>
  </p:normalViewPr>
  <p:slideViewPr>
    <p:cSldViewPr snapToGrid="0" snapToObjects="1">
      <p:cViewPr varScale="1">
        <p:scale>
          <a:sx n="86" d="100"/>
          <a:sy n="86" d="100"/>
        </p:scale>
        <p:origin x="224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E57F8-B20D-1E4F-8F82-0179660B5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D8F80-69BA-9C4E-9541-50ED5E717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7EBC4-134B-0B4A-BD75-FDC2334A6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0859A-DCFF-0F44-B0CE-D20C33FAA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9B50A-2042-BC4C-B678-E5B1ABA21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57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B6E44-CEAE-C246-AECF-048EE1817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D8D52-9B55-8447-925C-3DB81F763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5A429-F483-5F43-8A55-C2D136C7C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68AD3-3D4F-F54D-B5B4-02274E9FC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71A1A-1455-6045-80FA-82263F21C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89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33D1A7-EACF-9940-9D4D-B8BFCF12DA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42DFA8-9AB2-1143-AA26-DE814978F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DB1C7-D099-1047-8E9E-868D5A2A8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5CED3-3DBA-A14D-8142-D829F10F6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1D35F-0F4C-134E-AB2E-D4B409121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0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9D9D5-BFFC-AE44-870A-381910E92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17429-26DC-D341-BEDA-F79DCCB5C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6A2B6-D3F2-9B47-82A8-2BFD7F0BB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B6298-7D11-494D-BBA5-CED865510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B2C28-CA55-4543-92C4-D2BDD54E1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9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874B7-5C34-C14A-AE14-ABB7B003E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1F79F-E2E3-1241-AC34-3272B7767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490A7-625F-C347-BFCE-9ED81CD89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3F9DF-C2C8-B347-9E99-9A0860A25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2676F-15BC-2B4B-9812-C1EAA036F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63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9B857-9785-154F-B24C-BED6BAE15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B7131-D639-D94A-9AD6-120E1C64DF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ABE34-65F8-2F4E-823E-203AE9E11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5BDCA1-5037-4546-B5C9-179D994D7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8F31E-F65B-B948-819A-D2EECC4B9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F2CA59-4E6F-1242-8F98-68B95CFF3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3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6252-12DD-5744-9739-21B381745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F2BC0-D9D0-6045-B01E-729827FD9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1BE8B2-3598-EB4E-B42A-C0512A190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E72B31-54A8-9144-B724-9A5C4B00E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02E81F-AC10-DC4D-A98B-F718C69F8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09B5C5-68FE-6F43-A0CC-4D3D28127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CE143C-DBA9-FF43-8CDA-055E023F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12C84D-0F38-2248-B6BB-6A9F837CA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4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5A0E1-A113-A24A-869C-C0D3C5DE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7FE8D1-0FF7-7340-9F69-B6659632A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C46A14-4C00-2643-A819-BC5C11316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0E91E1-4FAE-BE4D-84A7-ED59BC52C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60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8A92C5-11F3-1C44-BDE0-A77A7F2A9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2BFED3-0BAB-344A-87AD-DB1E6849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25AA70-DB08-FE42-8E64-1902A79CA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9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146F1-A358-E948-AB37-7CED19F78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8755F-BDBE-3E48-8472-F9BC75EE3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6AF749-129D-F34D-BAE5-A5AF93C10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FC256-6982-034B-A516-2BC9393C2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B6C0B-BAF5-C241-BC0D-8B8B99B88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9B29E-6638-1147-AD15-CB3989688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5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2539F-BD5F-E549-BD4D-B2401867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C4F7D8-BA5D-0245-99E1-DCF8DD536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A1CF3-768D-6541-9106-C3EE21B0F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17C75-C8AA-B746-91B0-B755D170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D38CFA-5FB6-044A-BFA3-7AF4DC250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6B14D-813C-BD4C-A826-1F3F60F69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6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24BC47-4AFD-D841-8F9E-D8D90AB28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F14B0-2538-E04F-B4CE-0DC316FF9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170B5-FE52-AE4A-A854-00543309A9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5695D-E825-2E45-91B0-E3C464DE7C1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29F8C-1010-084D-8E68-C86BDEB24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226E2-60DE-7D4A-985E-9BAC02E5D5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E6627-AACF-7043-9515-5AAF836C5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47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5878B6-153B-C74F-A233-5CC0BDEE26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US" sz="7200" dirty="0"/>
              <a:t>BDT Classifier for muons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3ACB93-2705-2943-B24D-42A4E39CA3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en-US" sz="2800"/>
              <a:t>2</a:t>
            </a:r>
            <a:r>
              <a:rPr lang="en-US" sz="2800" dirty="0"/>
              <a:t>6</a:t>
            </a:r>
            <a:r>
              <a:rPr lang="en-US" sz="2800"/>
              <a:t>-11-2020</a:t>
            </a:r>
            <a:endParaRPr lang="en-US" sz="2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5267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161D3-B952-4D4D-874A-E622DA857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FPR=0</a:t>
            </a:r>
          </a:p>
        </p:txBody>
      </p:sp>
      <p:pic>
        <p:nvPicPr>
          <p:cNvPr id="5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DFA93746-734C-874F-8A46-2398BF70B7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782" b="2629"/>
          <a:stretch/>
        </p:blipFill>
        <p:spPr>
          <a:xfrm>
            <a:off x="6575071" y="2219093"/>
            <a:ext cx="5755260" cy="415940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8EF67B-A23A-CE44-B144-691C7F28C3ED}"/>
              </a:ext>
            </a:extLst>
          </p:cNvPr>
          <p:cNvSpPr txBox="1"/>
          <p:nvPr/>
        </p:nvSpPr>
        <p:spPr>
          <a:xfrm>
            <a:off x="838199" y="2475571"/>
            <a:ext cx="60867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Classification threshold = 0.050000000000000044</a:t>
            </a:r>
          </a:p>
          <a:p>
            <a:r>
              <a:rPr lang="en-US" dirty="0"/>
              <a:t>True positives:		False negatives:</a:t>
            </a:r>
          </a:p>
          <a:p>
            <a:r>
              <a:rPr lang="en-US" dirty="0"/>
              <a:t>223			94</a:t>
            </a:r>
          </a:p>
          <a:p>
            <a:r>
              <a:rPr lang="en-US" dirty="0"/>
              <a:t>False positives:		True negatives:</a:t>
            </a:r>
          </a:p>
          <a:p>
            <a:r>
              <a:rPr lang="en-US" dirty="0"/>
              <a:t>6			99678</a:t>
            </a:r>
          </a:p>
          <a:p>
            <a:r>
              <a:rPr lang="en-US" dirty="0"/>
              <a:t>TPR:			FPR:</a:t>
            </a:r>
          </a:p>
          <a:p>
            <a:r>
              <a:rPr lang="en-US" dirty="0"/>
              <a:t>0.7034700315457413	6.0190201035271456e-05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995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161D3-B952-4D4D-874A-E622DA857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FPR=0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F16EF905-CE93-0E49-95AD-8DE1A7FF8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4906" y="1825625"/>
            <a:ext cx="5050966" cy="435532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23235-5B44-CE4E-8246-18A148ECD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9611"/>
            <a:ext cx="5517995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400" b="1" dirty="0"/>
              <a:t>	Classification threshold = 0.28</a:t>
            </a:r>
          </a:p>
          <a:p>
            <a:pPr marL="0" indent="0">
              <a:buNone/>
            </a:pPr>
            <a:r>
              <a:rPr lang="en-US" sz="1400" dirty="0"/>
              <a:t>True positives:		False negatives:</a:t>
            </a:r>
          </a:p>
          <a:p>
            <a:pPr marL="0" indent="0">
              <a:buNone/>
            </a:pPr>
            <a:r>
              <a:rPr lang="en-US" sz="1400" dirty="0"/>
              <a:t>4761			9037</a:t>
            </a:r>
          </a:p>
          <a:p>
            <a:pPr marL="0" indent="0">
              <a:buNone/>
            </a:pPr>
            <a:r>
              <a:rPr lang="en-US" sz="1400" dirty="0"/>
              <a:t>False positives:		True negatives:</a:t>
            </a:r>
          </a:p>
          <a:p>
            <a:pPr marL="0" indent="0">
              <a:buNone/>
            </a:pPr>
            <a:r>
              <a:rPr lang="en-US" sz="1400" dirty="0"/>
              <a:t>0			4658914</a:t>
            </a:r>
          </a:p>
          <a:p>
            <a:pPr marL="0" indent="0">
              <a:buNone/>
            </a:pPr>
            <a:r>
              <a:rPr lang="en-US" sz="1400" dirty="0"/>
              <a:t>TPR:			FPR:</a:t>
            </a:r>
          </a:p>
          <a:p>
            <a:pPr marL="0" indent="0">
              <a:buNone/>
            </a:pPr>
            <a:r>
              <a:rPr lang="en-US" sz="1400" dirty="0"/>
              <a:t>0.3450500072474272		0.0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500" dirty="0"/>
              <a:t>	</a:t>
            </a:r>
            <a:r>
              <a:rPr lang="en-US" sz="1500" b="1" dirty="0"/>
              <a:t>Classification threshold = 0.27</a:t>
            </a:r>
          </a:p>
          <a:p>
            <a:pPr marL="0" indent="0">
              <a:buNone/>
            </a:pPr>
            <a:r>
              <a:rPr lang="en-US" sz="1500" dirty="0"/>
              <a:t>True positives:		False negatives:</a:t>
            </a:r>
          </a:p>
          <a:p>
            <a:pPr marL="0" indent="0">
              <a:buNone/>
            </a:pPr>
            <a:r>
              <a:rPr lang="en-US" sz="1500" dirty="0"/>
              <a:t>5331			8467</a:t>
            </a:r>
          </a:p>
          <a:p>
            <a:pPr marL="0" indent="0">
              <a:buNone/>
            </a:pPr>
            <a:r>
              <a:rPr lang="en-US" sz="1500" dirty="0"/>
              <a:t>False positives:		True negatives:</a:t>
            </a:r>
          </a:p>
          <a:p>
            <a:pPr marL="0" indent="0">
              <a:buNone/>
            </a:pPr>
            <a:r>
              <a:rPr lang="en-US" sz="1500" dirty="0"/>
              <a:t>2			4658912</a:t>
            </a:r>
          </a:p>
          <a:p>
            <a:pPr marL="0" indent="0">
              <a:buNone/>
            </a:pPr>
            <a:r>
              <a:rPr lang="en-US" sz="1500" dirty="0"/>
              <a:t>TPR:			FPR:</a:t>
            </a:r>
          </a:p>
          <a:p>
            <a:pPr marL="0" indent="0">
              <a:buNone/>
            </a:pPr>
            <a:r>
              <a:rPr lang="en-US" sz="1500" dirty="0"/>
              <a:t>0.3863603420785621		4.2928459293303117e-07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212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EB78-7FB3-F840-B354-A3988A67A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CD2C99-2609-484D-B1BB-7E2BBAA09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06189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Classification threshold at 0.3</a:t>
            </a:r>
          </a:p>
          <a:p>
            <a:pPr marL="0" indent="0">
              <a:buNone/>
            </a:pPr>
            <a:r>
              <a:rPr lang="en-US" sz="2000" dirty="0"/>
              <a:t>Will have many false negatives but no false positives. (TPR=0.27, FPR=0)</a:t>
            </a:r>
          </a:p>
        </p:txBody>
      </p:sp>
      <p:pic>
        <p:nvPicPr>
          <p:cNvPr id="8" name="Picture 7" descr="Chart&#10;&#10;Description automatically generated">
            <a:extLst>
              <a:ext uri="{FF2B5EF4-FFF2-40B4-BE49-F238E27FC236}">
                <a16:creationId xmlns:a16="http://schemas.microsoft.com/office/drawing/2014/main" id="{03AC1B50-8EA7-5349-9AC9-C9C2D6D60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0096" y="365124"/>
            <a:ext cx="6456392" cy="600760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86C69F4-CDED-504B-B449-C8BB4715E7BC}"/>
              </a:ext>
            </a:extLst>
          </p:cNvPr>
          <p:cNvCxnSpPr>
            <a:cxnSpLocks/>
          </p:cNvCxnSpPr>
          <p:nvPr/>
        </p:nvCxnSpPr>
        <p:spPr>
          <a:xfrm flipV="1">
            <a:off x="8909824" y="970155"/>
            <a:ext cx="0" cy="482847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5855885-DE1C-1349-9023-82D3DC01043E}"/>
              </a:ext>
            </a:extLst>
          </p:cNvPr>
          <p:cNvCxnSpPr/>
          <p:nvPr/>
        </p:nvCxnSpPr>
        <p:spPr>
          <a:xfrm flipV="1">
            <a:off x="9043638" y="3546632"/>
            <a:ext cx="1248937" cy="97015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6F1F62B-A92F-914C-9F16-60BA59667388}"/>
              </a:ext>
            </a:extLst>
          </p:cNvPr>
          <p:cNvSpPr txBox="1"/>
          <p:nvPr/>
        </p:nvSpPr>
        <p:spPr>
          <a:xfrm>
            <a:off x="10032212" y="3240682"/>
            <a:ext cx="49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DC95E2F-8162-3144-9BBD-C66DF1E47ECE}"/>
              </a:ext>
            </a:extLst>
          </p:cNvPr>
          <p:cNvCxnSpPr>
            <a:cxnSpLocks/>
          </p:cNvCxnSpPr>
          <p:nvPr/>
        </p:nvCxnSpPr>
        <p:spPr>
          <a:xfrm flipH="1" flipV="1">
            <a:off x="6310164" y="2977376"/>
            <a:ext cx="580558" cy="130656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7DDB09E-5601-E148-A197-1B17938F3642}"/>
              </a:ext>
            </a:extLst>
          </p:cNvPr>
          <p:cNvSpPr txBox="1"/>
          <p:nvPr/>
        </p:nvSpPr>
        <p:spPr>
          <a:xfrm>
            <a:off x="6092927" y="2608044"/>
            <a:ext cx="49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EB017C2-351D-C248-B114-9CFC3C543711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4638908"/>
            <a:ext cx="2033239" cy="43489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BD4A819-E9EE-1740-9525-B599C78862DB}"/>
              </a:ext>
            </a:extLst>
          </p:cNvPr>
          <p:cNvSpPr txBox="1"/>
          <p:nvPr/>
        </p:nvSpPr>
        <p:spPr>
          <a:xfrm>
            <a:off x="5862139" y="4302542"/>
            <a:ext cx="49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FN</a:t>
            </a:r>
          </a:p>
        </p:txBody>
      </p:sp>
    </p:spTree>
    <p:extLst>
      <p:ext uri="{BB962C8B-B14F-4D97-AF65-F5344CB8AC3E}">
        <p14:creationId xmlns:p14="http://schemas.microsoft.com/office/powerpoint/2010/main" val="4212228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3FDE7-8EDE-A745-8E15-B4B124981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A071-155E-EB4E-9FF1-A2137779F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584580" cy="4351338"/>
          </a:xfrm>
        </p:spPr>
        <p:txBody>
          <a:bodyPr/>
          <a:lstStyle/>
          <a:p>
            <a:r>
              <a:rPr lang="en-US" dirty="0"/>
              <a:t>With a classification threshold of 0.3 the BDT will not report any false muon hits.</a:t>
            </a:r>
          </a:p>
          <a:p>
            <a:r>
              <a:rPr lang="en-US" dirty="0"/>
              <a:t>Next step would be to do this on an event level</a:t>
            </a:r>
          </a:p>
          <a:p>
            <a:pPr lvl="1"/>
            <a:r>
              <a:rPr lang="en-US" dirty="0"/>
              <a:t>Check for event if there are 5 or more muon hits, then there is a muon in the event.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730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19FEB-EF94-6B4D-8A82-1F9ACF391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BDT classifier for muons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D72B3-B560-C741-A5E9-868D0D642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733156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2400" dirty="0"/>
              <a:t>Create a boosted decision tree that can separate muon hits from other hits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16789 CC and NC nu events (1.28x10</a:t>
            </a:r>
            <a:r>
              <a:rPr lang="en-US" sz="2400" baseline="30000" dirty="0"/>
              <a:t>7</a:t>
            </a:r>
            <a:r>
              <a:rPr lang="en-US" sz="2400" dirty="0"/>
              <a:t> mc hits, excluding cuts removing events with no muon) in the two ROOT files</a:t>
            </a:r>
          </a:p>
          <a:p>
            <a:pPr lvl="1">
              <a:lnSpc>
                <a:spcPct val="170000"/>
              </a:lnSpc>
            </a:pPr>
            <a:r>
              <a:rPr lang="en-US" sz="1800" dirty="0"/>
              <a:t> ARCA_GSGHE_nu12CC_muons.jsirene.jte.aashowerfit.root</a:t>
            </a:r>
          </a:p>
          <a:p>
            <a:pPr lvl="1">
              <a:lnSpc>
                <a:spcPct val="170000"/>
              </a:lnSpc>
            </a:pPr>
            <a:r>
              <a:rPr lang="en-US" sz="1800" dirty="0"/>
              <a:t>ARCA_GSGHE_nu12NC_muons.jsirene.jte.aashowerfit.root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Used 10% to train, test and evaluate the BDT (create the model) (</a:t>
            </a:r>
            <a:r>
              <a:rPr lang="en-US" sz="2400" dirty="0" err="1"/>
              <a:t>BDT.py</a:t>
            </a:r>
            <a:r>
              <a:rPr lang="en-US" sz="2400" dirty="0"/>
              <a:t>) </a:t>
            </a:r>
          </a:p>
          <a:p>
            <a:pPr lvl="1">
              <a:lnSpc>
                <a:spcPct val="170000"/>
              </a:lnSpc>
            </a:pPr>
            <a:r>
              <a:rPr lang="en-US" sz="1800" dirty="0"/>
              <a:t>492401 hits; 1634 Signal and 490767 Background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Other events were used to test the trained BDT (</a:t>
            </a:r>
            <a:r>
              <a:rPr lang="en-US" sz="2400" dirty="0" err="1"/>
              <a:t>classification.py</a:t>
            </a:r>
            <a:r>
              <a:rPr lang="en-US" sz="2400" dirty="0"/>
              <a:t>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8509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95F5F-188A-1242-A1E4-5C9511D0B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Variable list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1CC79-F9C0-B445-94EE-CC7F46BA9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728216"/>
            <a:ext cx="10168128" cy="36950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1. Time residual computed with shower-hypothesis (</a:t>
            </a:r>
            <a:r>
              <a:rPr lang="en-US" dirty="0" err="1"/>
              <a:t>rs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2. Time residual computed with track-hypothesis (rt)</a:t>
            </a:r>
          </a:p>
          <a:p>
            <a:pPr marL="0" indent="0">
              <a:buNone/>
            </a:pPr>
            <a:r>
              <a:rPr lang="en-US" dirty="0"/>
              <a:t>3. Distance from (hypothetical) muon track to the hit (d)</a:t>
            </a:r>
          </a:p>
          <a:p>
            <a:pPr marL="0" indent="0">
              <a:buNone/>
            </a:pPr>
            <a:r>
              <a:rPr lang="en-US" dirty="0"/>
              <a:t>4. Angle between between (</a:t>
            </a:r>
            <a:r>
              <a:rPr lang="en-US" dirty="0" err="1"/>
              <a:t>hitpos</a:t>
            </a:r>
            <a:r>
              <a:rPr lang="en-US" dirty="0"/>
              <a:t> - </a:t>
            </a:r>
            <a:r>
              <a:rPr lang="en-US" dirty="0" err="1"/>
              <a:t>showerpos</a:t>
            </a:r>
            <a:r>
              <a:rPr lang="en-US" dirty="0"/>
              <a:t>) and shower direction (a)</a:t>
            </a:r>
          </a:p>
          <a:p>
            <a:pPr marL="0" indent="0">
              <a:buNone/>
            </a:pPr>
            <a:r>
              <a:rPr lang="en-US" dirty="0"/>
              <a:t>5. Shower direction reconstructed shower energy  (E)</a:t>
            </a:r>
          </a:p>
          <a:p>
            <a:pPr marL="0" indent="0">
              <a:buNone/>
            </a:pPr>
            <a:r>
              <a:rPr lang="en-US" dirty="0"/>
              <a:t>6. Muon yes/no (truth)</a:t>
            </a:r>
          </a:p>
          <a:p>
            <a:pPr marL="0" indent="0">
              <a:buNone/>
            </a:pPr>
            <a:r>
              <a:rPr lang="en-US" dirty="0"/>
              <a:t>These were computed using </a:t>
            </a:r>
            <a:r>
              <a:rPr lang="en-US" dirty="0" err="1"/>
              <a:t>best_reco_track</a:t>
            </a:r>
            <a:r>
              <a:rPr lang="en-US" dirty="0"/>
              <a:t>() and </a:t>
            </a:r>
            <a:r>
              <a:rPr lang="en-US" dirty="0" err="1"/>
              <a:t>mc_hits</a:t>
            </a:r>
            <a:endParaRPr lang="en-US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17540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30203-8836-E94D-AF05-7301CD699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BDT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8037D-9321-A94C-B98F-3898E681D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88436" cy="4351338"/>
          </a:xfrm>
        </p:spPr>
        <p:txBody>
          <a:bodyPr/>
          <a:lstStyle/>
          <a:p>
            <a:r>
              <a:rPr lang="en-US" dirty="0"/>
              <a:t>Run time of about 1 hour</a:t>
            </a:r>
          </a:p>
          <a:p>
            <a:r>
              <a:rPr lang="en-US" dirty="0"/>
              <a:t>Used default TMVA settings</a:t>
            </a:r>
          </a:p>
          <a:p>
            <a:r>
              <a:rPr lang="en-US" dirty="0"/>
              <a:t>ROC integral of 0.991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4A0A7B40-77C7-0244-AF47-38827EE06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6636" y="1826691"/>
            <a:ext cx="6871194" cy="394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829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hart, histogram&#10;&#10;Description automatically generated">
            <a:extLst>
              <a:ext uri="{FF2B5EF4-FFF2-40B4-BE49-F238E27FC236}">
                <a16:creationId xmlns:a16="http://schemas.microsoft.com/office/drawing/2014/main" id="{58339C0A-4AD5-6448-AEA6-0F5A0F17EE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77" r="2155"/>
          <a:stretch/>
        </p:blipFill>
        <p:spPr>
          <a:xfrm>
            <a:off x="6348066" y="1204332"/>
            <a:ext cx="5592736" cy="53807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5A2899-DE87-1848-BB24-B51C88190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D931A-5B67-0648-87EC-F3EDF83B0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sz="2000" dirty="0"/>
              <a:t>With the trained model it can classify any data tree with variables </a:t>
            </a:r>
            <a:r>
              <a:rPr lang="en-US" sz="2000" dirty="0" err="1"/>
              <a:t>rs</a:t>
            </a:r>
            <a:r>
              <a:rPr lang="en-US" sz="2000" dirty="0"/>
              <a:t>, rt, a, d and E</a:t>
            </a:r>
          </a:p>
          <a:p>
            <a:r>
              <a:rPr lang="en-US" sz="2000" dirty="0"/>
              <a:t>BDT classifies with value:		        -1 &lt; </a:t>
            </a:r>
            <a:r>
              <a:rPr lang="en-US" sz="2000" dirty="0" err="1"/>
              <a:t>reader.EvaluateMVA</a:t>
            </a:r>
            <a:r>
              <a:rPr lang="en-US" sz="2000" dirty="0"/>
              <a:t>('BDT’) &lt; 1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8888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2D902-4244-AD4F-85AD-4A51EC1FC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0CF78-4864-134F-BE3F-1B74A0F43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This is split based on classification threshold</a:t>
            </a:r>
          </a:p>
          <a:p>
            <a:r>
              <a:rPr lang="en-US" sz="2000" dirty="0"/>
              <a:t>Different thresholds will split data differently and result in different a confusion matrix (more or less false positives </a:t>
            </a:r>
            <a:r>
              <a:rPr lang="en-US" sz="2000" dirty="0" err="1"/>
              <a:t>etc</a:t>
            </a:r>
            <a:r>
              <a:rPr lang="en-US" sz="2000" dirty="0"/>
              <a:t>) </a:t>
            </a:r>
          </a:p>
          <a:p>
            <a:r>
              <a:rPr lang="en-US" sz="2000" dirty="0"/>
              <a:t>Example has threshold signal&gt;0 and background&lt;0</a:t>
            </a:r>
          </a:p>
          <a:p>
            <a:r>
              <a:rPr lang="en-US" sz="2000" dirty="0"/>
              <a:t>Want to minimize the false positives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4CB45187-95B9-154E-BD9C-9207682B4B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551363"/>
              </p:ext>
            </p:extLst>
          </p:nvPr>
        </p:nvGraphicFramePr>
        <p:xfrm>
          <a:off x="838200" y="4001293"/>
          <a:ext cx="8595732" cy="1395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7866">
                  <a:extLst>
                    <a:ext uri="{9D8B030D-6E8A-4147-A177-3AD203B41FA5}">
                      <a16:colId xmlns:a16="http://schemas.microsoft.com/office/drawing/2014/main" val="2498199289"/>
                    </a:ext>
                  </a:extLst>
                </a:gridCol>
                <a:gridCol w="4297866">
                  <a:extLst>
                    <a:ext uri="{9D8B030D-6E8A-4147-A177-3AD203B41FA5}">
                      <a16:colId xmlns:a16="http://schemas.microsoft.com/office/drawing/2014/main" val="1697732967"/>
                    </a:ext>
                  </a:extLst>
                </a:gridCol>
              </a:tblGrid>
              <a:tr h="697949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</a:rPr>
                        <a:t>True Positives: 10459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</a:rPr>
                        <a:t>False Negatives (Is positive but tested negative): 3340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443540"/>
                  </a:ext>
                </a:extLst>
              </a:tr>
              <a:tr h="697949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</a:rPr>
                        <a:t>False Positives (Is negative but tested positive): 4757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</a:rPr>
                        <a:t>True Negatives: 4654157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728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960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1C4B1-377F-2840-A98A-643311120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EE79D-AEE1-5941-8652-FED0698AE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3416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How the data looks with classification threshold at zero:</a:t>
            </a:r>
          </a:p>
          <a:p>
            <a:pPr marL="0" indent="0">
              <a:buNone/>
            </a:pPr>
            <a:r>
              <a:rPr lang="en-US" sz="1800" dirty="0"/>
              <a:t>True signal is in blue </a:t>
            </a:r>
          </a:p>
          <a:p>
            <a:pPr marL="0" indent="0">
              <a:buNone/>
            </a:pPr>
            <a:r>
              <a:rPr lang="en-US" sz="1800" dirty="0"/>
              <a:t>True background is in red</a:t>
            </a:r>
          </a:p>
          <a:p>
            <a:pPr marL="0" indent="0">
              <a:buNone/>
            </a:pPr>
            <a:r>
              <a:rPr lang="en-US" sz="1800" dirty="0"/>
              <a:t>False positives may seem small but this is due to normalization (signal is only 14000 events and background is 4.6x10</a:t>
            </a:r>
            <a:r>
              <a:rPr lang="en-US" sz="1800" baseline="30000" dirty="0"/>
              <a:t>6</a:t>
            </a:r>
            <a:r>
              <a:rPr lang="en-US" sz="1800" dirty="0"/>
              <a:t> events)</a:t>
            </a:r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58E28647-74F0-BF4B-B76C-532BF6E43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0096" y="365125"/>
            <a:ext cx="6453704" cy="600510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16C1756-1EEA-EC4D-869C-CD92A816425B}"/>
              </a:ext>
            </a:extLst>
          </p:cNvPr>
          <p:cNvCxnSpPr/>
          <p:nvPr/>
        </p:nvCxnSpPr>
        <p:spPr>
          <a:xfrm flipV="1">
            <a:off x="8139659" y="1027906"/>
            <a:ext cx="0" cy="472831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5BDE8F6-ED45-4646-B87B-AEB477B07B16}"/>
              </a:ext>
            </a:extLst>
          </p:cNvPr>
          <p:cNvCxnSpPr/>
          <p:nvPr/>
        </p:nvCxnSpPr>
        <p:spPr>
          <a:xfrm flipV="1">
            <a:off x="8965580" y="3534937"/>
            <a:ext cx="1248937" cy="97015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049846D-A632-6A4B-8960-DBD1A01913A2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4638907"/>
            <a:ext cx="1405716" cy="92107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B295C4A-2E8A-0F4D-85C5-94C8B5B96F99}"/>
              </a:ext>
            </a:extLst>
          </p:cNvPr>
          <p:cNvCxnSpPr>
            <a:cxnSpLocks/>
          </p:cNvCxnSpPr>
          <p:nvPr/>
        </p:nvCxnSpPr>
        <p:spPr>
          <a:xfrm flipH="1" flipV="1">
            <a:off x="6310164" y="2977376"/>
            <a:ext cx="580558" cy="130656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67F672F-D35C-D84B-9CF9-BAFFC3D9C260}"/>
              </a:ext>
            </a:extLst>
          </p:cNvPr>
          <p:cNvCxnSpPr>
            <a:cxnSpLocks/>
          </p:cNvCxnSpPr>
          <p:nvPr/>
        </p:nvCxnSpPr>
        <p:spPr>
          <a:xfrm flipV="1">
            <a:off x="8164749" y="5363737"/>
            <a:ext cx="1577699" cy="39248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CD02DA7-025C-1D4B-BC87-7CA65EBEC3C3}"/>
              </a:ext>
            </a:extLst>
          </p:cNvPr>
          <p:cNvSpPr txBox="1"/>
          <p:nvPr/>
        </p:nvSpPr>
        <p:spPr>
          <a:xfrm>
            <a:off x="6092927" y="2608044"/>
            <a:ext cx="49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A1F8EB-AF94-0743-A23E-888AE90EEE87}"/>
              </a:ext>
            </a:extLst>
          </p:cNvPr>
          <p:cNvSpPr txBox="1"/>
          <p:nvPr/>
        </p:nvSpPr>
        <p:spPr>
          <a:xfrm>
            <a:off x="5862139" y="4302542"/>
            <a:ext cx="49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32509E-95C6-344C-A9B9-B859C2E9D462}"/>
              </a:ext>
            </a:extLst>
          </p:cNvPr>
          <p:cNvSpPr txBox="1"/>
          <p:nvPr/>
        </p:nvSpPr>
        <p:spPr>
          <a:xfrm>
            <a:off x="9677464" y="5099443"/>
            <a:ext cx="49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87E10B2-62AC-264E-B702-799CE84C2761}"/>
              </a:ext>
            </a:extLst>
          </p:cNvPr>
          <p:cNvSpPr txBox="1"/>
          <p:nvPr/>
        </p:nvSpPr>
        <p:spPr>
          <a:xfrm>
            <a:off x="10032212" y="3240682"/>
            <a:ext cx="49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TP</a:t>
            </a:r>
          </a:p>
        </p:txBody>
      </p:sp>
    </p:spTree>
    <p:extLst>
      <p:ext uri="{BB962C8B-B14F-4D97-AF65-F5344CB8AC3E}">
        <p14:creationId xmlns:p14="http://schemas.microsoft.com/office/powerpoint/2010/main" val="614384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61660-34B0-2847-BFD6-C79FD4A86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ROC and AUC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F58AA-2ADB-AC4A-9726-10ED038C8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Receiver Operator Characteristic plots the true positive rate (TPR) against the false positive rate (FPR)</a:t>
            </a:r>
          </a:p>
          <a:p>
            <a:r>
              <a:rPr lang="en-US" sz="2000" dirty="0"/>
              <a:t>TPR or recall is the ratio of how many positives were classified correctly TP/TP+FN</a:t>
            </a:r>
          </a:p>
          <a:p>
            <a:r>
              <a:rPr lang="en-US" sz="2000" dirty="0"/>
              <a:t>FPR is the ratio of how many negatives were classified incorrectly FP/FP+TN</a:t>
            </a:r>
          </a:p>
          <a:p>
            <a:r>
              <a:rPr lang="en-US" sz="2000" dirty="0"/>
              <a:t>Would like a large TPR and small FPR, this changes as classification threshold changes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06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5DDB0-AEF8-2F42-9B0A-9BC860AC0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ROC curve of the dataset</a:t>
            </a:r>
          </a:p>
        </p:txBody>
      </p:sp>
      <p:pic>
        <p:nvPicPr>
          <p:cNvPr id="5" name="Content Placeholder 4" descr="A picture containing chart&#10;&#10;Description automatically generated">
            <a:extLst>
              <a:ext uri="{FF2B5EF4-FFF2-40B4-BE49-F238E27FC236}">
                <a16:creationId xmlns:a16="http://schemas.microsoft.com/office/drawing/2014/main" id="{F7652094-9170-F649-808E-6F16B2A405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93230" y="1781020"/>
            <a:ext cx="4660570" cy="4351338"/>
          </a:xfr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7F52F20-F7FB-2B4A-9A88-59A6DAA0409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70756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Plots FPR vs TPR at different classification steps,</a:t>
            </a:r>
          </a:p>
          <a:p>
            <a:r>
              <a:rPr lang="en-US" sz="2000" dirty="0"/>
              <a:t>Need to record each classification step with corresponding FPR and TPR</a:t>
            </a:r>
          </a:p>
          <a:p>
            <a:r>
              <a:rPr lang="en-US" sz="2000" dirty="0"/>
              <a:t>AUC is a good indicator of performance across all classification threshold. Ideal would be 1.0.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095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24624</TotalTime>
  <Words>709</Words>
  <Application>Microsoft Macintosh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BDT Classifier for muons</vt:lpstr>
      <vt:lpstr>BDT classifier for muons</vt:lpstr>
      <vt:lpstr>Variable list</vt:lpstr>
      <vt:lpstr>BDT training</vt:lpstr>
      <vt:lpstr>Classification</vt:lpstr>
      <vt:lpstr>Classification</vt:lpstr>
      <vt:lpstr>Classification</vt:lpstr>
      <vt:lpstr>ROC and AUC</vt:lpstr>
      <vt:lpstr>Final ROC curve of the dataset</vt:lpstr>
      <vt:lpstr>Where is FPR=0</vt:lpstr>
      <vt:lpstr>Where is FPR=0</vt:lpstr>
      <vt:lpstr>Classification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Vici meeting</dc:title>
  <dc:creator>Kruidenier, Pepijn (Stud. MSP)</dc:creator>
  <cp:lastModifiedBy>Kruidenier, Pepijn (Stud. MSP)</cp:lastModifiedBy>
  <cp:revision>45</cp:revision>
  <dcterms:created xsi:type="dcterms:W3CDTF">2020-11-02T15:07:36Z</dcterms:created>
  <dcterms:modified xsi:type="dcterms:W3CDTF">2020-11-26T09:20:37Z</dcterms:modified>
</cp:coreProperties>
</file>