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543" r:id="rId2"/>
    <p:sldId id="548" r:id="rId3"/>
    <p:sldId id="556" r:id="rId4"/>
    <p:sldId id="557" r:id="rId5"/>
    <p:sldId id="560" r:id="rId6"/>
    <p:sldId id="559" r:id="rId7"/>
    <p:sldId id="562" r:id="rId8"/>
    <p:sldId id="561" r:id="rId9"/>
    <p:sldId id="563" r:id="rId10"/>
    <p:sldId id="570" r:id="rId11"/>
    <p:sldId id="564" r:id="rId12"/>
    <p:sldId id="565" r:id="rId13"/>
    <p:sldId id="566" r:id="rId14"/>
    <p:sldId id="567" r:id="rId15"/>
    <p:sldId id="568" r:id="rId16"/>
    <p:sldId id="558" r:id="rId17"/>
    <p:sldId id="569" r:id="rId18"/>
    <p:sldId id="555" r:id="rId19"/>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FF0000"/>
    <a:srgbClr val="0066FF"/>
    <a:srgbClr val="FF6600"/>
    <a:srgbClr val="FFFF00"/>
    <a:srgbClr val="66FF33"/>
    <a:srgbClr val="8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955" autoAdjust="0"/>
  </p:normalViewPr>
  <p:slideViewPr>
    <p:cSldViewPr>
      <p:cViewPr varScale="1">
        <p:scale>
          <a:sx n="111" d="100"/>
          <a:sy n="111" d="100"/>
        </p:scale>
        <p:origin x="440" y="192"/>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1200" kern="1200" dirty="0">
                <a:solidFill>
                  <a:schemeClr val="tx1"/>
                </a:solidFill>
                <a:latin typeface="Verdana"/>
                <a:ea typeface="+mn-ea"/>
                <a:cs typeface="Verdana"/>
              </a:rPr>
              <a:t>Lepton Collider </a:t>
            </a:r>
            <a:r>
              <a:rPr lang="en-US" sz="1200" kern="1200" baseline="0">
                <a:solidFill>
                  <a:schemeClr val="tx1"/>
                </a:solidFill>
                <a:latin typeface="Verdana"/>
                <a:ea typeface="+mn-ea"/>
                <a:cs typeface="Verdana"/>
              </a:rPr>
              <a:t>meeting October </a:t>
            </a:r>
            <a:r>
              <a:rPr lang="en-US" sz="1200" kern="1200" baseline="0" dirty="0">
                <a:solidFill>
                  <a:schemeClr val="tx1"/>
                </a:solidFill>
                <a:latin typeface="Verdana"/>
                <a:ea typeface="+mn-ea"/>
                <a:cs typeface="Verdana"/>
              </a:rPr>
              <a:t>2020</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5400000">
            <a:off x="4932529" y="2306472"/>
            <a:ext cx="3469942" cy="2057399"/>
          </a:xfrm>
          <a:prstGeom prst="rect">
            <a:avLst/>
          </a:prstGeom>
        </p:spPr>
      </p:pic>
      <p:sp>
        <p:nvSpPr>
          <p:cNvPr id="3074" name="Rectangle 4"/>
          <p:cNvSpPr>
            <a:spLocks noGrp="1" noChangeArrowheads="1"/>
          </p:cNvSpPr>
          <p:nvPr>
            <p:ph type="ctrTitle"/>
          </p:nvPr>
        </p:nvSpPr>
        <p:spPr>
          <a:xfrm>
            <a:off x="3311798" y="291480"/>
            <a:ext cx="5208042" cy="1080120"/>
          </a:xfrm>
        </p:spPr>
        <p:txBody>
          <a:bodyPr anchor="ctr"/>
          <a:lstStyle/>
          <a:p>
            <a:r>
              <a:rPr lang="en-GB" altLang="en-US" sz="4000" b="0" dirty="0">
                <a:latin typeface="Verdana"/>
                <a:cs typeface="Verdana"/>
              </a:rPr>
              <a:t>Pixel TPC</a:t>
            </a:r>
          </a:p>
        </p:txBody>
      </p:sp>
      <p:pic>
        <p:nvPicPr>
          <p:cNvPr id="3079" name="Picture 2"/>
          <p:cNvPicPr>
            <a:picLocks noChangeAspect="1"/>
          </p:cNvPicPr>
          <p:nvPr/>
        </p:nvPicPr>
        <p:blipFill>
          <a:blip r:embed="rId4">
            <a:extLst>
              <a:ext uri="{28A0092B-C50C-407E-A947-70E740481C1C}">
                <a14:useLocalDpi xmlns:a14="http://schemas.microsoft.com/office/drawing/2010/main" val="0"/>
              </a:ext>
            </a:extLst>
          </a:blip>
          <a:srcRect l="3799" t="5901" r="5202" b="18501"/>
          <a:stretch>
            <a:fillRect/>
          </a:stretch>
        </p:blipFill>
        <p:spPr bwMode="auto">
          <a:xfrm flipH="1">
            <a:off x="2895599" y="2298086"/>
            <a:ext cx="2191053" cy="24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44">
            <a:extLst>
              <a:ext uri="{FF2B5EF4-FFF2-40B4-BE49-F238E27FC236}">
                <a16:creationId xmlns:a16="http://schemas.microsoft.com/office/drawing/2014/main" id="{CDEDC3A7-1097-49CA-8924-8BB5F0DD655C}"/>
              </a:ext>
            </a:extLst>
          </p:cNvPr>
          <p:cNvPicPr>
            <a:picLocks noChangeAspect="1"/>
          </p:cNvPicPr>
          <p:nvPr/>
        </p:nvPicPr>
        <p:blipFill>
          <a:blip r:embed="rId5">
            <a:alphaModFix/>
            <a:extLst>
              <a:ext uri="{BEBA8EAE-BF5A-486C-A8C5-ECC9F3942E4B}">
                <a14:imgProps xmlns:a14="http://schemas.microsoft.com/office/drawing/2010/main">
                  <a14:imgLayer>
                    <a14:imgEffect>
                      <a14:brightnessContrast bright="20000"/>
                    </a14:imgEffect>
                  </a14:imgLayer>
                </a14:imgProps>
              </a:ext>
            </a:extLst>
          </a:blip>
          <a:srcRect r="55828"/>
          <a:stretch>
            <a:fillRect/>
          </a:stretch>
        </p:blipFill>
        <p:spPr>
          <a:xfrm>
            <a:off x="609600" y="2487110"/>
            <a:ext cx="1401882" cy="1780090"/>
          </a:xfrm>
          <a:prstGeom prst="rect">
            <a:avLst/>
          </a:prstGeom>
          <a:noFill/>
          <a:ln>
            <a:noFill/>
          </a:ln>
        </p:spPr>
      </p:pic>
      <p:pic>
        <p:nvPicPr>
          <p:cNvPr id="11" name="Picture 10" descr="TPC-Pixel-ComAcceptanceZoom.gif"/>
          <p:cNvPicPr>
            <a:picLocks noChangeAspect="1"/>
          </p:cNvPicPr>
          <p:nvPr/>
        </p:nvPicPr>
        <p:blipFill>
          <a:blip r:embed="rId6"/>
          <a:srcRect r="9979"/>
          <a:stretch>
            <a:fillRect/>
          </a:stretch>
        </p:blipFill>
        <p:spPr>
          <a:xfrm>
            <a:off x="8077200" y="1219200"/>
            <a:ext cx="3606870" cy="3886200"/>
          </a:xfrm>
          <a:prstGeom prst="rect">
            <a:avLst/>
          </a:prstGeom>
        </p:spPr>
      </p:pic>
      <p:cxnSp>
        <p:nvCxnSpPr>
          <p:cNvPr id="12" name="Straight Arrow Connector 11"/>
          <p:cNvCxnSpPr/>
          <p:nvPr/>
        </p:nvCxnSpPr>
        <p:spPr bwMode="auto">
          <a:xfrm flipV="1">
            <a:off x="1371600" y="2743200"/>
            <a:ext cx="190500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038600" y="2362200"/>
            <a:ext cx="251460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V="1">
            <a:off x="6781800" y="2514600"/>
            <a:ext cx="2819400" cy="762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25" name="Picture 24" descr="ildlogoTransparant.png"/>
          <p:cNvPicPr>
            <a:picLocks noChangeAspect="1"/>
          </p:cNvPicPr>
          <p:nvPr/>
        </p:nvPicPr>
        <p:blipFill>
          <a:blip r:embed="rId7"/>
          <a:stretch>
            <a:fillRect/>
          </a:stretch>
        </p:blipFill>
        <p:spPr>
          <a:xfrm>
            <a:off x="10417176" y="5638800"/>
            <a:ext cx="1089024" cy="696976"/>
          </a:xfrm>
          <a:prstGeom prst="rect">
            <a:avLst/>
          </a:prstGeom>
        </p:spPr>
      </p:pic>
      <p:sp>
        <p:nvSpPr>
          <p:cNvPr id="20" name="TextBox 19"/>
          <p:cNvSpPr txBox="1"/>
          <p:nvPr/>
        </p:nvSpPr>
        <p:spPr>
          <a:xfrm>
            <a:off x="1219200" y="5100935"/>
            <a:ext cx="9753600" cy="461665"/>
          </a:xfrm>
          <a:prstGeom prst="rect">
            <a:avLst/>
          </a:prstGeom>
          <a:noFill/>
        </p:spPr>
        <p:txBody>
          <a:bodyPr wrap="square" rtlCol="0">
            <a:spAutoFit/>
          </a:bodyPr>
          <a:lstStyle/>
          <a:p>
            <a:r>
              <a:rPr lang="en-US" dirty="0">
                <a:latin typeface="Verdana"/>
                <a:cs typeface="Verdana"/>
              </a:rPr>
              <a:t>Single chip         Quad             Module                  TPC plane </a:t>
            </a:r>
          </a:p>
        </p:txBody>
      </p:sp>
      <p:sp>
        <p:nvSpPr>
          <p:cNvPr id="22" name="TextBox 21"/>
          <p:cNvSpPr txBox="1"/>
          <p:nvPr/>
        </p:nvSpPr>
        <p:spPr>
          <a:xfrm>
            <a:off x="1371600" y="5562600"/>
            <a:ext cx="9753600" cy="461665"/>
          </a:xfrm>
          <a:prstGeom prst="rect">
            <a:avLst/>
          </a:prstGeom>
          <a:noFill/>
        </p:spPr>
        <p:txBody>
          <a:bodyPr wrap="square" rtlCol="0">
            <a:spAutoFit/>
          </a:bodyPr>
          <a:lstStyle/>
          <a:p>
            <a:r>
              <a:rPr lang="en-US" dirty="0">
                <a:latin typeface="Verdana"/>
                <a:cs typeface="Verdana"/>
              </a:rPr>
              <a:t> 2017                2018              2019                   </a:t>
            </a:r>
          </a:p>
        </p:txBody>
      </p:sp>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00" y="404814"/>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LCTPClogo_simple.wb.png"/>
          <p:cNvPicPr>
            <a:picLocks noChangeAspect="1"/>
          </p:cNvPicPr>
          <p:nvPr/>
        </p:nvPicPr>
        <p:blipFill>
          <a:blip r:embed="rId9"/>
          <a:stretch>
            <a:fillRect/>
          </a:stretch>
        </p:blipFill>
        <p:spPr>
          <a:xfrm rot="10800000" flipH="1" flipV="1">
            <a:off x="8614521" y="5638800"/>
            <a:ext cx="1291479" cy="738482"/>
          </a:xfrm>
          <a:prstGeom prst="rect">
            <a:avLst/>
          </a:prstGeom>
        </p:spPr>
      </p:pic>
      <p:pic>
        <p:nvPicPr>
          <p:cNvPr id="16" name="Picture 15" descr="bonn.png"/>
          <p:cNvPicPr>
            <a:picLocks noChangeAspect="1"/>
          </p:cNvPicPr>
          <p:nvPr/>
        </p:nvPicPr>
        <p:blipFill>
          <a:blip r:embed="rId10"/>
          <a:stretch>
            <a:fillRect/>
          </a:stretch>
        </p:blipFill>
        <p:spPr>
          <a:xfrm>
            <a:off x="9220200" y="304800"/>
            <a:ext cx="2489200" cy="965200"/>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
        <p:nvSpPr>
          <p:cNvPr id="6" name="Title 5">
            <a:extLst>
              <a:ext uri="{FF2B5EF4-FFF2-40B4-BE49-F238E27FC236}">
                <a16:creationId xmlns:a16="http://schemas.microsoft.com/office/drawing/2014/main" id="{01FEF80A-84AA-F549-9DB8-0DCB03154786}"/>
              </a:ext>
            </a:extLst>
          </p:cNvPr>
          <p:cNvSpPr>
            <a:spLocks noGrp="1"/>
          </p:cNvSpPr>
          <p:nvPr>
            <p:ph type="title"/>
          </p:nvPr>
        </p:nvSpPr>
        <p:spPr>
          <a:xfrm>
            <a:off x="948267" y="188640"/>
            <a:ext cx="10363200" cy="800100"/>
          </a:xfrm>
        </p:spPr>
        <p:txBody>
          <a:bodyPr/>
          <a:lstStyle/>
          <a:p>
            <a:r>
              <a:rPr lang="en-NL" sz="3200" b="0" dirty="0">
                <a:solidFill>
                  <a:srgbClr val="FF0000"/>
                </a:solidFill>
                <a:latin typeface="Verdana" panose="020B0604030504040204" pitchFamily="34" charset="0"/>
                <a:ea typeface="Verdana" panose="020B0604030504040204" pitchFamily="34" charset="0"/>
                <a:cs typeface="Verdana" panose="020B0604030504040204" pitchFamily="34" charset="0"/>
              </a:rPr>
              <a:t>Updated event display layout </a:t>
            </a:r>
          </a:p>
        </p:txBody>
      </p:sp>
      <p:pic>
        <p:nvPicPr>
          <p:cNvPr id="8" name="Picture 7">
            <a:extLst>
              <a:ext uri="{FF2B5EF4-FFF2-40B4-BE49-F238E27FC236}">
                <a16:creationId xmlns:a16="http://schemas.microsoft.com/office/drawing/2014/main" id="{C4541D3E-50A9-7141-9E9A-A508B7F9D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052736"/>
            <a:ext cx="7433373" cy="5112568"/>
          </a:xfrm>
          <a:prstGeom prst="rect">
            <a:avLst/>
          </a:prstGeom>
        </p:spPr>
      </p:pic>
    </p:spTree>
    <p:extLst>
      <p:ext uri="{BB962C8B-B14F-4D97-AF65-F5344CB8AC3E}">
        <p14:creationId xmlns:p14="http://schemas.microsoft.com/office/powerpoint/2010/main" val="114548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
        <p:nvSpPr>
          <p:cNvPr id="6" name="Title 5">
            <a:extLst>
              <a:ext uri="{FF2B5EF4-FFF2-40B4-BE49-F238E27FC236}">
                <a16:creationId xmlns:a16="http://schemas.microsoft.com/office/drawing/2014/main" id="{01FEF80A-84AA-F549-9DB8-0DCB03154786}"/>
              </a:ext>
            </a:extLst>
          </p:cNvPr>
          <p:cNvSpPr>
            <a:spLocks noGrp="1"/>
          </p:cNvSpPr>
          <p:nvPr>
            <p:ph type="title"/>
          </p:nvPr>
        </p:nvSpPr>
        <p:spPr>
          <a:xfrm>
            <a:off x="948267" y="188640"/>
            <a:ext cx="10363200" cy="800100"/>
          </a:xfrm>
        </p:spPr>
        <p:txBody>
          <a:bodyPr/>
          <a:lstStyle/>
          <a:p>
            <a:r>
              <a:rPr lang="en-NL" sz="3200" b="0" dirty="0">
                <a:solidFill>
                  <a:srgbClr val="FF0000"/>
                </a:solidFill>
                <a:latin typeface="Verdana" panose="020B0604030504040204" pitchFamily="34" charset="0"/>
                <a:ea typeface="Verdana" panose="020B0604030504040204" pitchFamily="34" charset="0"/>
                <a:cs typeface="Verdana" panose="020B0604030504040204" pitchFamily="34" charset="0"/>
              </a:rPr>
              <a:t>Event display layout: chip centres </a:t>
            </a:r>
          </a:p>
        </p:txBody>
      </p:sp>
      <p:pic>
        <p:nvPicPr>
          <p:cNvPr id="8" name="Picture 7">
            <a:extLst>
              <a:ext uri="{FF2B5EF4-FFF2-40B4-BE49-F238E27FC236}">
                <a16:creationId xmlns:a16="http://schemas.microsoft.com/office/drawing/2014/main" id="{FB2DB27E-914E-3F4F-89AA-3FBC8DFD9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9164"/>
            <a:ext cx="12192000" cy="4199672"/>
          </a:xfrm>
          <a:prstGeom prst="rect">
            <a:avLst/>
          </a:prstGeom>
        </p:spPr>
      </p:pic>
    </p:spTree>
    <p:extLst>
      <p:ext uri="{BB962C8B-B14F-4D97-AF65-F5344CB8AC3E}">
        <p14:creationId xmlns:p14="http://schemas.microsoft.com/office/powerpoint/2010/main" val="425688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18C6248-98FF-B840-8106-A9F8B0CC58A8}"/>
              </a:ext>
            </a:extLst>
          </p:cNvPr>
          <p:cNvSpPr txBox="1"/>
          <p:nvPr/>
        </p:nvSpPr>
        <p:spPr>
          <a:xfrm>
            <a:off x="623391" y="247288"/>
            <a:ext cx="4176466" cy="3046988"/>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Event Display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Stage position 0</a:t>
            </a:r>
          </a:p>
          <a:p>
            <a:r>
              <a:rPr lang="en-NL" dirty="0">
                <a:latin typeface="Verdana" panose="020B0604030504040204" pitchFamily="34" charset="0"/>
                <a:ea typeface="Verdana" panose="020B0604030504040204" pitchFamily="34" charset="0"/>
                <a:cs typeface="Verdana" panose="020B0604030504040204" pitchFamily="34" charset="0"/>
              </a:rPr>
              <a:t>Event 5</a:t>
            </a:r>
          </a:p>
          <a:p>
            <a:r>
              <a:rPr lang="en-NL" dirty="0">
                <a:latin typeface="Verdana" panose="020B0604030504040204" pitchFamily="34" charset="0"/>
                <a:ea typeface="Verdana" panose="020B0604030504040204" pitchFamily="34" charset="0"/>
                <a:cs typeface="Verdana" panose="020B0604030504040204" pitchFamily="34" charset="0"/>
              </a:rPr>
              <a:t>Concentrator 0</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O</a:t>
            </a:r>
            <a:r>
              <a:rPr lang="en-NL" dirty="0">
                <a:latin typeface="Verdana" panose="020B0604030504040204" pitchFamily="34" charset="0"/>
                <a:ea typeface="Verdana" panose="020B0604030504040204" pitchFamily="34" charset="0"/>
                <a:cs typeface="Verdana" panose="020B0604030504040204" pitchFamily="34" charset="0"/>
              </a:rPr>
              <a:t>nly chips with hits are drawn col vs row</a:t>
            </a:r>
          </a:p>
        </p:txBody>
      </p:sp>
      <p:pic>
        <p:nvPicPr>
          <p:cNvPr id="4" name="Picture 3">
            <a:extLst>
              <a:ext uri="{FF2B5EF4-FFF2-40B4-BE49-F238E27FC236}">
                <a16:creationId xmlns:a16="http://schemas.microsoft.com/office/drawing/2014/main" id="{A72299F0-94DB-794D-A24A-B3064F08B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9648"/>
            <a:ext cx="12192000" cy="4199672"/>
          </a:xfrm>
          <a:prstGeom prst="rect">
            <a:avLst/>
          </a:prstGeom>
        </p:spPr>
      </p:pic>
      <p:sp>
        <p:nvSpPr>
          <p:cNvPr id="5" name="TextBox 4">
            <a:extLst>
              <a:ext uri="{FF2B5EF4-FFF2-40B4-BE49-F238E27FC236}">
                <a16:creationId xmlns:a16="http://schemas.microsoft.com/office/drawing/2014/main" id="{DDD3865E-1802-AF4F-B4C9-F9AD0D5C75C9}"/>
              </a:ext>
            </a:extLst>
          </p:cNvPr>
          <p:cNvSpPr txBox="1"/>
          <p:nvPr/>
        </p:nvSpPr>
        <p:spPr>
          <a:xfrm>
            <a:off x="5951984" y="908720"/>
            <a:ext cx="4464496" cy="461665"/>
          </a:xfrm>
          <a:prstGeom prst="rect">
            <a:avLst/>
          </a:prstGeom>
          <a:noFill/>
        </p:spPr>
        <p:txBody>
          <a:bodyPr wrap="square" rtlCol="0">
            <a:spAutoFit/>
          </a:bodyPr>
          <a:lstStyle/>
          <a:p>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Same events as above </a:t>
            </a:r>
          </a:p>
        </p:txBody>
      </p:sp>
    </p:spTree>
    <p:extLst>
      <p:ext uri="{BB962C8B-B14F-4D97-AF65-F5344CB8AC3E}">
        <p14:creationId xmlns:p14="http://schemas.microsoft.com/office/powerpoint/2010/main" val="355802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
        <p:nvSpPr>
          <p:cNvPr id="8" name="TextBox 7">
            <a:extLst>
              <a:ext uri="{FF2B5EF4-FFF2-40B4-BE49-F238E27FC236}">
                <a16:creationId xmlns:a16="http://schemas.microsoft.com/office/drawing/2014/main" id="{518C6248-98FF-B840-8106-A9F8B0CC58A8}"/>
              </a:ext>
            </a:extLst>
          </p:cNvPr>
          <p:cNvSpPr txBox="1"/>
          <p:nvPr/>
        </p:nvSpPr>
        <p:spPr>
          <a:xfrm>
            <a:off x="623391" y="332656"/>
            <a:ext cx="3226493" cy="1938992"/>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Event Display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Stage position 7</a:t>
            </a:r>
          </a:p>
          <a:p>
            <a:r>
              <a:rPr lang="en-NL" dirty="0">
                <a:latin typeface="Verdana" panose="020B0604030504040204" pitchFamily="34" charset="0"/>
                <a:ea typeface="Verdana" panose="020B0604030504040204" pitchFamily="34" charset="0"/>
                <a:cs typeface="Verdana" panose="020B0604030504040204" pitchFamily="34" charset="0"/>
              </a:rPr>
              <a:t>Event 1</a:t>
            </a:r>
          </a:p>
          <a:p>
            <a:r>
              <a:rPr lang="en-NL" dirty="0">
                <a:latin typeface="Verdana" panose="020B0604030504040204" pitchFamily="34" charset="0"/>
                <a:ea typeface="Verdana" panose="020B0604030504040204" pitchFamily="34" charset="0"/>
                <a:cs typeface="Verdana" panose="020B0604030504040204" pitchFamily="34" charset="0"/>
              </a:rPr>
              <a:t>Concentrator 0</a:t>
            </a:r>
          </a:p>
        </p:txBody>
      </p:sp>
      <p:pic>
        <p:nvPicPr>
          <p:cNvPr id="5" name="Picture 4">
            <a:extLst>
              <a:ext uri="{FF2B5EF4-FFF2-40B4-BE49-F238E27FC236}">
                <a16:creationId xmlns:a16="http://schemas.microsoft.com/office/drawing/2014/main" id="{3279DD6A-067A-9641-89D5-ED382733B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5672"/>
            <a:ext cx="12192000" cy="4199672"/>
          </a:xfrm>
          <a:prstGeom prst="rect">
            <a:avLst/>
          </a:prstGeom>
        </p:spPr>
      </p:pic>
    </p:spTree>
    <p:extLst>
      <p:ext uri="{BB962C8B-B14F-4D97-AF65-F5344CB8AC3E}">
        <p14:creationId xmlns:p14="http://schemas.microsoft.com/office/powerpoint/2010/main" val="326167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
        <p:nvSpPr>
          <p:cNvPr id="8" name="TextBox 7">
            <a:extLst>
              <a:ext uri="{FF2B5EF4-FFF2-40B4-BE49-F238E27FC236}">
                <a16:creationId xmlns:a16="http://schemas.microsoft.com/office/drawing/2014/main" id="{518C6248-98FF-B840-8106-A9F8B0CC58A8}"/>
              </a:ext>
            </a:extLst>
          </p:cNvPr>
          <p:cNvSpPr txBox="1"/>
          <p:nvPr/>
        </p:nvSpPr>
        <p:spPr>
          <a:xfrm>
            <a:off x="623391" y="332656"/>
            <a:ext cx="3226493" cy="1938992"/>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Event Display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Stage position 11</a:t>
            </a:r>
          </a:p>
          <a:p>
            <a:r>
              <a:rPr lang="en-NL" dirty="0">
                <a:latin typeface="Verdana" panose="020B0604030504040204" pitchFamily="34" charset="0"/>
                <a:ea typeface="Verdana" panose="020B0604030504040204" pitchFamily="34" charset="0"/>
                <a:cs typeface="Verdana" panose="020B0604030504040204" pitchFamily="34" charset="0"/>
              </a:rPr>
              <a:t>Event 8 </a:t>
            </a:r>
          </a:p>
          <a:p>
            <a:r>
              <a:rPr lang="en-NL" dirty="0">
                <a:latin typeface="Verdana" panose="020B0604030504040204" pitchFamily="34" charset="0"/>
                <a:ea typeface="Verdana" panose="020B0604030504040204" pitchFamily="34" charset="0"/>
                <a:cs typeface="Verdana" panose="020B0604030504040204" pitchFamily="34" charset="0"/>
              </a:rPr>
              <a:t>Concentrator 0</a:t>
            </a:r>
          </a:p>
        </p:txBody>
      </p:sp>
      <p:pic>
        <p:nvPicPr>
          <p:cNvPr id="5" name="Picture 4">
            <a:extLst>
              <a:ext uri="{FF2B5EF4-FFF2-40B4-BE49-F238E27FC236}">
                <a16:creationId xmlns:a16="http://schemas.microsoft.com/office/drawing/2014/main" id="{C5CEB47E-DD46-6243-860D-EDF86DEAA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6872"/>
            <a:ext cx="12192000" cy="4199672"/>
          </a:xfrm>
          <a:prstGeom prst="rect">
            <a:avLst/>
          </a:prstGeom>
        </p:spPr>
      </p:pic>
    </p:spTree>
    <p:extLst>
      <p:ext uri="{BB962C8B-B14F-4D97-AF65-F5344CB8AC3E}">
        <p14:creationId xmlns:p14="http://schemas.microsoft.com/office/powerpoint/2010/main" val="284477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
        <p:nvSpPr>
          <p:cNvPr id="8" name="TextBox 7">
            <a:extLst>
              <a:ext uri="{FF2B5EF4-FFF2-40B4-BE49-F238E27FC236}">
                <a16:creationId xmlns:a16="http://schemas.microsoft.com/office/drawing/2014/main" id="{518C6248-98FF-B840-8106-A9F8B0CC58A8}"/>
              </a:ext>
            </a:extLst>
          </p:cNvPr>
          <p:cNvSpPr txBox="1"/>
          <p:nvPr/>
        </p:nvSpPr>
        <p:spPr>
          <a:xfrm>
            <a:off x="623391" y="332656"/>
            <a:ext cx="3226493" cy="1938992"/>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Event Display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Stage position 5</a:t>
            </a:r>
          </a:p>
          <a:p>
            <a:r>
              <a:rPr lang="en-NL" dirty="0">
                <a:latin typeface="Verdana" panose="020B0604030504040204" pitchFamily="34" charset="0"/>
                <a:ea typeface="Verdana" panose="020B0604030504040204" pitchFamily="34" charset="0"/>
                <a:cs typeface="Verdana" panose="020B0604030504040204" pitchFamily="34" charset="0"/>
              </a:rPr>
              <a:t>Event 44</a:t>
            </a:r>
          </a:p>
          <a:p>
            <a:r>
              <a:rPr lang="en-NL" dirty="0">
                <a:latin typeface="Verdana" panose="020B0604030504040204" pitchFamily="34" charset="0"/>
                <a:ea typeface="Verdana" panose="020B0604030504040204" pitchFamily="34" charset="0"/>
                <a:cs typeface="Verdana" panose="020B0604030504040204" pitchFamily="34" charset="0"/>
              </a:rPr>
              <a:t>Concentrator 1</a:t>
            </a:r>
          </a:p>
        </p:txBody>
      </p:sp>
      <p:pic>
        <p:nvPicPr>
          <p:cNvPr id="4" name="Picture 3">
            <a:extLst>
              <a:ext uri="{FF2B5EF4-FFF2-40B4-BE49-F238E27FC236}">
                <a16:creationId xmlns:a16="http://schemas.microsoft.com/office/drawing/2014/main" id="{05435438-A730-3340-81BD-B538A5CBA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3664"/>
            <a:ext cx="12192000" cy="4199672"/>
          </a:xfrm>
          <a:prstGeom prst="rect">
            <a:avLst/>
          </a:prstGeom>
        </p:spPr>
      </p:pic>
    </p:spTree>
    <p:extLst>
      <p:ext uri="{BB962C8B-B14F-4D97-AF65-F5344CB8AC3E}">
        <p14:creationId xmlns:p14="http://schemas.microsoft.com/office/powerpoint/2010/main" val="301777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612676"/>
            <a:ext cx="9073008" cy="800100"/>
          </a:xfrm>
        </p:spPr>
        <p:txBody>
          <a:bodyPr/>
          <a:lstStyle/>
          <a:p>
            <a:r>
              <a:rPr lang="nl-NL" sz="3600" b="0" dirty="0">
                <a:solidFill>
                  <a:srgbClr val="FF0000"/>
                </a:solidFill>
                <a:latin typeface="Verdana"/>
                <a:cs typeface="Verdana"/>
              </a:rPr>
              <a:t>First Laser data </a:t>
            </a:r>
            <a:r>
              <a:rPr lang="nl-NL" sz="3600" b="0" dirty="0" err="1">
                <a:solidFill>
                  <a:srgbClr val="FF0000"/>
                </a:solidFill>
                <a:latin typeface="Verdana"/>
                <a:cs typeface="Verdana"/>
              </a:rPr>
              <a:t>taking</a:t>
            </a:r>
            <a:r>
              <a:rPr lang="nl-NL" sz="3600" b="0" dirty="0">
                <a:solidFill>
                  <a:srgbClr val="FF0000"/>
                </a:solidFill>
                <a:latin typeface="Verdana"/>
                <a:cs typeface="Verdana"/>
              </a:rPr>
              <a:t> </a:t>
            </a:r>
            <a:r>
              <a:rPr lang="nl-NL" sz="3600" b="0" dirty="0" err="1">
                <a:solidFill>
                  <a:srgbClr val="FF0000"/>
                </a:solidFill>
                <a:latin typeface="Verdana"/>
                <a:cs typeface="Verdana"/>
              </a:rPr>
              <a:t>with</a:t>
            </a:r>
            <a:r>
              <a:rPr lang="nl-NL" sz="3600" b="0" dirty="0">
                <a:solidFill>
                  <a:srgbClr val="FF0000"/>
                </a:solidFill>
                <a:latin typeface="Verdana"/>
                <a:cs typeface="Verdana"/>
              </a:rPr>
              <a:t> </a:t>
            </a:r>
            <a:br>
              <a:rPr lang="nl-NL" sz="3600" b="0" dirty="0">
                <a:solidFill>
                  <a:srgbClr val="FF0000"/>
                </a:solidFill>
                <a:latin typeface="Verdana"/>
                <a:cs typeface="Verdana"/>
              </a:rPr>
            </a:br>
            <a:r>
              <a:rPr lang="nl-NL" sz="3600" b="0" dirty="0">
                <a:solidFill>
                  <a:srgbClr val="FF0000"/>
                </a:solidFill>
                <a:latin typeface="Verdana"/>
                <a:cs typeface="Verdana"/>
              </a:rPr>
              <a:t> 8-quad module</a:t>
            </a: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1526589"/>
            <a:ext cx="9649072" cy="769441"/>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pic>
        <p:nvPicPr>
          <p:cNvPr id="5" name="Picture 4">
            <a:extLst>
              <a:ext uri="{FF2B5EF4-FFF2-40B4-BE49-F238E27FC236}">
                <a16:creationId xmlns:a16="http://schemas.microsoft.com/office/drawing/2014/main" id="{4E688B30-75C9-8B44-9343-87DE832D3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1700808"/>
            <a:ext cx="4432300" cy="3009900"/>
          </a:xfrm>
          <a:prstGeom prst="rect">
            <a:avLst/>
          </a:prstGeom>
        </p:spPr>
      </p:pic>
      <p:sp>
        <p:nvSpPr>
          <p:cNvPr id="6" name="TextBox 5">
            <a:extLst>
              <a:ext uri="{FF2B5EF4-FFF2-40B4-BE49-F238E27FC236}">
                <a16:creationId xmlns:a16="http://schemas.microsoft.com/office/drawing/2014/main" id="{5EA923B0-F75C-BF41-9BC0-DF7E7966A399}"/>
              </a:ext>
            </a:extLst>
          </p:cNvPr>
          <p:cNvSpPr txBox="1"/>
          <p:nvPr/>
        </p:nvSpPr>
        <p:spPr>
          <a:xfrm>
            <a:off x="1991544" y="4581128"/>
            <a:ext cx="3240360" cy="461665"/>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ToT concentrator 0</a:t>
            </a:r>
          </a:p>
        </p:txBody>
      </p:sp>
      <p:pic>
        <p:nvPicPr>
          <p:cNvPr id="8" name="Picture 7">
            <a:extLst>
              <a:ext uri="{FF2B5EF4-FFF2-40B4-BE49-F238E27FC236}">
                <a16:creationId xmlns:a16="http://schemas.microsoft.com/office/drawing/2014/main" id="{CED128B2-9EAA-BB44-A8AF-975F4544F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72816"/>
            <a:ext cx="4432299" cy="3009900"/>
          </a:xfrm>
          <a:prstGeom prst="rect">
            <a:avLst/>
          </a:prstGeom>
        </p:spPr>
      </p:pic>
      <p:sp>
        <p:nvSpPr>
          <p:cNvPr id="9" name="TextBox 8">
            <a:extLst>
              <a:ext uri="{FF2B5EF4-FFF2-40B4-BE49-F238E27FC236}">
                <a16:creationId xmlns:a16="http://schemas.microsoft.com/office/drawing/2014/main" id="{064ABAA0-247C-104A-9CF6-A9FEB868975E}"/>
              </a:ext>
            </a:extLst>
          </p:cNvPr>
          <p:cNvSpPr txBox="1"/>
          <p:nvPr/>
        </p:nvSpPr>
        <p:spPr>
          <a:xfrm>
            <a:off x="7104112" y="4581128"/>
            <a:ext cx="1512168" cy="461665"/>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zoom</a:t>
            </a:r>
          </a:p>
        </p:txBody>
      </p:sp>
      <p:sp>
        <p:nvSpPr>
          <p:cNvPr id="4" name="TextBox 3">
            <a:extLst>
              <a:ext uri="{FF2B5EF4-FFF2-40B4-BE49-F238E27FC236}">
                <a16:creationId xmlns:a16="http://schemas.microsoft.com/office/drawing/2014/main" id="{52C750FF-B134-DB41-B728-9876570D8007}"/>
              </a:ext>
            </a:extLst>
          </p:cNvPr>
          <p:cNvSpPr txBox="1"/>
          <p:nvPr/>
        </p:nvSpPr>
        <p:spPr>
          <a:xfrm>
            <a:off x="1271464" y="5301208"/>
            <a:ext cx="9505056" cy="707886"/>
          </a:xfrm>
          <a:prstGeom prst="rect">
            <a:avLst/>
          </a:prstGeom>
          <a:noFill/>
        </p:spPr>
        <p:txBody>
          <a:bodyPr wrap="square" rtlCol="0">
            <a:spAutoFit/>
          </a:bodyPr>
          <a:lstStyle/>
          <a:p>
            <a:r>
              <a:rPr lang="en-NL" sz="2000" dirty="0">
                <a:latin typeface="Verdana" panose="020B0604030504040204" pitchFamily="34" charset="0"/>
                <a:ea typeface="Verdana" panose="020B0604030504040204" pitchFamily="34" charset="0"/>
                <a:cs typeface="Verdana" panose="020B0604030504040204" pitchFamily="34" charset="0"/>
              </a:rPr>
              <a:t>The bump at 100 probably is not due to the laser track (unmatched hits)</a:t>
            </a:r>
          </a:p>
          <a:p>
            <a:r>
              <a:rPr lang="en-NL" sz="2000" dirty="0">
                <a:latin typeface="Verdana" panose="020B0604030504040204" pitchFamily="34" charset="0"/>
                <a:ea typeface="Verdana" panose="020B0604030504040204" pitchFamily="34" charset="0"/>
                <a:cs typeface="Verdana" panose="020B0604030504040204" pitchFamily="34" charset="0"/>
              </a:rPr>
              <a:t>The peak value at 4 counts = 100 ns is very low.</a:t>
            </a:r>
          </a:p>
        </p:txBody>
      </p:sp>
    </p:spTree>
    <p:extLst>
      <p:ext uri="{BB962C8B-B14F-4D97-AF65-F5344CB8AC3E}">
        <p14:creationId xmlns:p14="http://schemas.microsoft.com/office/powerpoint/2010/main" val="1889699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612676"/>
            <a:ext cx="9073008" cy="800100"/>
          </a:xfrm>
        </p:spPr>
        <p:txBody>
          <a:bodyPr/>
          <a:lstStyle/>
          <a:p>
            <a:r>
              <a:rPr lang="nl-NL" sz="3600" b="0" dirty="0">
                <a:solidFill>
                  <a:srgbClr val="FF0000"/>
                </a:solidFill>
                <a:latin typeface="Verdana"/>
                <a:cs typeface="Verdana"/>
              </a:rPr>
              <a:t>First Laser data </a:t>
            </a:r>
            <a:r>
              <a:rPr lang="nl-NL" sz="3600" b="0" dirty="0" err="1">
                <a:solidFill>
                  <a:srgbClr val="FF0000"/>
                </a:solidFill>
                <a:latin typeface="Verdana"/>
                <a:cs typeface="Verdana"/>
              </a:rPr>
              <a:t>taking</a:t>
            </a:r>
            <a:r>
              <a:rPr lang="nl-NL" sz="3600" b="0" dirty="0">
                <a:solidFill>
                  <a:srgbClr val="FF0000"/>
                </a:solidFill>
                <a:latin typeface="Verdana"/>
                <a:cs typeface="Verdana"/>
              </a:rPr>
              <a:t> </a:t>
            </a:r>
            <a:r>
              <a:rPr lang="nl-NL" sz="3600" b="0" dirty="0" err="1">
                <a:solidFill>
                  <a:srgbClr val="FF0000"/>
                </a:solidFill>
                <a:latin typeface="Verdana"/>
                <a:cs typeface="Verdana"/>
              </a:rPr>
              <a:t>with</a:t>
            </a:r>
            <a:r>
              <a:rPr lang="nl-NL" sz="3600" b="0" dirty="0">
                <a:solidFill>
                  <a:srgbClr val="FF0000"/>
                </a:solidFill>
                <a:latin typeface="Verdana"/>
                <a:cs typeface="Verdana"/>
              </a:rPr>
              <a:t> </a:t>
            </a:r>
            <a:br>
              <a:rPr lang="nl-NL" sz="3600" b="0" dirty="0">
                <a:solidFill>
                  <a:srgbClr val="FF0000"/>
                </a:solidFill>
                <a:latin typeface="Verdana"/>
                <a:cs typeface="Verdana"/>
              </a:rPr>
            </a:br>
            <a:r>
              <a:rPr lang="nl-NL" sz="3600" b="0" dirty="0">
                <a:solidFill>
                  <a:srgbClr val="FF0000"/>
                </a:solidFill>
                <a:latin typeface="Verdana"/>
                <a:cs typeface="Verdana"/>
              </a:rPr>
              <a:t> 8-quad module</a:t>
            </a: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1526589"/>
            <a:ext cx="9649072" cy="769441"/>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pic>
        <p:nvPicPr>
          <p:cNvPr id="10" name="Picture 9">
            <a:extLst>
              <a:ext uri="{FF2B5EF4-FFF2-40B4-BE49-F238E27FC236}">
                <a16:creationId xmlns:a16="http://schemas.microsoft.com/office/drawing/2014/main" id="{F7C1EE43-8692-7A43-B28A-9E3BC35A2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04" y="1340768"/>
            <a:ext cx="9289032" cy="4450671"/>
          </a:xfrm>
          <a:prstGeom prst="rect">
            <a:avLst/>
          </a:prstGeom>
        </p:spPr>
      </p:pic>
      <p:sp>
        <p:nvSpPr>
          <p:cNvPr id="11" name="TextBox 10">
            <a:extLst>
              <a:ext uri="{FF2B5EF4-FFF2-40B4-BE49-F238E27FC236}">
                <a16:creationId xmlns:a16="http://schemas.microsoft.com/office/drawing/2014/main" id="{024924FE-F5F4-9D46-A163-197D4F4371D4}"/>
              </a:ext>
            </a:extLst>
          </p:cNvPr>
          <p:cNvSpPr txBox="1"/>
          <p:nvPr/>
        </p:nvSpPr>
        <p:spPr>
          <a:xfrm>
            <a:off x="3431704" y="2311663"/>
            <a:ext cx="1656184" cy="1200329"/>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Low nr of hits on full track</a:t>
            </a:r>
          </a:p>
        </p:txBody>
      </p:sp>
      <p:sp>
        <p:nvSpPr>
          <p:cNvPr id="12" name="Rectangle 11">
            <a:extLst>
              <a:ext uri="{FF2B5EF4-FFF2-40B4-BE49-F238E27FC236}">
                <a16:creationId xmlns:a16="http://schemas.microsoft.com/office/drawing/2014/main" id="{B72670D2-CF6C-BE42-83BF-42D70A4D2F5E}"/>
              </a:ext>
            </a:extLst>
          </p:cNvPr>
          <p:cNvSpPr/>
          <p:nvPr/>
        </p:nvSpPr>
        <p:spPr>
          <a:xfrm>
            <a:off x="7236892" y="5783659"/>
            <a:ext cx="3179588" cy="461665"/>
          </a:xfrm>
          <a:prstGeom prst="rect">
            <a:avLst/>
          </a:prstGeom>
        </p:spPr>
        <p:txBody>
          <a:bodyPr wrap="none">
            <a:spAutoFit/>
          </a:bodyPr>
          <a:lstStyle/>
          <a:p>
            <a:r>
              <a:rPr lang="en-NL" dirty="0">
                <a:latin typeface="Verdana" panose="020B0604030504040204" pitchFamily="34" charset="0"/>
                <a:ea typeface="Verdana" panose="020B0604030504040204" pitchFamily="34" charset="0"/>
                <a:cs typeface="Verdana" panose="020B0604030504040204" pitchFamily="34" charset="0"/>
              </a:rPr>
              <a:t>Residuals look fine</a:t>
            </a:r>
          </a:p>
        </p:txBody>
      </p:sp>
    </p:spTree>
    <p:extLst>
      <p:ext uri="{BB962C8B-B14F-4D97-AF65-F5344CB8AC3E}">
        <p14:creationId xmlns:p14="http://schemas.microsoft.com/office/powerpoint/2010/main" val="283338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04800"/>
            <a:ext cx="9073008" cy="800100"/>
          </a:xfrm>
        </p:spPr>
        <p:txBody>
          <a:bodyPr/>
          <a:lstStyle/>
          <a:p>
            <a:r>
              <a:rPr lang="nl-NL" sz="3600" b="0" dirty="0" err="1">
                <a:solidFill>
                  <a:srgbClr val="FF0000"/>
                </a:solidFill>
                <a:latin typeface="Verdana"/>
                <a:cs typeface="Verdana"/>
              </a:rPr>
              <a:t>Conclusions</a:t>
            </a:r>
            <a:endParaRPr lang="nl-NL" sz="36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454001"/>
            <a:ext cx="9649072" cy="4093428"/>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Thanks to the efforts of may of us and in particular the ET experts Sander van Doesburg, Henk Boterenbrood, Bas van der Heijden and the support of the Ruud Kluit and Martin van Beusekom, we can now run the daq, equalize all the chips and take laser data.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First events look nice but there are too few hits and the ToT is too low</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In a new laser run we should re-position the module wrt the laser and optimize the laser optics. Also check the LV connections, correct loading of dac table to track down the low ToT value.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cherry on the cake is data taking at a test facility like DESY. Due to COVID we had to re-arrange our testbeam plan. But we will get there.  </a:t>
            </a:r>
          </a:p>
        </p:txBody>
      </p:sp>
    </p:spTree>
    <p:extLst>
      <p:ext uri="{BB962C8B-B14F-4D97-AF65-F5344CB8AC3E}">
        <p14:creationId xmlns:p14="http://schemas.microsoft.com/office/powerpoint/2010/main" val="272697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612676"/>
            <a:ext cx="9073008" cy="800100"/>
          </a:xfrm>
        </p:spPr>
        <p:txBody>
          <a:bodyPr/>
          <a:lstStyle/>
          <a:p>
            <a:r>
              <a:rPr lang="nl-NL" sz="3600" b="0" dirty="0">
                <a:solidFill>
                  <a:srgbClr val="FF0000"/>
                </a:solidFill>
                <a:latin typeface="Verdana"/>
                <a:cs typeface="Verdana"/>
              </a:rPr>
              <a:t>First Laser data </a:t>
            </a:r>
            <a:r>
              <a:rPr lang="nl-NL" sz="3600" b="0" dirty="0" err="1">
                <a:solidFill>
                  <a:srgbClr val="FF0000"/>
                </a:solidFill>
                <a:latin typeface="Verdana"/>
                <a:cs typeface="Verdana"/>
              </a:rPr>
              <a:t>taking</a:t>
            </a:r>
            <a:r>
              <a:rPr lang="nl-NL" sz="3600" b="0" dirty="0">
                <a:solidFill>
                  <a:srgbClr val="FF0000"/>
                </a:solidFill>
                <a:latin typeface="Verdana"/>
                <a:cs typeface="Verdana"/>
              </a:rPr>
              <a:t> </a:t>
            </a:r>
            <a:r>
              <a:rPr lang="nl-NL" sz="3600" b="0" dirty="0" err="1">
                <a:solidFill>
                  <a:srgbClr val="FF0000"/>
                </a:solidFill>
                <a:latin typeface="Verdana"/>
                <a:cs typeface="Verdana"/>
              </a:rPr>
              <a:t>with</a:t>
            </a:r>
            <a:r>
              <a:rPr lang="nl-NL" sz="3600" b="0" dirty="0">
                <a:solidFill>
                  <a:srgbClr val="FF0000"/>
                </a:solidFill>
                <a:latin typeface="Verdana"/>
                <a:cs typeface="Verdana"/>
              </a:rPr>
              <a:t> </a:t>
            </a:r>
            <a:br>
              <a:rPr lang="nl-NL" sz="3600" b="0" dirty="0">
                <a:solidFill>
                  <a:srgbClr val="FF0000"/>
                </a:solidFill>
                <a:latin typeface="Verdana"/>
                <a:cs typeface="Verdana"/>
              </a:rPr>
            </a:br>
            <a:r>
              <a:rPr lang="nl-NL" sz="3600" b="0" dirty="0">
                <a:solidFill>
                  <a:srgbClr val="FF0000"/>
                </a:solidFill>
                <a:latin typeface="Verdana"/>
                <a:cs typeface="Verdana"/>
              </a:rPr>
              <a:t> 8-quad module</a:t>
            </a: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5847755"/>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Data taking with logging of </a:t>
            </a:r>
          </a:p>
          <a:p>
            <a:pPr marL="342900" indent="-342900">
              <a:buFontTx/>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1 The laser positions and times</a:t>
            </a:r>
          </a:p>
          <a:p>
            <a:pPr marL="342900" indent="-342900">
              <a:buFontTx/>
              <a:buChar char="-"/>
            </a:pP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2 T</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he trigger timestamps datastream </a:t>
            </a:r>
            <a:r>
              <a:rPr lang="en-NL" sz="2000" dirty="0">
                <a:latin typeface="Verdana" panose="020B0604030504040204" pitchFamily="34" charset="0"/>
                <a:ea typeface="Verdana" panose="020B0604030504040204" pitchFamily="34" charset="0"/>
                <a:cs typeface="Verdana" panose="020B0604030504040204" pitchFamily="34" charset="0"/>
              </a:rPr>
              <a:t>TIMESTAMP</a:t>
            </a:r>
          </a:p>
          <a:p>
            <a:pPr marL="342900" indent="-342900">
              <a:buFontTx/>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3 The data streams for the two concentrators </a:t>
            </a:r>
            <a:r>
              <a:rPr lang="en-NL" sz="2000" dirty="0">
                <a:latin typeface="Verdana" panose="020B0604030504040204" pitchFamily="34" charset="0"/>
                <a:ea typeface="Verdana" panose="020B0604030504040204" pitchFamily="34" charset="0"/>
                <a:cs typeface="Verdana" panose="020B0604030504040204" pitchFamily="34" charset="0"/>
              </a:rPr>
              <a:t>LINK0</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and </a:t>
            </a:r>
            <a:r>
              <a:rPr lang="en-NL" sz="2000" dirty="0">
                <a:latin typeface="Verdana" panose="020B0604030504040204" pitchFamily="34" charset="0"/>
                <a:ea typeface="Verdana" panose="020B0604030504040204" pitchFamily="34" charset="0"/>
                <a:cs typeface="Verdana" panose="020B0604030504040204" pitchFamily="34" charset="0"/>
              </a:rPr>
              <a:t>LINK1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We took one longer run  V</a:t>
            </a:r>
            <a:r>
              <a:rPr lang="en-NL" sz="2000" baseline="-25000" dirty="0">
                <a:solidFill>
                  <a:srgbClr val="0066FF"/>
                </a:solidFill>
                <a:latin typeface="Verdana" panose="020B0604030504040204" pitchFamily="34" charset="0"/>
                <a:ea typeface="Verdana" panose="020B0604030504040204" pitchFamily="34" charset="0"/>
                <a:cs typeface="Verdana" panose="020B0604030504040204" pitchFamily="34" charset="0"/>
              </a:rPr>
              <a:t>grid</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 -340 V; V</a:t>
            </a:r>
            <a:r>
              <a:rPr lang="en-NL" sz="2000" baseline="-25000" dirty="0">
                <a:solidFill>
                  <a:srgbClr val="0066FF"/>
                </a:solidFill>
                <a:latin typeface="Verdana" panose="020B0604030504040204" pitchFamily="34" charset="0"/>
                <a:ea typeface="Verdana" panose="020B0604030504040204" pitchFamily="34" charset="0"/>
                <a:cs typeface="Verdana" panose="020B0604030504040204" pitchFamily="34" charset="0"/>
              </a:rPr>
              <a:t>drift</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 -280 V </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x position = 1 mm steps of 4 mm in total 12 steps</a:t>
            </a:r>
          </a:p>
          <a:p>
            <a:pPr marL="342900" indent="-342900">
              <a:buFontTx/>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Logging laser positions (1) did not work yet (in 1 run it worked)</a:t>
            </a:r>
          </a:p>
          <a:p>
            <a:pPr marL="342900" indent="-342900">
              <a:buFontTx/>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trigger stamps (2) were not streamed</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equalisation results were used. In the *dac.txt file the actual noise mean value is stored per chip. The </a:t>
            </a:r>
            <a:r>
              <a:rPr lang="en-NL" sz="1800">
                <a:solidFill>
                  <a:srgbClr val="0066FF"/>
                </a:solidFill>
                <a:latin typeface="Verdana" panose="020B0604030504040204" pitchFamily="34" charset="0"/>
                <a:ea typeface="Verdana" panose="020B0604030504040204" pitchFamily="34" charset="0"/>
                <a:cs typeface="Verdana" panose="020B0604030504040204" pitchFamily="34" charset="0"/>
              </a:rPr>
              <a:t>rms of </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noise is 7.5 counts.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In the DAQ the threshold is put at the noise mean value per chip plus a dac offset. In these run we used an offset of 25 counts.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threshold was checked with noise runs. A few pixels had to be masked. NB in previous runs 55 counts were used. A lower value is preferable</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Tree>
    <p:extLst>
      <p:ext uri="{BB962C8B-B14F-4D97-AF65-F5344CB8AC3E}">
        <p14:creationId xmlns:p14="http://schemas.microsoft.com/office/powerpoint/2010/main" val="219409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612676"/>
            <a:ext cx="9073008" cy="800100"/>
          </a:xfrm>
        </p:spPr>
        <p:txBody>
          <a:bodyPr/>
          <a:lstStyle/>
          <a:p>
            <a:r>
              <a:rPr lang="nl-NL" sz="3600" b="0" dirty="0">
                <a:solidFill>
                  <a:srgbClr val="FF0000"/>
                </a:solidFill>
                <a:latin typeface="Verdana"/>
                <a:cs typeface="Verdana"/>
              </a:rPr>
              <a:t>First Laser data </a:t>
            </a:r>
            <a:r>
              <a:rPr lang="nl-NL" sz="3600" b="0" dirty="0" err="1">
                <a:solidFill>
                  <a:srgbClr val="FF0000"/>
                </a:solidFill>
                <a:latin typeface="Verdana"/>
                <a:cs typeface="Verdana"/>
              </a:rPr>
              <a:t>taking</a:t>
            </a:r>
            <a:r>
              <a:rPr lang="nl-NL" sz="3600" b="0" dirty="0">
                <a:solidFill>
                  <a:srgbClr val="FF0000"/>
                </a:solidFill>
                <a:latin typeface="Verdana"/>
                <a:cs typeface="Verdana"/>
              </a:rPr>
              <a:t> </a:t>
            </a:r>
            <a:r>
              <a:rPr lang="nl-NL" sz="3600" b="0" dirty="0" err="1">
                <a:solidFill>
                  <a:srgbClr val="FF0000"/>
                </a:solidFill>
                <a:latin typeface="Verdana"/>
                <a:cs typeface="Verdana"/>
              </a:rPr>
              <a:t>with</a:t>
            </a:r>
            <a:r>
              <a:rPr lang="nl-NL" sz="3600" b="0" dirty="0">
                <a:solidFill>
                  <a:srgbClr val="FF0000"/>
                </a:solidFill>
                <a:latin typeface="Verdana"/>
                <a:cs typeface="Verdana"/>
              </a:rPr>
              <a:t> </a:t>
            </a:r>
            <a:br>
              <a:rPr lang="nl-NL" sz="3600" b="0" dirty="0">
                <a:solidFill>
                  <a:srgbClr val="FF0000"/>
                </a:solidFill>
                <a:latin typeface="Verdana"/>
                <a:cs typeface="Verdana"/>
              </a:rPr>
            </a:br>
            <a:r>
              <a:rPr lang="nl-NL" sz="3600" b="0" dirty="0">
                <a:solidFill>
                  <a:srgbClr val="FF0000"/>
                </a:solidFill>
                <a:latin typeface="Verdana"/>
                <a:cs typeface="Verdana"/>
              </a:rPr>
              <a:t> 8-quad module</a:t>
            </a: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1886629"/>
            <a:ext cx="9649072" cy="4062651"/>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is the first try and we will need to learn from w</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ha</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 did not work optimally yet. </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data analysis is more cumbersome, be</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ca</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use two streams were absent. It is possible to use the datastreams LINK0 and LINK1 and build events using the timestamp. By collecting all hits for all chips from one concentrator within a time window of 2 10</a:t>
            </a:r>
            <a:r>
              <a:rPr lang="en-NL" sz="20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10</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units (ns?).</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To make a raw event display the geometry from Fred was used.</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chip hardware W30E07 nrs correspond to chip nr 1.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In the data stream one will find chip 1 that is located on the left top.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Tree>
    <p:extLst>
      <p:ext uri="{BB962C8B-B14F-4D97-AF65-F5344CB8AC3E}">
        <p14:creationId xmlns:p14="http://schemas.microsoft.com/office/powerpoint/2010/main" val="354499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pic>
        <p:nvPicPr>
          <p:cNvPr id="5" name="Picture 4">
            <a:extLst>
              <a:ext uri="{FF2B5EF4-FFF2-40B4-BE49-F238E27FC236}">
                <a16:creationId xmlns:a16="http://schemas.microsoft.com/office/drawing/2014/main" id="{C9D2D6B1-8F19-5744-96CF-DA48006E8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0592" y="1221983"/>
            <a:ext cx="6574273" cy="4464496"/>
          </a:xfrm>
          <a:prstGeom prst="rect">
            <a:avLst/>
          </a:prstGeom>
        </p:spPr>
      </p:pic>
      <p:sp>
        <p:nvSpPr>
          <p:cNvPr id="6" name="Title 5">
            <a:extLst>
              <a:ext uri="{FF2B5EF4-FFF2-40B4-BE49-F238E27FC236}">
                <a16:creationId xmlns:a16="http://schemas.microsoft.com/office/drawing/2014/main" id="{01FEF80A-84AA-F549-9DB8-0DCB03154786}"/>
              </a:ext>
            </a:extLst>
          </p:cNvPr>
          <p:cNvSpPr>
            <a:spLocks noGrp="1"/>
          </p:cNvSpPr>
          <p:nvPr>
            <p:ph type="title"/>
          </p:nvPr>
        </p:nvSpPr>
        <p:spPr/>
        <p:txBody>
          <a:bodyPr/>
          <a:lstStyle/>
          <a:p>
            <a:endParaRPr lang="en-NL"/>
          </a:p>
        </p:txBody>
      </p:sp>
      <p:sp>
        <p:nvSpPr>
          <p:cNvPr id="7" name="TextBox 6">
            <a:extLst>
              <a:ext uri="{FF2B5EF4-FFF2-40B4-BE49-F238E27FC236}">
                <a16:creationId xmlns:a16="http://schemas.microsoft.com/office/drawing/2014/main" id="{B519BF00-724D-7A4D-81FD-0D771F767C67}"/>
              </a:ext>
            </a:extLst>
          </p:cNvPr>
          <p:cNvSpPr txBox="1"/>
          <p:nvPr/>
        </p:nvSpPr>
        <p:spPr>
          <a:xfrm>
            <a:off x="8040216" y="548680"/>
            <a:ext cx="2736304" cy="5816977"/>
          </a:xfrm>
          <a:prstGeom prst="rect">
            <a:avLst/>
          </a:prstGeom>
          <a:noFill/>
        </p:spPr>
        <p:txBody>
          <a:bodyPr wrap="square" rtlCol="0">
            <a:spAutoFit/>
          </a:bodyPr>
          <a:lstStyle/>
          <a:p>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Layout chip nrs </a:t>
            </a:r>
          </a:p>
          <a:p>
            <a:endParaRPr lang="en-NL" dirty="0"/>
          </a:p>
          <a:p>
            <a:r>
              <a:rPr lang="en-NL" dirty="0">
                <a:solidFill>
                  <a:srgbClr val="FF0000"/>
                </a:solidFill>
              </a:rPr>
              <a:t>1     2    9      10</a:t>
            </a:r>
          </a:p>
          <a:p>
            <a:pPr marL="457200" indent="-457200">
              <a:buAutoNum type="arabicPlain"/>
            </a:pPr>
            <a:endParaRPr lang="en-NL" dirty="0">
              <a:solidFill>
                <a:srgbClr val="FF0000"/>
              </a:solidFill>
            </a:endParaRPr>
          </a:p>
          <a:p>
            <a:r>
              <a:rPr lang="en-NL" dirty="0">
                <a:solidFill>
                  <a:srgbClr val="FF0000"/>
                </a:solidFill>
              </a:rPr>
              <a:t>0    3     8      11</a:t>
            </a:r>
          </a:p>
          <a:p>
            <a:endParaRPr lang="en-NL" sz="1200" dirty="0">
              <a:solidFill>
                <a:srgbClr val="FF0000"/>
              </a:solidFill>
            </a:endParaRPr>
          </a:p>
          <a:p>
            <a:pPr marL="457200" indent="-457200">
              <a:buAutoNum type="arabicPlain" startAt="5"/>
            </a:pPr>
            <a:r>
              <a:rPr lang="en-NL" dirty="0">
                <a:solidFill>
                  <a:srgbClr val="FF0000"/>
                </a:solidFill>
              </a:rPr>
              <a:t>6    13     14</a:t>
            </a:r>
          </a:p>
          <a:p>
            <a:pPr marL="457200" indent="-457200">
              <a:buAutoNum type="arabicPlain" startAt="5"/>
            </a:pPr>
            <a:endParaRPr lang="en-NL" dirty="0">
              <a:solidFill>
                <a:srgbClr val="FF0000"/>
              </a:solidFill>
            </a:endParaRPr>
          </a:p>
          <a:p>
            <a:pPr marL="457200" indent="-457200">
              <a:buAutoNum type="arabicPlain" startAt="4"/>
            </a:pPr>
            <a:r>
              <a:rPr lang="en-NL" dirty="0">
                <a:solidFill>
                  <a:srgbClr val="FF0000"/>
                </a:solidFill>
              </a:rPr>
              <a:t> 7     12   15</a:t>
            </a:r>
          </a:p>
          <a:p>
            <a:endParaRPr lang="en-NL" sz="1200" dirty="0">
              <a:solidFill>
                <a:srgbClr val="FF0000"/>
              </a:solidFill>
            </a:endParaRPr>
          </a:p>
          <a:p>
            <a:r>
              <a:rPr lang="en-NL" dirty="0">
                <a:solidFill>
                  <a:srgbClr val="FF0000"/>
                </a:solidFill>
              </a:rPr>
              <a:t>29   30    21  22</a:t>
            </a:r>
          </a:p>
          <a:p>
            <a:endParaRPr lang="en-NL" dirty="0">
              <a:solidFill>
                <a:srgbClr val="FF0000"/>
              </a:solidFill>
            </a:endParaRPr>
          </a:p>
          <a:p>
            <a:pPr marL="457200" indent="-457200">
              <a:buAutoNum type="arabicPlain" startAt="28"/>
            </a:pPr>
            <a:r>
              <a:rPr lang="en-NL" dirty="0">
                <a:solidFill>
                  <a:srgbClr val="FF0000"/>
                </a:solidFill>
              </a:rPr>
              <a:t> 31    20  23</a:t>
            </a:r>
          </a:p>
          <a:p>
            <a:pPr marL="228600" indent="-228600">
              <a:buAutoNum type="arabicPlain" startAt="28"/>
            </a:pPr>
            <a:endParaRPr lang="en-NL" sz="1200" dirty="0">
              <a:solidFill>
                <a:srgbClr val="FF0000"/>
              </a:solidFill>
            </a:endParaRPr>
          </a:p>
          <a:p>
            <a:pPr marL="457200" indent="-457200">
              <a:buAutoNum type="arabicPlain" startAt="25"/>
            </a:pPr>
            <a:r>
              <a:rPr lang="en-NL" dirty="0">
                <a:solidFill>
                  <a:srgbClr val="FF0000"/>
                </a:solidFill>
              </a:rPr>
              <a:t>26    17   18</a:t>
            </a:r>
          </a:p>
          <a:p>
            <a:endParaRPr lang="en-NL" dirty="0">
              <a:solidFill>
                <a:srgbClr val="FF0000"/>
              </a:solidFill>
            </a:endParaRPr>
          </a:p>
          <a:p>
            <a:r>
              <a:rPr lang="en-NL" dirty="0">
                <a:solidFill>
                  <a:srgbClr val="FF0000"/>
                </a:solidFill>
              </a:rPr>
              <a:t>24   27    16  19</a:t>
            </a:r>
            <a:endParaRPr lang="en-NL" sz="1200" dirty="0">
              <a:solidFill>
                <a:srgbClr val="FF0000"/>
              </a:solidFill>
            </a:endParaRPr>
          </a:p>
        </p:txBody>
      </p:sp>
    </p:spTree>
    <p:extLst>
      <p:ext uri="{BB962C8B-B14F-4D97-AF65-F5344CB8AC3E}">
        <p14:creationId xmlns:p14="http://schemas.microsoft.com/office/powerpoint/2010/main" val="234427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6EBD1-B4C1-EC44-B98A-B0D1C178D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029" y="27384"/>
            <a:ext cx="7070651" cy="6858000"/>
          </a:xfrm>
          <a:prstGeom prst="rect">
            <a:avLst/>
          </a:prstGeom>
        </p:spPr>
      </p:pic>
      <p:sp>
        <p:nvSpPr>
          <p:cNvPr id="6" name="Title 5">
            <a:extLst>
              <a:ext uri="{FF2B5EF4-FFF2-40B4-BE49-F238E27FC236}">
                <a16:creationId xmlns:a16="http://schemas.microsoft.com/office/drawing/2014/main" id="{01FEF80A-84AA-F549-9DB8-0DCB03154786}"/>
              </a:ext>
            </a:extLst>
          </p:cNvPr>
          <p:cNvSpPr>
            <a:spLocks noGrp="1"/>
          </p:cNvSpPr>
          <p:nvPr>
            <p:ph type="title"/>
          </p:nvPr>
        </p:nvSpPr>
        <p:spPr/>
        <p:txBody>
          <a:bodyPr/>
          <a:lstStyle/>
          <a:p>
            <a:endParaRPr lang="en-NL" dirty="0"/>
          </a:p>
        </p:txBody>
      </p:sp>
      <p:sp>
        <p:nvSpPr>
          <p:cNvPr id="8" name="TextBox 7">
            <a:extLst>
              <a:ext uri="{FF2B5EF4-FFF2-40B4-BE49-F238E27FC236}">
                <a16:creationId xmlns:a16="http://schemas.microsoft.com/office/drawing/2014/main" id="{518C6248-98FF-B840-8106-A9F8B0CC58A8}"/>
              </a:ext>
            </a:extLst>
          </p:cNvPr>
          <p:cNvSpPr txBox="1"/>
          <p:nvPr/>
        </p:nvSpPr>
        <p:spPr>
          <a:xfrm>
            <a:off x="623391" y="332656"/>
            <a:ext cx="3658542" cy="3046988"/>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Event Display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Stage position 0</a:t>
            </a:r>
          </a:p>
          <a:p>
            <a:r>
              <a:rPr lang="en-NL" dirty="0">
                <a:latin typeface="Verdana" panose="020B0604030504040204" pitchFamily="34" charset="0"/>
                <a:ea typeface="Verdana" panose="020B0604030504040204" pitchFamily="34" charset="0"/>
                <a:cs typeface="Verdana" panose="020B0604030504040204" pitchFamily="34" charset="0"/>
              </a:rPr>
              <a:t>Event 5</a:t>
            </a:r>
          </a:p>
          <a:p>
            <a:r>
              <a:rPr lang="en-NL" dirty="0">
                <a:latin typeface="Verdana" panose="020B0604030504040204" pitchFamily="34" charset="0"/>
                <a:ea typeface="Verdana" panose="020B0604030504040204" pitchFamily="34" charset="0"/>
                <a:cs typeface="Verdana" panose="020B0604030504040204" pitchFamily="34" charset="0"/>
              </a:rPr>
              <a:t>Concentrator 0</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O</a:t>
            </a:r>
            <a:r>
              <a:rPr lang="en-NL" dirty="0">
                <a:latin typeface="Verdana" panose="020B0604030504040204" pitchFamily="34" charset="0"/>
                <a:ea typeface="Verdana" panose="020B0604030504040204" pitchFamily="34" charset="0"/>
                <a:cs typeface="Verdana" panose="020B0604030504040204" pitchFamily="34" charset="0"/>
              </a:rPr>
              <a:t>nly chips with hits are drawn col vs row</a:t>
            </a:r>
          </a:p>
        </p:txBody>
      </p:sp>
      <p:sp>
        <p:nvSpPr>
          <p:cNvPr id="9" name="Rectangle 8">
            <a:extLst>
              <a:ext uri="{FF2B5EF4-FFF2-40B4-BE49-F238E27FC236}">
                <a16:creationId xmlns:a16="http://schemas.microsoft.com/office/drawing/2014/main" id="{A538009B-A26B-FA44-9177-255AA4E1C244}"/>
              </a:ext>
            </a:extLst>
          </p:cNvPr>
          <p:cNvSpPr/>
          <p:nvPr/>
        </p:nvSpPr>
        <p:spPr bwMode="auto">
          <a:xfrm>
            <a:off x="10708785" y="332656"/>
            <a:ext cx="1075847" cy="1152128"/>
          </a:xfrm>
          <a:prstGeom prst="rect">
            <a:avLst/>
          </a:prstGeom>
          <a:solidFill>
            <a:srgbClr val="0070C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NL" sz="2400" b="0" i="0" u="none" strike="noStrike" cap="none" normalizeH="0" baseline="0" dirty="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C702915F-4991-7C40-8CB8-BB190036804A}"/>
              </a:ext>
            </a:extLst>
          </p:cNvPr>
          <p:cNvSpPr txBox="1"/>
          <p:nvPr/>
        </p:nvSpPr>
        <p:spPr>
          <a:xfrm>
            <a:off x="665773" y="3559656"/>
            <a:ext cx="3846051" cy="2677656"/>
          </a:xfrm>
          <a:prstGeom prst="rect">
            <a:avLst/>
          </a:prstGeom>
          <a:noFill/>
        </p:spPr>
        <p:txBody>
          <a:bodyPr wrap="square" rtlCol="0">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We don’t scan the chips in the right top column</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There are just a few hits: less and less the further from the </a:t>
            </a:r>
            <a:r>
              <a:rPr lang="en-GB" dirty="0" err="1">
                <a:solidFill>
                  <a:srgbClr val="0066FF"/>
                </a:solidFill>
                <a:latin typeface="Verdana" panose="020B0604030504040204" pitchFamily="34" charset="0"/>
                <a:ea typeface="Verdana" panose="020B0604030504040204" pitchFamily="34" charset="0"/>
                <a:cs typeface="Verdana" panose="020B0604030504040204" pitchFamily="34" charset="0"/>
              </a:rPr>
              <a:t>enry</a:t>
            </a: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window</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5D00D6B9-94C1-B943-B7AA-259469207E37}"/>
              </a:ext>
            </a:extLst>
          </p:cNvPr>
          <p:cNvSpPr txBox="1"/>
          <p:nvPr/>
        </p:nvSpPr>
        <p:spPr>
          <a:xfrm>
            <a:off x="5087888" y="2132856"/>
            <a:ext cx="3357678" cy="400110"/>
          </a:xfrm>
          <a:prstGeom prst="rect">
            <a:avLst/>
          </a:prstGeom>
          <a:noFill/>
        </p:spPr>
        <p:txBody>
          <a:bodyPr wrap="square" rtlCol="0">
            <a:spAutoFit/>
          </a:bodyPr>
          <a:lstStyle/>
          <a:p>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Chip should be rotated</a:t>
            </a:r>
            <a:endParaRPr lang="en-NL"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F92AD0B3-3417-E242-A9E8-A3B2E8CD94B9}"/>
              </a:ext>
            </a:extLst>
          </p:cNvPr>
          <p:cNvSpPr/>
          <p:nvPr/>
        </p:nvSpPr>
        <p:spPr>
          <a:xfrm>
            <a:off x="5213293" y="5661248"/>
            <a:ext cx="3114955" cy="400110"/>
          </a:xfrm>
          <a:prstGeom prst="rect">
            <a:avLst/>
          </a:prstGeom>
        </p:spPr>
        <p:txBody>
          <a:bodyPr wrap="none">
            <a:spAutoFit/>
          </a:bodyPr>
          <a:lstStyle/>
          <a:p>
            <a:pPr lvl="0"/>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Chip should be rotated</a:t>
            </a:r>
            <a:endParaRPr lang="en-NL"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a:extLst>
              <a:ext uri="{FF2B5EF4-FFF2-40B4-BE49-F238E27FC236}">
                <a16:creationId xmlns:a16="http://schemas.microsoft.com/office/drawing/2014/main" id="{125B8B02-9AAC-8E41-B52F-F1AE0E71728D}"/>
              </a:ext>
            </a:extLst>
          </p:cNvPr>
          <p:cNvSpPr/>
          <p:nvPr/>
        </p:nvSpPr>
        <p:spPr bwMode="auto">
          <a:xfrm>
            <a:off x="5920334" y="332656"/>
            <a:ext cx="1075847" cy="1152128"/>
          </a:xfrm>
          <a:prstGeom prst="rect">
            <a:avLst/>
          </a:prstGeom>
          <a:solidFill>
            <a:srgbClr val="CC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NL" sz="2400" b="0" i="0" u="none" strike="noStrike" cap="none" normalizeH="0" baseline="0" dirty="0">
              <a:ln>
                <a:noFill/>
              </a:ln>
              <a:solidFill>
                <a:schemeClr val="tx1"/>
              </a:solidFill>
              <a:effectLst/>
              <a:latin typeface="Times New Roman" pitchFamily="18" charset="0"/>
            </a:endParaRPr>
          </a:p>
        </p:txBody>
      </p:sp>
      <p:sp>
        <p:nvSpPr>
          <p:cNvPr id="18" name="Rectangle 17">
            <a:extLst>
              <a:ext uri="{FF2B5EF4-FFF2-40B4-BE49-F238E27FC236}">
                <a16:creationId xmlns:a16="http://schemas.microsoft.com/office/drawing/2014/main" id="{BB4EDBCB-FF01-114E-B6E9-BF0140BA8B9F}"/>
              </a:ext>
            </a:extLst>
          </p:cNvPr>
          <p:cNvSpPr/>
          <p:nvPr/>
        </p:nvSpPr>
        <p:spPr bwMode="auto">
          <a:xfrm>
            <a:off x="7321057" y="326926"/>
            <a:ext cx="1075847" cy="1152128"/>
          </a:xfrm>
          <a:prstGeom prst="rect">
            <a:avLst/>
          </a:prstGeom>
          <a:solidFill>
            <a:srgbClr val="CC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NL"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781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
        <p:nvSpPr>
          <p:cNvPr id="6" name="Title 5">
            <a:extLst>
              <a:ext uri="{FF2B5EF4-FFF2-40B4-BE49-F238E27FC236}">
                <a16:creationId xmlns:a16="http://schemas.microsoft.com/office/drawing/2014/main" id="{01FEF80A-84AA-F549-9DB8-0DCB03154786}"/>
              </a:ext>
            </a:extLst>
          </p:cNvPr>
          <p:cNvSpPr>
            <a:spLocks noGrp="1"/>
          </p:cNvSpPr>
          <p:nvPr>
            <p:ph type="title"/>
          </p:nvPr>
        </p:nvSpPr>
        <p:spPr/>
        <p:txBody>
          <a:bodyPr/>
          <a:lstStyle/>
          <a:p>
            <a:endParaRPr lang="en-NL"/>
          </a:p>
        </p:txBody>
      </p:sp>
      <p:pic>
        <p:nvPicPr>
          <p:cNvPr id="4" name="Picture 3">
            <a:extLst>
              <a:ext uri="{FF2B5EF4-FFF2-40B4-BE49-F238E27FC236}">
                <a16:creationId xmlns:a16="http://schemas.microsoft.com/office/drawing/2014/main" id="{22D4211B-9307-F64D-B3DE-634748707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029" y="0"/>
            <a:ext cx="7070651" cy="6858000"/>
          </a:xfrm>
          <a:prstGeom prst="rect">
            <a:avLst/>
          </a:prstGeom>
        </p:spPr>
      </p:pic>
      <p:sp>
        <p:nvSpPr>
          <p:cNvPr id="8" name="TextBox 7">
            <a:extLst>
              <a:ext uri="{FF2B5EF4-FFF2-40B4-BE49-F238E27FC236}">
                <a16:creationId xmlns:a16="http://schemas.microsoft.com/office/drawing/2014/main" id="{518C6248-98FF-B840-8106-A9F8B0CC58A8}"/>
              </a:ext>
            </a:extLst>
          </p:cNvPr>
          <p:cNvSpPr txBox="1"/>
          <p:nvPr/>
        </p:nvSpPr>
        <p:spPr>
          <a:xfrm>
            <a:off x="623391" y="332656"/>
            <a:ext cx="3226493" cy="2677656"/>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Event Display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Stage position 7</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Event 1</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Concentrator 0</a:t>
            </a:r>
          </a:p>
        </p:txBody>
      </p:sp>
      <p:sp>
        <p:nvSpPr>
          <p:cNvPr id="9" name="Rectangle 8">
            <a:extLst>
              <a:ext uri="{FF2B5EF4-FFF2-40B4-BE49-F238E27FC236}">
                <a16:creationId xmlns:a16="http://schemas.microsoft.com/office/drawing/2014/main" id="{FB4406FF-090B-634C-BE50-3E2ED3D501DC}"/>
              </a:ext>
            </a:extLst>
          </p:cNvPr>
          <p:cNvSpPr/>
          <p:nvPr/>
        </p:nvSpPr>
        <p:spPr>
          <a:xfrm>
            <a:off x="695400" y="3356992"/>
            <a:ext cx="2831976" cy="2677656"/>
          </a:xfrm>
          <a:prstGeom prst="rect">
            <a:avLst/>
          </a:prstGeom>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Stage positions 8-11 fall out of the module</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We need to move the box by ˜16 mm</a:t>
            </a:r>
          </a:p>
        </p:txBody>
      </p:sp>
    </p:spTree>
    <p:extLst>
      <p:ext uri="{BB962C8B-B14F-4D97-AF65-F5344CB8AC3E}">
        <p14:creationId xmlns:p14="http://schemas.microsoft.com/office/powerpoint/2010/main" val="136641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
        <p:nvSpPr>
          <p:cNvPr id="6" name="Title 5">
            <a:extLst>
              <a:ext uri="{FF2B5EF4-FFF2-40B4-BE49-F238E27FC236}">
                <a16:creationId xmlns:a16="http://schemas.microsoft.com/office/drawing/2014/main" id="{01FEF80A-84AA-F549-9DB8-0DCB03154786}"/>
              </a:ext>
            </a:extLst>
          </p:cNvPr>
          <p:cNvSpPr>
            <a:spLocks noGrp="1"/>
          </p:cNvSpPr>
          <p:nvPr>
            <p:ph type="title"/>
          </p:nvPr>
        </p:nvSpPr>
        <p:spPr/>
        <p:txBody>
          <a:bodyPr/>
          <a:lstStyle/>
          <a:p>
            <a:endParaRPr lang="en-NL"/>
          </a:p>
        </p:txBody>
      </p:sp>
      <p:sp>
        <p:nvSpPr>
          <p:cNvPr id="8" name="TextBox 7">
            <a:extLst>
              <a:ext uri="{FF2B5EF4-FFF2-40B4-BE49-F238E27FC236}">
                <a16:creationId xmlns:a16="http://schemas.microsoft.com/office/drawing/2014/main" id="{518C6248-98FF-B840-8106-A9F8B0CC58A8}"/>
              </a:ext>
            </a:extLst>
          </p:cNvPr>
          <p:cNvSpPr txBox="1"/>
          <p:nvPr/>
        </p:nvSpPr>
        <p:spPr>
          <a:xfrm>
            <a:off x="623391" y="332656"/>
            <a:ext cx="3226493" cy="2677656"/>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Event Display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Stage position 11</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Event 8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Concentrator 0</a:t>
            </a:r>
          </a:p>
        </p:txBody>
      </p:sp>
      <p:sp>
        <p:nvSpPr>
          <p:cNvPr id="9" name="Rectangle 8">
            <a:extLst>
              <a:ext uri="{FF2B5EF4-FFF2-40B4-BE49-F238E27FC236}">
                <a16:creationId xmlns:a16="http://schemas.microsoft.com/office/drawing/2014/main" id="{FB4406FF-090B-634C-BE50-3E2ED3D501DC}"/>
              </a:ext>
            </a:extLst>
          </p:cNvPr>
          <p:cNvSpPr/>
          <p:nvPr/>
        </p:nvSpPr>
        <p:spPr>
          <a:xfrm>
            <a:off x="695400" y="3356992"/>
            <a:ext cx="3816424" cy="2308324"/>
          </a:xfrm>
          <a:prstGeom prst="rect">
            <a:avLst/>
          </a:prstGeom>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Inclined track </a:t>
            </a:r>
          </a:p>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Few hits in this concentrator</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T</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hey are further from the entry window </a:t>
            </a:r>
          </a:p>
        </p:txBody>
      </p:sp>
      <p:pic>
        <p:nvPicPr>
          <p:cNvPr id="4" name="Picture 3">
            <a:extLst>
              <a:ext uri="{FF2B5EF4-FFF2-40B4-BE49-F238E27FC236}">
                <a16:creationId xmlns:a16="http://schemas.microsoft.com/office/drawing/2014/main" id="{A1666817-647A-2B4F-B318-45DAD7187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824" y="116632"/>
            <a:ext cx="6950403" cy="6741368"/>
          </a:xfrm>
          <a:prstGeom prst="rect">
            <a:avLst/>
          </a:prstGeom>
        </p:spPr>
      </p:pic>
    </p:spTree>
    <p:extLst>
      <p:ext uri="{BB962C8B-B14F-4D97-AF65-F5344CB8AC3E}">
        <p14:creationId xmlns:p14="http://schemas.microsoft.com/office/powerpoint/2010/main" val="87163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sp>
        <p:nvSpPr>
          <p:cNvPr id="6" name="Title 5">
            <a:extLst>
              <a:ext uri="{FF2B5EF4-FFF2-40B4-BE49-F238E27FC236}">
                <a16:creationId xmlns:a16="http://schemas.microsoft.com/office/drawing/2014/main" id="{01FEF80A-84AA-F549-9DB8-0DCB03154786}"/>
              </a:ext>
            </a:extLst>
          </p:cNvPr>
          <p:cNvSpPr>
            <a:spLocks noGrp="1"/>
          </p:cNvSpPr>
          <p:nvPr>
            <p:ph type="title"/>
          </p:nvPr>
        </p:nvSpPr>
        <p:spPr/>
        <p:txBody>
          <a:bodyPr/>
          <a:lstStyle/>
          <a:p>
            <a:endParaRPr lang="en-NL"/>
          </a:p>
        </p:txBody>
      </p:sp>
      <p:sp>
        <p:nvSpPr>
          <p:cNvPr id="8" name="TextBox 7">
            <a:extLst>
              <a:ext uri="{FF2B5EF4-FFF2-40B4-BE49-F238E27FC236}">
                <a16:creationId xmlns:a16="http://schemas.microsoft.com/office/drawing/2014/main" id="{518C6248-98FF-B840-8106-A9F8B0CC58A8}"/>
              </a:ext>
            </a:extLst>
          </p:cNvPr>
          <p:cNvSpPr txBox="1"/>
          <p:nvPr/>
        </p:nvSpPr>
        <p:spPr>
          <a:xfrm>
            <a:off x="623391" y="332656"/>
            <a:ext cx="3226493" cy="2677656"/>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Event Display </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Stage position 5</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Event 44</a:t>
            </a:r>
          </a:p>
          <a:p>
            <a:endParaRPr lang="en-NL" dirty="0">
              <a:latin typeface="Verdana" panose="020B0604030504040204" pitchFamily="34" charset="0"/>
              <a:ea typeface="Verdana" panose="020B0604030504040204" pitchFamily="34" charset="0"/>
              <a:cs typeface="Verdana" panose="020B0604030504040204" pitchFamily="34" charset="0"/>
            </a:endParaRPr>
          </a:p>
          <a:p>
            <a:r>
              <a:rPr lang="en-NL" dirty="0">
                <a:latin typeface="Verdana" panose="020B0604030504040204" pitchFamily="34" charset="0"/>
                <a:ea typeface="Verdana" panose="020B0604030504040204" pitchFamily="34" charset="0"/>
                <a:cs typeface="Verdana" panose="020B0604030504040204" pitchFamily="34" charset="0"/>
              </a:rPr>
              <a:t>Concentrator 1</a:t>
            </a:r>
          </a:p>
        </p:txBody>
      </p:sp>
      <p:sp>
        <p:nvSpPr>
          <p:cNvPr id="9" name="Rectangle 8">
            <a:extLst>
              <a:ext uri="{FF2B5EF4-FFF2-40B4-BE49-F238E27FC236}">
                <a16:creationId xmlns:a16="http://schemas.microsoft.com/office/drawing/2014/main" id="{FB4406FF-090B-634C-BE50-3E2ED3D501DC}"/>
              </a:ext>
            </a:extLst>
          </p:cNvPr>
          <p:cNvSpPr/>
          <p:nvPr/>
        </p:nvSpPr>
        <p:spPr>
          <a:xfrm>
            <a:off x="695400" y="3356992"/>
            <a:ext cx="3816424" cy="1938992"/>
          </a:xfrm>
          <a:prstGeom prst="rect">
            <a:avLst/>
          </a:prstGeom>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Few hits in this concentrator</a:t>
            </a:r>
          </a:p>
          <a:p>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T</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hey are further from the entry window </a:t>
            </a:r>
          </a:p>
        </p:txBody>
      </p:sp>
      <p:pic>
        <p:nvPicPr>
          <p:cNvPr id="5" name="Picture 4">
            <a:extLst>
              <a:ext uri="{FF2B5EF4-FFF2-40B4-BE49-F238E27FC236}">
                <a16:creationId xmlns:a16="http://schemas.microsoft.com/office/drawing/2014/main" id="{F77EE1D4-A6F3-7846-8BCD-FC1F19FA1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029" y="0"/>
            <a:ext cx="7070651" cy="6858000"/>
          </a:xfrm>
          <a:prstGeom prst="rect">
            <a:avLst/>
          </a:prstGeom>
        </p:spPr>
      </p:pic>
    </p:spTree>
    <p:extLst>
      <p:ext uri="{BB962C8B-B14F-4D97-AF65-F5344CB8AC3E}">
        <p14:creationId xmlns:p14="http://schemas.microsoft.com/office/powerpoint/2010/main" val="329949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114B06-8FF6-6A46-930D-068F7058A4D7}"/>
              </a:ext>
            </a:extLst>
          </p:cNvPr>
          <p:cNvSpPr txBox="1"/>
          <p:nvPr/>
        </p:nvSpPr>
        <p:spPr>
          <a:xfrm>
            <a:off x="1271464" y="1412776"/>
            <a:ext cx="9649072" cy="1077218"/>
          </a:xfrm>
          <a:prstGeom prst="rect">
            <a:avLst/>
          </a:prstGeom>
          <a:noFill/>
        </p:spPr>
        <p:txBody>
          <a:bodyPr wrap="square" rtlCol="0">
            <a:spAutoFit/>
          </a:bodyPr>
          <a:lstStyle/>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sz="2000" dirty="0">
              <a:latin typeface="Verdana" panose="020B0604030504040204" pitchFamily="34" charset="0"/>
              <a:ea typeface="Verdana" panose="020B0604030504040204" pitchFamily="34" charset="0"/>
              <a:cs typeface="Verdana" panose="020B0604030504040204" pitchFamily="34" charset="0"/>
            </a:endParaRPr>
          </a:p>
          <a:p>
            <a:endParaRPr lang="en-NL" dirty="0"/>
          </a:p>
        </p:txBody>
      </p:sp>
      <p:pic>
        <p:nvPicPr>
          <p:cNvPr id="5" name="Picture 4">
            <a:extLst>
              <a:ext uri="{FF2B5EF4-FFF2-40B4-BE49-F238E27FC236}">
                <a16:creationId xmlns:a16="http://schemas.microsoft.com/office/drawing/2014/main" id="{C9D2D6B1-8F19-5744-96CF-DA48006E8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07" y="1257300"/>
            <a:ext cx="6221128" cy="4224680"/>
          </a:xfrm>
          <a:prstGeom prst="rect">
            <a:avLst/>
          </a:prstGeom>
        </p:spPr>
      </p:pic>
      <p:sp>
        <p:nvSpPr>
          <p:cNvPr id="6" name="Title 5">
            <a:extLst>
              <a:ext uri="{FF2B5EF4-FFF2-40B4-BE49-F238E27FC236}">
                <a16:creationId xmlns:a16="http://schemas.microsoft.com/office/drawing/2014/main" id="{01FEF80A-84AA-F549-9DB8-0DCB03154786}"/>
              </a:ext>
            </a:extLst>
          </p:cNvPr>
          <p:cNvSpPr>
            <a:spLocks noGrp="1"/>
          </p:cNvSpPr>
          <p:nvPr>
            <p:ph type="title"/>
          </p:nvPr>
        </p:nvSpPr>
        <p:spPr>
          <a:xfrm>
            <a:off x="948267" y="188640"/>
            <a:ext cx="10363200" cy="800100"/>
          </a:xfrm>
        </p:spPr>
        <p:txBody>
          <a:bodyPr/>
          <a:lstStyle/>
          <a:p>
            <a:r>
              <a:rPr lang="en-NL" sz="3200" b="0" dirty="0">
                <a:solidFill>
                  <a:srgbClr val="FF0000"/>
                </a:solidFill>
                <a:latin typeface="Verdana" panose="020B0604030504040204" pitchFamily="34" charset="0"/>
                <a:ea typeface="Verdana" panose="020B0604030504040204" pitchFamily="34" charset="0"/>
                <a:cs typeface="Verdana" panose="020B0604030504040204" pitchFamily="34" charset="0"/>
              </a:rPr>
              <a:t>Event display layout </a:t>
            </a:r>
          </a:p>
        </p:txBody>
      </p:sp>
      <p:sp>
        <p:nvSpPr>
          <p:cNvPr id="7" name="TextBox 6">
            <a:extLst>
              <a:ext uri="{FF2B5EF4-FFF2-40B4-BE49-F238E27FC236}">
                <a16:creationId xmlns:a16="http://schemas.microsoft.com/office/drawing/2014/main" id="{B519BF00-724D-7A4D-81FD-0D771F767C67}"/>
              </a:ext>
            </a:extLst>
          </p:cNvPr>
          <p:cNvSpPr txBox="1"/>
          <p:nvPr/>
        </p:nvSpPr>
        <p:spPr>
          <a:xfrm rot="16200000">
            <a:off x="7940039" y="489153"/>
            <a:ext cx="2736304" cy="5447645"/>
          </a:xfrm>
          <a:prstGeom prst="rect">
            <a:avLst/>
          </a:prstGeom>
          <a:noFill/>
        </p:spPr>
        <p:txBody>
          <a:bodyPr wrap="square" rtlCol="0">
            <a:spAutoFit/>
          </a:bodyPr>
          <a:lstStyle/>
          <a:p>
            <a:endParaRPr lang="en-NL" dirty="0"/>
          </a:p>
          <a:p>
            <a:r>
              <a:rPr lang="en-NL" dirty="0">
                <a:solidFill>
                  <a:srgbClr val="FF0000"/>
                </a:solidFill>
              </a:rPr>
              <a:t>1     2    9      10</a:t>
            </a:r>
          </a:p>
          <a:p>
            <a:pPr marL="457200" indent="-457200">
              <a:buAutoNum type="arabicPlain"/>
            </a:pPr>
            <a:endParaRPr lang="en-NL" dirty="0">
              <a:solidFill>
                <a:srgbClr val="FF0000"/>
              </a:solidFill>
            </a:endParaRPr>
          </a:p>
          <a:p>
            <a:r>
              <a:rPr lang="en-NL" dirty="0">
                <a:solidFill>
                  <a:srgbClr val="FF0000"/>
                </a:solidFill>
              </a:rPr>
              <a:t>0    3     8      11</a:t>
            </a:r>
          </a:p>
          <a:p>
            <a:endParaRPr lang="en-NL" sz="1200" dirty="0">
              <a:solidFill>
                <a:srgbClr val="FF0000"/>
              </a:solidFill>
            </a:endParaRPr>
          </a:p>
          <a:p>
            <a:pPr marL="457200" indent="-457200">
              <a:buAutoNum type="arabicPlain" startAt="5"/>
            </a:pPr>
            <a:r>
              <a:rPr lang="en-NL" dirty="0">
                <a:solidFill>
                  <a:srgbClr val="FF0000"/>
                </a:solidFill>
              </a:rPr>
              <a:t>6    13     14</a:t>
            </a:r>
          </a:p>
          <a:p>
            <a:pPr marL="457200" indent="-457200">
              <a:buAutoNum type="arabicPlain" startAt="5"/>
            </a:pPr>
            <a:endParaRPr lang="en-NL" dirty="0">
              <a:solidFill>
                <a:srgbClr val="FF0000"/>
              </a:solidFill>
            </a:endParaRPr>
          </a:p>
          <a:p>
            <a:pPr marL="457200" indent="-457200">
              <a:buAutoNum type="arabicPlain" startAt="4"/>
            </a:pPr>
            <a:r>
              <a:rPr lang="en-NL" dirty="0">
                <a:solidFill>
                  <a:srgbClr val="FF0000"/>
                </a:solidFill>
              </a:rPr>
              <a:t> 7     12   15</a:t>
            </a:r>
          </a:p>
          <a:p>
            <a:endParaRPr lang="en-NL" sz="1200" dirty="0">
              <a:solidFill>
                <a:srgbClr val="FF0000"/>
              </a:solidFill>
            </a:endParaRPr>
          </a:p>
          <a:p>
            <a:r>
              <a:rPr lang="en-NL" dirty="0">
                <a:solidFill>
                  <a:srgbClr val="FF0000"/>
                </a:solidFill>
              </a:rPr>
              <a:t>29   30    21  22</a:t>
            </a:r>
          </a:p>
          <a:p>
            <a:endParaRPr lang="en-NL" dirty="0">
              <a:solidFill>
                <a:srgbClr val="FF0000"/>
              </a:solidFill>
            </a:endParaRPr>
          </a:p>
          <a:p>
            <a:pPr marL="457200" indent="-457200">
              <a:buAutoNum type="arabicPlain" startAt="28"/>
            </a:pPr>
            <a:r>
              <a:rPr lang="en-NL" dirty="0">
                <a:solidFill>
                  <a:srgbClr val="FF0000"/>
                </a:solidFill>
              </a:rPr>
              <a:t> 31    20  23</a:t>
            </a:r>
          </a:p>
          <a:p>
            <a:pPr marL="228600" indent="-228600">
              <a:buAutoNum type="arabicPlain" startAt="28"/>
            </a:pPr>
            <a:endParaRPr lang="en-NL" sz="1200" dirty="0">
              <a:solidFill>
                <a:srgbClr val="FF0000"/>
              </a:solidFill>
            </a:endParaRPr>
          </a:p>
          <a:p>
            <a:pPr marL="457200" indent="-457200">
              <a:buAutoNum type="arabicPlain" startAt="25"/>
            </a:pPr>
            <a:r>
              <a:rPr lang="en-NL" dirty="0">
                <a:solidFill>
                  <a:srgbClr val="FF0000"/>
                </a:solidFill>
              </a:rPr>
              <a:t>26    17   18</a:t>
            </a:r>
          </a:p>
          <a:p>
            <a:endParaRPr lang="en-NL" dirty="0">
              <a:solidFill>
                <a:srgbClr val="FF0000"/>
              </a:solidFill>
            </a:endParaRPr>
          </a:p>
          <a:p>
            <a:r>
              <a:rPr lang="en-NL" dirty="0">
                <a:solidFill>
                  <a:srgbClr val="FF0000"/>
                </a:solidFill>
              </a:rPr>
              <a:t>24   27    16  19</a:t>
            </a:r>
            <a:endParaRPr lang="en-NL" sz="1200" dirty="0">
              <a:solidFill>
                <a:srgbClr val="FF0000"/>
              </a:solidFill>
            </a:endParaRPr>
          </a:p>
        </p:txBody>
      </p:sp>
      <p:sp>
        <p:nvSpPr>
          <p:cNvPr id="2" name="TextBox 1">
            <a:extLst>
              <a:ext uri="{FF2B5EF4-FFF2-40B4-BE49-F238E27FC236}">
                <a16:creationId xmlns:a16="http://schemas.microsoft.com/office/drawing/2014/main" id="{5800331B-815A-014F-9F9E-0DDBD567CB73}"/>
              </a:ext>
            </a:extLst>
          </p:cNvPr>
          <p:cNvSpPr txBox="1"/>
          <p:nvPr/>
        </p:nvSpPr>
        <p:spPr>
          <a:xfrm>
            <a:off x="7492592" y="1484784"/>
            <a:ext cx="4539422" cy="830997"/>
          </a:xfrm>
          <a:prstGeom prst="rect">
            <a:avLst/>
          </a:prstGeom>
          <a:noFill/>
        </p:spPr>
        <p:txBody>
          <a:bodyPr wrap="square" rtlCol="0">
            <a:spAutoFit/>
          </a:bodyPr>
          <a:lstStyle/>
          <a:p>
            <a:r>
              <a:rPr lang="en-NL" dirty="0">
                <a:solidFill>
                  <a:srgbClr val="FF0000"/>
                </a:solidFill>
                <a:latin typeface="Verdana" panose="020B0604030504040204" pitchFamily="34" charset="0"/>
                <a:ea typeface="Verdana" panose="020B0604030504040204" pitchFamily="34" charset="0"/>
                <a:cs typeface="Verdana" panose="020B0604030504040204" pitchFamily="34" charset="0"/>
              </a:rPr>
              <a:t>Layout chip nrs </a:t>
            </a:r>
          </a:p>
          <a:p>
            <a:endParaRPr lang="en-NL" dirty="0"/>
          </a:p>
        </p:txBody>
      </p:sp>
    </p:spTree>
    <p:extLst>
      <p:ext uri="{BB962C8B-B14F-4D97-AF65-F5344CB8AC3E}">
        <p14:creationId xmlns:p14="http://schemas.microsoft.com/office/powerpoint/2010/main" val="3082395075"/>
      </p:ext>
    </p:extLst>
  </p:cSld>
  <p:clrMapOvr>
    <a:masterClrMapping/>
  </p:clrMapOvr>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9093674</TotalTime>
  <Pages>11</Pages>
  <Words>793</Words>
  <Application>Microsoft Macintosh PowerPoint</Application>
  <PresentationFormat>Widescreen</PresentationFormat>
  <Paragraphs>169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Monotype Sorts</vt:lpstr>
      <vt:lpstr>Times New Roman</vt:lpstr>
      <vt:lpstr>Verdana</vt:lpstr>
      <vt:lpstr>Wingdings</vt:lpstr>
      <vt:lpstr>Como</vt:lpstr>
      <vt:lpstr>Pixel TPC</vt:lpstr>
      <vt:lpstr>First Laser data taking with   8-quad module</vt:lpstr>
      <vt:lpstr>First Laser data taking with   8-quad module</vt:lpstr>
      <vt:lpstr>PowerPoint Presentation</vt:lpstr>
      <vt:lpstr>PowerPoint Presentation</vt:lpstr>
      <vt:lpstr>PowerPoint Presentation</vt:lpstr>
      <vt:lpstr>PowerPoint Presentation</vt:lpstr>
      <vt:lpstr>PowerPoint Presentation</vt:lpstr>
      <vt:lpstr>Event display layout </vt:lpstr>
      <vt:lpstr>Updated event display layout </vt:lpstr>
      <vt:lpstr>Event display layout: chip centres </vt:lpstr>
      <vt:lpstr>PowerPoint Presentation</vt:lpstr>
      <vt:lpstr>PowerPoint Presentation</vt:lpstr>
      <vt:lpstr>PowerPoint Presentation</vt:lpstr>
      <vt:lpstr>PowerPoint Presentation</vt:lpstr>
      <vt:lpstr>First Laser data taking with   8-quad module</vt:lpstr>
      <vt:lpstr>First Laser data taking with   8-quad module</vt:lpstr>
      <vt:lpstr>Conclusions</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 Lepton Collider</dc:title>
  <dc:subject/>
  <dc:creator>Peter Kluit </dc:creator>
  <cp:keywords/>
  <dc:description/>
  <cp:lastModifiedBy>Microsoft Office User</cp:lastModifiedBy>
  <cp:revision>2347</cp:revision>
  <cp:lastPrinted>2002-02-06T08:01:21Z</cp:lastPrinted>
  <dcterms:created xsi:type="dcterms:W3CDTF">2020-03-07T12:22:56Z</dcterms:created>
  <dcterms:modified xsi:type="dcterms:W3CDTF">2020-10-19T15:03:19Z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