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
  </p:notesMasterIdLst>
  <p:handoutMasterIdLst>
    <p:handoutMasterId r:id="rId13"/>
  </p:handoutMasterIdLst>
  <p:sldIdLst>
    <p:sldId id="543" r:id="rId2"/>
    <p:sldId id="548" r:id="rId3"/>
    <p:sldId id="549" r:id="rId4"/>
    <p:sldId id="550" r:id="rId5"/>
    <p:sldId id="551" r:id="rId6"/>
    <p:sldId id="552" r:id="rId7"/>
    <p:sldId id="553" r:id="rId8"/>
    <p:sldId id="554" r:id="rId9"/>
    <p:sldId id="556" r:id="rId10"/>
    <p:sldId id="555" r:id="rId11"/>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0000"/>
    <a:srgbClr val="FF6600"/>
    <a:srgbClr val="FFFF00"/>
    <a:srgbClr val="66FF33"/>
    <a:srgbClr val="808080"/>
    <a:srgbClr val="FF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955" autoAdjust="0"/>
  </p:normalViewPr>
  <p:slideViewPr>
    <p:cSldViewPr>
      <p:cViewPr varScale="1">
        <p:scale>
          <a:sx n="111" d="100"/>
          <a:sy n="111" d="100"/>
        </p:scale>
        <p:origin x="440" y="192"/>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kern="1200" dirty="0">
                <a:solidFill>
                  <a:schemeClr val="tx1"/>
                </a:solidFill>
                <a:latin typeface="Verdana"/>
                <a:ea typeface="+mn-ea"/>
                <a:cs typeface="Verdana"/>
              </a:rPr>
              <a:t>Lepton Collider </a:t>
            </a:r>
            <a:r>
              <a:rPr lang="en-US" sz="1200" kern="1200" baseline="0">
                <a:solidFill>
                  <a:schemeClr val="tx1"/>
                </a:solidFill>
                <a:latin typeface="Verdana"/>
                <a:ea typeface="+mn-ea"/>
                <a:cs typeface="Verdana"/>
              </a:rPr>
              <a:t>meeting October </a:t>
            </a:r>
            <a:r>
              <a:rPr lang="en-US" sz="1200" kern="1200" baseline="0" dirty="0">
                <a:solidFill>
                  <a:schemeClr val="tx1"/>
                </a:solidFill>
                <a:latin typeface="Verdana"/>
                <a:ea typeface="+mn-ea"/>
                <a:cs typeface="Verdana"/>
              </a:rPr>
              <a:t>2020</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5400000">
            <a:off x="4932529" y="2306472"/>
            <a:ext cx="3469942" cy="2057399"/>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2895599"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609600" y="248711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8077200" y="1219200"/>
            <a:ext cx="3606870" cy="3886200"/>
          </a:xfrm>
          <a:prstGeom prst="rect">
            <a:avLst/>
          </a:prstGeom>
        </p:spPr>
      </p:pic>
      <p:cxnSp>
        <p:nvCxnSpPr>
          <p:cNvPr id="12" name="Straight Arrow Connector 11"/>
          <p:cNvCxnSpPr/>
          <p:nvPr/>
        </p:nvCxnSpPr>
        <p:spPr bwMode="auto">
          <a:xfrm flipV="1">
            <a:off x="1371600" y="2743200"/>
            <a:ext cx="19050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038600" y="2362200"/>
            <a:ext cx="251460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6781800" y="2514600"/>
            <a:ext cx="2819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5" name="Picture 24" descr="ildlogoTransparant.png"/>
          <p:cNvPicPr>
            <a:picLocks noChangeAspect="1"/>
          </p:cNvPicPr>
          <p:nvPr/>
        </p:nvPicPr>
        <p:blipFill>
          <a:blip r:embed="rId7"/>
          <a:stretch>
            <a:fillRect/>
          </a:stretch>
        </p:blipFill>
        <p:spPr>
          <a:xfrm>
            <a:off x="10417176" y="5638800"/>
            <a:ext cx="1089024" cy="696976"/>
          </a:xfrm>
          <a:prstGeom prst="rect">
            <a:avLst/>
          </a:prstGeom>
        </p:spPr>
      </p:pic>
      <p:sp>
        <p:nvSpPr>
          <p:cNvPr id="20" name="TextBox 19"/>
          <p:cNvSpPr txBox="1"/>
          <p:nvPr/>
        </p:nvSpPr>
        <p:spPr>
          <a:xfrm>
            <a:off x="1219200" y="5100935"/>
            <a:ext cx="9753600" cy="461665"/>
          </a:xfrm>
          <a:prstGeom prst="rect">
            <a:avLst/>
          </a:prstGeom>
          <a:noFill/>
        </p:spPr>
        <p:txBody>
          <a:bodyPr wrap="square" rtlCol="0">
            <a:spAutoFit/>
          </a:bodyPr>
          <a:lstStyle/>
          <a:p>
            <a:r>
              <a:rPr lang="en-US" dirty="0">
                <a:latin typeface="Verdana"/>
                <a:cs typeface="Verdana"/>
              </a:rPr>
              <a:t>Single chip         Quad             Module                  TPC plane </a:t>
            </a:r>
          </a:p>
        </p:txBody>
      </p:sp>
      <p:sp>
        <p:nvSpPr>
          <p:cNvPr id="22" name="TextBox 21"/>
          <p:cNvSpPr txBox="1"/>
          <p:nvPr/>
        </p:nvSpPr>
        <p:spPr>
          <a:xfrm>
            <a:off x="1371600" y="5562600"/>
            <a:ext cx="9753600" cy="461665"/>
          </a:xfrm>
          <a:prstGeom prst="rect">
            <a:avLst/>
          </a:prstGeom>
          <a:noFill/>
        </p:spPr>
        <p:txBody>
          <a:bodyPr wrap="square" rtlCol="0">
            <a:spAutoFit/>
          </a:bodyPr>
          <a:lstStyle/>
          <a:p>
            <a:r>
              <a:rPr lang="en-US" dirty="0">
                <a:latin typeface="Verdana"/>
                <a:cs typeface="Verdana"/>
              </a:rPr>
              <a:t> 2017                2018              2019                   </a:t>
            </a:r>
          </a:p>
        </p:txBody>
      </p:sp>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404814"/>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LCTPClogo_simple.wb.png"/>
          <p:cNvPicPr>
            <a:picLocks noChangeAspect="1"/>
          </p:cNvPicPr>
          <p:nvPr/>
        </p:nvPicPr>
        <p:blipFill>
          <a:blip r:embed="rId9"/>
          <a:stretch>
            <a:fillRect/>
          </a:stretch>
        </p:blipFill>
        <p:spPr>
          <a:xfrm rot="10800000" flipH="1" flipV="1">
            <a:off x="8614521" y="5638800"/>
            <a:ext cx="1291479" cy="738482"/>
          </a:xfrm>
          <a:prstGeom prst="rect">
            <a:avLst/>
          </a:prstGeom>
        </p:spPr>
      </p:pic>
      <p:pic>
        <p:nvPicPr>
          <p:cNvPr id="16" name="Picture 15" descr="bonn.png"/>
          <p:cNvPicPr>
            <a:picLocks noChangeAspect="1"/>
          </p:cNvPicPr>
          <p:nvPr/>
        </p:nvPicPr>
        <p:blipFill>
          <a:blip r:embed="rId10"/>
          <a:stretch>
            <a:fillRect/>
          </a:stretch>
        </p:blipFill>
        <p:spPr>
          <a:xfrm>
            <a:off x="9220200" y="304800"/>
            <a:ext cx="2489200" cy="96520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04800"/>
            <a:ext cx="9073008" cy="800100"/>
          </a:xfrm>
        </p:spPr>
        <p:txBody>
          <a:bodyPr/>
          <a:lstStyle/>
          <a:p>
            <a:r>
              <a:rPr lang="nl-NL" sz="3600" b="0" dirty="0" err="1">
                <a:solidFill>
                  <a:srgbClr val="FF0000"/>
                </a:solidFill>
                <a:latin typeface="Verdana"/>
                <a:cs typeface="Verdana"/>
              </a:rPr>
              <a:t>Conclusions</a:t>
            </a:r>
            <a:endParaRPr lang="nl-NL" sz="36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454001"/>
            <a:ext cx="9649072" cy="4401205"/>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Thanks to the efforts of may of us and in particular the ET experts Sander van Doesburg, Henk Boterenbrood, Bas van der Heijden and the support of the Ruud Kluit and Martin van Beusekom, we can now run the daq and in a few hours equalize all the chips.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However, we are not yet where we want to be…</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next steps ahead are (in order):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 taking noise data and the masking of noisy pixels</a:t>
            </a:r>
          </a:p>
          <a:p>
            <a:r>
              <a:rPr lang="en-NL" sz="2000">
                <a:solidFill>
                  <a:srgbClr val="0066FF"/>
                </a:solidFill>
                <a:latin typeface="Verdana" panose="020B0604030504040204" pitchFamily="34" charset="0"/>
                <a:ea typeface="Verdana" panose="020B0604030504040204" pitchFamily="34" charset="0"/>
                <a:cs typeface="Verdana" panose="020B0604030504040204" pitchFamily="34" charset="0"/>
              </a:rPr>
              <a:t> - taking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laser track data and fully test the quad module and measure its performance</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cherry on the cake is data taking at a test facility like DESY. Due to COVID we had to re-arrange our testbeam plan. But we will get there.  </a:t>
            </a:r>
          </a:p>
        </p:txBody>
      </p:sp>
    </p:spTree>
    <p:extLst>
      <p:ext uri="{BB962C8B-B14F-4D97-AF65-F5344CB8AC3E}">
        <p14:creationId xmlns:p14="http://schemas.microsoft.com/office/powerpoint/2010/main" val="272697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487488" y="980728"/>
            <a:ext cx="9649072" cy="6432530"/>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With the two concentrators we can read out maximally 32 chips.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 full LCTPC module with 128 chips can be read out with 8 concentrators that can be connected to 1 SPDR system. </a:t>
            </a:r>
          </a:p>
          <a:p>
            <a:r>
              <a:rPr lang="en-NL" sz="1600" dirty="0">
                <a:solidFill>
                  <a:srgbClr val="0066FF"/>
                </a:solidFill>
                <a:latin typeface="Verdana" panose="020B0604030504040204" pitchFamily="34" charset="0"/>
                <a:ea typeface="Verdana" panose="020B0604030504040204" pitchFamily="34" charset="0"/>
                <a:cs typeface="Verdana" panose="020B0604030504040204" pitchFamily="34" charset="0"/>
              </a:rPr>
              <a:t>The concentrator-SPDR runs at 2.5 Gb/s. The TPX3 chips are read out at 160 Mb/s. </a:t>
            </a:r>
          </a:p>
          <a:p>
            <a:r>
              <a:rPr lang="en-NL" sz="1600" dirty="0">
                <a:solidFill>
                  <a:srgbClr val="0066FF"/>
                </a:solidFill>
                <a:latin typeface="Verdana" panose="020B0604030504040204" pitchFamily="34" charset="0"/>
                <a:ea typeface="Verdana" panose="020B0604030504040204" pitchFamily="34" charset="0"/>
                <a:cs typeface="Verdana" panose="020B0604030504040204" pitchFamily="34" charset="0"/>
              </a:rPr>
              <a:t>In the concentrator special software is running.</a:t>
            </a:r>
          </a:p>
          <a:p>
            <a:r>
              <a:rPr lang="en-NL" sz="1600" dirty="0">
                <a:solidFill>
                  <a:srgbClr val="0066FF"/>
                </a:solidFill>
                <a:latin typeface="Verdana" panose="020B0604030504040204" pitchFamily="34" charset="0"/>
                <a:ea typeface="Verdana" panose="020B0604030504040204" pitchFamily="34" charset="0"/>
                <a:cs typeface="Verdana" panose="020B0604030504040204" pitchFamily="34" charset="0"/>
              </a:rPr>
              <a:t>The procedures to configure and read out the individual chips needed to be revisited</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There are three modes of operation that are relevant for the operation of the module:</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 data taking by injecting testpulses and analysing these data</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-B the equalisation procedure (see details further 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-C data taking</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1. noise data;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2. with a laser beam and trigger (time stamp)</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3. testbeam data with a trigger and a silicon telescope (e.g. in a magnetic field)</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We can reliably take data in mode A: with the full detector injecting testpulses.</a:t>
            </a:r>
          </a:p>
          <a:p>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Tree>
    <p:extLst>
      <p:ext uri="{BB962C8B-B14F-4D97-AF65-F5344CB8AC3E}">
        <p14:creationId xmlns:p14="http://schemas.microsoft.com/office/powerpoint/2010/main" val="219409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04800"/>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268760"/>
            <a:ext cx="9649072" cy="5693866"/>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equalisation procedure has the following steps.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chips are put in a special data taking mode where the thresholds are written to the data stream and the per pixel the number of hits is counted.</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Several threshold scans are performed to measure the noise level per pixel.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D</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ata is taken by selecting colums and rows with a spacing of 4 or 8. The rest of the pixels are masked.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Two threshold scans are performed for the trim values of 0 and 15.</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For this data sets the DAC trim values are calculated thus that a common threshold can be used for all the pixels. This is called equalisation.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Finally a threshold scan – after equalisation - is performed using the DAC trim values per pixel. If this is all succesfull, the DAC trim values can be used for data taking.</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endParaRPr lang="en-NL" dirty="0"/>
          </a:p>
        </p:txBody>
      </p:sp>
    </p:spTree>
    <p:extLst>
      <p:ext uri="{BB962C8B-B14F-4D97-AF65-F5344CB8AC3E}">
        <p14:creationId xmlns:p14="http://schemas.microsoft.com/office/powerpoint/2010/main" val="105319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04800"/>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268760"/>
            <a:ext cx="9649072" cy="6155531"/>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Here the results for spacing 4 for all the chips that can be read out.</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In total 28 chips; chips 7, 24, 25, 31 have a problem</a:t>
            </a:r>
          </a:p>
          <a:p>
            <a:r>
              <a:rPr lang="en-GB" sz="1000" dirty="0"/>
              <a:t>Note] number of active links : 2</a:t>
            </a:r>
          </a:p>
          <a:p>
            <a:r>
              <a:rPr lang="en-GB" sz="1000" dirty="0"/>
              <a:t>[Note] dev 0: W0030_C08 (1e83) mapped to chip nr 9</a:t>
            </a:r>
          </a:p>
          <a:p>
            <a:r>
              <a:rPr lang="en-GB" sz="1000" dirty="0"/>
              <a:t>[Note] dev 1: W0030_C09 (1e93) mapped to chip nr 10</a:t>
            </a:r>
          </a:p>
          <a:p>
            <a:r>
              <a:rPr lang="en-GB" sz="1000" dirty="0"/>
              <a:t>[Note] dev 2: W0030_K05 (1e5b) mapped to chip nr 11</a:t>
            </a:r>
          </a:p>
          <a:p>
            <a:r>
              <a:rPr lang="en-GB" sz="1000" dirty="0"/>
              <a:t>[Note] dev 3: W0023_E09 (1795) mapped to chip nr 12</a:t>
            </a:r>
          </a:p>
          <a:p>
            <a:r>
              <a:rPr lang="en-GB" sz="1000" dirty="0"/>
              <a:t>[Note] dev 4: W0023_D08 (1784) mapped to chip nr 13</a:t>
            </a:r>
          </a:p>
          <a:p>
            <a:r>
              <a:rPr lang="en-GB" sz="1000" dirty="0"/>
              <a:t>[Note] dev 5: W0023_E08 (1785) mapped to chip nr 14</a:t>
            </a:r>
          </a:p>
          <a:p>
            <a:r>
              <a:rPr lang="en-GB" sz="1000" dirty="0"/>
              <a:t>[Note] dev 6: W0023_H08 (1788) mapped to chip nr 15</a:t>
            </a:r>
          </a:p>
          <a:p>
            <a:r>
              <a:rPr lang="en-GB" sz="1000" dirty="0"/>
              <a:t>[Note] dev 7: W0030_F06 (1e66) mapped to chip nr 0</a:t>
            </a:r>
          </a:p>
          <a:p>
            <a:r>
              <a:rPr lang="en-GB" sz="1000" dirty="0"/>
              <a:t>[Note] dev 8: W0030_E07 (1e75) mapped to chip nr 1</a:t>
            </a:r>
          </a:p>
          <a:p>
            <a:r>
              <a:rPr lang="en-GB" sz="1000" dirty="0"/>
              <a:t>[Note] dev 9: W0030_F07 (1e76) mapped to chip nr 2</a:t>
            </a:r>
          </a:p>
          <a:p>
            <a:r>
              <a:rPr lang="en-GB" sz="1000" dirty="0"/>
              <a:t>[Note] dev 10: W0030_M05 (1e5d) mapped to chip nr 3</a:t>
            </a:r>
          </a:p>
          <a:p>
            <a:r>
              <a:rPr lang="en-GB" sz="1000" dirty="0"/>
              <a:t>[Note] dev 11: W0023_H09 (1798) mapped to chip nr 4</a:t>
            </a:r>
          </a:p>
          <a:p>
            <a:r>
              <a:rPr lang="en-GB" sz="1000" dirty="0"/>
              <a:t>[Note] dev 12: W0023_I09 (1799) mapped to chip nr 5</a:t>
            </a:r>
          </a:p>
          <a:p>
            <a:r>
              <a:rPr lang="en-GB" sz="1000" dirty="0"/>
              <a:t>[Note] dev 13: W0023_I06 (1769) mapped to chip nr 6</a:t>
            </a:r>
          </a:p>
          <a:p>
            <a:r>
              <a:rPr lang="en-GB" sz="1000" dirty="0"/>
              <a:t>[Note] dev 14: W0030_C07 (1e73) mapped to chip nr 8</a:t>
            </a:r>
          </a:p>
          <a:p>
            <a:r>
              <a:rPr lang="en-GB" sz="1000" dirty="0">
                <a:solidFill>
                  <a:srgbClr val="0066FF"/>
                </a:solidFill>
              </a:rPr>
              <a:t>[Note] dev 16: W0030_I04 (1e49) mapped to chip nr 1</a:t>
            </a:r>
          </a:p>
          <a:p>
            <a:r>
              <a:rPr lang="en-GB" sz="1000" dirty="0">
                <a:solidFill>
                  <a:srgbClr val="0066FF"/>
                </a:solidFill>
              </a:rPr>
              <a:t>[Note] dev 17: W0030_A05 (1e51) mapped to chip nr 2</a:t>
            </a:r>
          </a:p>
          <a:p>
            <a:r>
              <a:rPr lang="en-GB" sz="1000" dirty="0">
                <a:solidFill>
                  <a:srgbClr val="0066FF"/>
                </a:solidFill>
              </a:rPr>
              <a:t>[Note] dev 18: W0030_H02 (1e28) mapped to chip nr 3</a:t>
            </a:r>
          </a:p>
          <a:p>
            <a:r>
              <a:rPr lang="en-GB" sz="1000" dirty="0">
                <a:solidFill>
                  <a:srgbClr val="0066FF"/>
                </a:solidFill>
              </a:rPr>
              <a:t>[Note] dev 19: W0023_E04 (1745) mapped to chip nr 4</a:t>
            </a:r>
          </a:p>
          <a:p>
            <a:r>
              <a:rPr lang="en-GB" sz="1000" dirty="0">
                <a:solidFill>
                  <a:srgbClr val="0066FF"/>
                </a:solidFill>
              </a:rPr>
              <a:t>[Note] dev 20: W0023_F04 (1746) mapped to chip nr 5</a:t>
            </a:r>
          </a:p>
          <a:p>
            <a:r>
              <a:rPr lang="en-GB" sz="1000" dirty="0">
                <a:solidFill>
                  <a:srgbClr val="0066FF"/>
                </a:solidFill>
              </a:rPr>
              <a:t>[Note] dev 21: W0023_G04 (1747) mapped to chip nr 6</a:t>
            </a:r>
          </a:p>
          <a:p>
            <a:r>
              <a:rPr lang="en-GB" sz="1000" dirty="0">
                <a:solidFill>
                  <a:srgbClr val="0066FF"/>
                </a:solidFill>
              </a:rPr>
              <a:t>[Note] dev 22: W0023_H03 (1738) mapped to chip nr 7</a:t>
            </a:r>
          </a:p>
          <a:p>
            <a:r>
              <a:rPr lang="en-GB" sz="1000" dirty="0">
                <a:solidFill>
                  <a:srgbClr val="0066FF"/>
                </a:solidFill>
              </a:rPr>
              <a:t>[Note] dev 23: W0023_E05 (1755) mapped to chip nr 10</a:t>
            </a:r>
          </a:p>
          <a:p>
            <a:r>
              <a:rPr lang="en-GB" sz="1000" dirty="0">
                <a:solidFill>
                  <a:srgbClr val="0066FF"/>
                </a:solidFill>
              </a:rPr>
              <a:t>[Note] dev 24: W0023_H04 (1748) mapped to chip nr 11</a:t>
            </a:r>
          </a:p>
          <a:p>
            <a:r>
              <a:rPr lang="en-GB" sz="1000" dirty="0">
                <a:solidFill>
                  <a:srgbClr val="0066FF"/>
                </a:solidFill>
              </a:rPr>
              <a:t>[Note] dev 25: W0023_D06 (1764) mapped to chip nr 12</a:t>
            </a:r>
          </a:p>
          <a:p>
            <a:r>
              <a:rPr lang="en-GB" sz="1000" dirty="0">
                <a:solidFill>
                  <a:srgbClr val="0066FF"/>
                </a:solidFill>
              </a:rPr>
              <a:t>[Note] dev 26: W0023_H06 (1768) mapped to chip nr 13</a:t>
            </a:r>
          </a:p>
          <a:p>
            <a:r>
              <a:rPr lang="en-GB" sz="1000" dirty="0">
                <a:solidFill>
                  <a:srgbClr val="0066FF"/>
                </a:solidFill>
              </a:rPr>
              <a:t>[Note] dev 27: W0023_J06 (176a) mapped to chip nr 14</a:t>
            </a:r>
          </a:p>
          <a:p>
            <a:r>
              <a:rPr lang="en-GB" sz="1000" dirty="0">
                <a:solidFill>
                  <a:srgbClr val="0066FF"/>
                </a:solidFill>
              </a:rPr>
              <a:t>[Note] dev 28: W0030_G03 (1e37) mapped to chip nr 0</a:t>
            </a:r>
          </a:p>
          <a:p>
            <a:r>
              <a:rPr lang="en-GB" sz="1000" dirty="0"/>
              <a:t>[Note] 28 active devices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endParaRPr lang="en-NL" dirty="0"/>
          </a:p>
        </p:txBody>
      </p:sp>
      <p:sp>
        <p:nvSpPr>
          <p:cNvPr id="4" name="TextBox 3">
            <a:extLst>
              <a:ext uri="{FF2B5EF4-FFF2-40B4-BE49-F238E27FC236}">
                <a16:creationId xmlns:a16="http://schemas.microsoft.com/office/drawing/2014/main" id="{9F4C485C-5141-8541-9F41-5BBCEFEE6735}"/>
              </a:ext>
            </a:extLst>
          </p:cNvPr>
          <p:cNvSpPr txBox="1"/>
          <p:nvPr/>
        </p:nvSpPr>
        <p:spPr>
          <a:xfrm>
            <a:off x="5087888" y="2869773"/>
            <a:ext cx="4608512" cy="2431435"/>
          </a:xfrm>
          <a:prstGeom prst="rect">
            <a:avLst/>
          </a:prstGeom>
          <a:noFill/>
        </p:spPr>
        <p:txBody>
          <a:bodyPr wrap="square" rtlCol="0">
            <a:spAutoFit/>
          </a:bodyPr>
          <a:lstStyle/>
          <a:p>
            <a:r>
              <a:rPr lang="en-GB" sz="1600" dirty="0">
                <a:latin typeface="Verdana" panose="020B0604030504040204" pitchFamily="34" charset="0"/>
                <a:ea typeface="Verdana" panose="020B0604030504040204" pitchFamily="34" charset="0"/>
                <a:cs typeface="Verdana" panose="020B0604030504040204" pitchFamily="34" charset="0"/>
              </a:rPr>
              <a:t>I</a:t>
            </a:r>
            <a:r>
              <a:rPr lang="en-NL" sz="1600" dirty="0">
                <a:latin typeface="Verdana" panose="020B0604030504040204" pitchFamily="34" charset="0"/>
                <a:ea typeface="Verdana" panose="020B0604030504040204" pitchFamily="34" charset="0"/>
                <a:cs typeface="Verdana" panose="020B0604030504040204" pitchFamily="34" charset="0"/>
              </a:rPr>
              <a:t>n black concentrator 0 chip 0-15 </a:t>
            </a:r>
          </a:p>
          <a:p>
            <a:endParaRPr lang="en-NL" dirty="0">
              <a:latin typeface="Verdana" panose="020B0604030504040204" pitchFamily="34" charset="0"/>
              <a:ea typeface="Verdana" panose="020B0604030504040204" pitchFamily="34" charset="0"/>
              <a:cs typeface="Verdana" panose="020B0604030504040204" pitchFamily="34" charset="0"/>
            </a:endParaRPr>
          </a:p>
          <a:p>
            <a:endParaRPr lang="en-NL" dirty="0">
              <a:latin typeface="Verdana" panose="020B0604030504040204" pitchFamily="34" charset="0"/>
              <a:ea typeface="Verdana" panose="020B0604030504040204" pitchFamily="34" charset="0"/>
              <a:cs typeface="Verdana" panose="020B0604030504040204" pitchFamily="34" charset="0"/>
            </a:endParaRPr>
          </a:p>
          <a:p>
            <a:endParaRPr lang="en-NL" dirty="0">
              <a:latin typeface="Verdana" panose="020B0604030504040204" pitchFamily="34" charset="0"/>
              <a:ea typeface="Verdana" panose="020B0604030504040204" pitchFamily="34" charset="0"/>
              <a:cs typeface="Verdana" panose="020B0604030504040204" pitchFamily="34" charset="0"/>
            </a:endParaRPr>
          </a:p>
          <a:p>
            <a:endParaRPr lang="en-NL" dirty="0">
              <a:latin typeface="Verdana" panose="020B0604030504040204" pitchFamily="34" charset="0"/>
              <a:ea typeface="Verdana" panose="020B0604030504040204" pitchFamily="34" charset="0"/>
              <a:cs typeface="Verdana" panose="020B0604030504040204" pitchFamily="34" charset="0"/>
            </a:endParaRP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GB" sz="1600" dirty="0">
                <a:solidFill>
                  <a:srgbClr val="0066FF"/>
                </a:solidFill>
                <a:latin typeface="Verdana" panose="020B0604030504040204" pitchFamily="34" charset="0"/>
                <a:ea typeface="Verdana" panose="020B0604030504040204" pitchFamily="34" charset="0"/>
                <a:cs typeface="Verdana" panose="020B0604030504040204" pitchFamily="34" charset="0"/>
              </a:rPr>
              <a:t>I</a:t>
            </a:r>
            <a:r>
              <a:rPr lang="en-NL" sz="1600" dirty="0">
                <a:solidFill>
                  <a:srgbClr val="0066FF"/>
                </a:solidFill>
                <a:latin typeface="Verdana" panose="020B0604030504040204" pitchFamily="34" charset="0"/>
                <a:ea typeface="Verdana" panose="020B0604030504040204" pitchFamily="34" charset="0"/>
                <a:cs typeface="Verdana" panose="020B0604030504040204" pitchFamily="34" charset="0"/>
              </a:rPr>
              <a:t>n blue concentrator 1 chip 16-32</a:t>
            </a:r>
          </a:p>
        </p:txBody>
      </p:sp>
    </p:spTree>
    <p:extLst>
      <p:ext uri="{BB962C8B-B14F-4D97-AF65-F5344CB8AC3E}">
        <p14:creationId xmlns:p14="http://schemas.microsoft.com/office/powerpoint/2010/main" val="395578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9887AA-8B31-B04C-8341-18E7E3B79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037184"/>
            <a:ext cx="5682042" cy="5453235"/>
          </a:xfrm>
          <a:prstGeom prst="rect">
            <a:avLst/>
          </a:prstGeom>
        </p:spPr>
      </p:pic>
      <p:pic>
        <p:nvPicPr>
          <p:cNvPr id="6" name="Picture 5">
            <a:extLst>
              <a:ext uri="{FF2B5EF4-FFF2-40B4-BE49-F238E27FC236}">
                <a16:creationId xmlns:a16="http://schemas.microsoft.com/office/drawing/2014/main" id="{425A4C41-61D7-3B44-A4AF-AEB0C2165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52736"/>
            <a:ext cx="5682042" cy="5453235"/>
          </a:xfrm>
          <a:prstGeom prst="rect">
            <a:avLst/>
          </a:prstGeom>
        </p:spPr>
      </p:pic>
      <p:sp>
        <p:nvSpPr>
          <p:cNvPr id="2" name="Title 1"/>
          <p:cNvSpPr>
            <a:spLocks noGrp="1"/>
          </p:cNvSpPr>
          <p:nvPr>
            <p:ph type="title"/>
          </p:nvPr>
        </p:nvSpPr>
        <p:spPr>
          <a:xfrm>
            <a:off x="1703512" y="304800"/>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22" name="TextBox 21">
            <a:extLst>
              <a:ext uri="{FF2B5EF4-FFF2-40B4-BE49-F238E27FC236}">
                <a16:creationId xmlns:a16="http://schemas.microsoft.com/office/drawing/2014/main" id="{53D79681-B214-7641-A251-46949C5B9F38}"/>
              </a:ext>
            </a:extLst>
          </p:cNvPr>
          <p:cNvSpPr txBox="1"/>
          <p:nvPr/>
        </p:nvSpPr>
        <p:spPr>
          <a:xfrm>
            <a:off x="3863752" y="1900065"/>
            <a:ext cx="1800200" cy="46166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0</a:t>
            </a:r>
          </a:p>
        </p:txBody>
      </p:sp>
      <p:sp>
        <p:nvSpPr>
          <p:cNvPr id="25" name="Rectangle 24">
            <a:extLst>
              <a:ext uri="{FF2B5EF4-FFF2-40B4-BE49-F238E27FC236}">
                <a16:creationId xmlns:a16="http://schemas.microsoft.com/office/drawing/2014/main" id="{CBC741F9-FA0B-074A-B4B0-2794AFA1F82B}"/>
              </a:ext>
            </a:extLst>
          </p:cNvPr>
          <p:cNvSpPr/>
          <p:nvPr/>
        </p:nvSpPr>
        <p:spPr>
          <a:xfrm>
            <a:off x="9696400" y="1959223"/>
            <a:ext cx="1372492" cy="461665"/>
          </a:xfrm>
          <a:prstGeom prst="rect">
            <a:avLst/>
          </a:prstGeom>
        </p:spPr>
        <p:txBody>
          <a:bodyPr wrap="none">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16</a:t>
            </a:r>
          </a:p>
        </p:txBody>
      </p:sp>
    </p:spTree>
    <p:extLst>
      <p:ext uri="{BB962C8B-B14F-4D97-AF65-F5344CB8AC3E}">
        <p14:creationId xmlns:p14="http://schemas.microsoft.com/office/powerpoint/2010/main" val="234544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145941-1BF6-574C-87B2-0907E20B4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1052736"/>
            <a:ext cx="5748724" cy="5517232"/>
          </a:xfrm>
          <a:prstGeom prst="rect">
            <a:avLst/>
          </a:prstGeom>
        </p:spPr>
      </p:pic>
      <p:pic>
        <p:nvPicPr>
          <p:cNvPr id="5" name="Picture 4">
            <a:extLst>
              <a:ext uri="{FF2B5EF4-FFF2-40B4-BE49-F238E27FC236}">
                <a16:creationId xmlns:a16="http://schemas.microsoft.com/office/drawing/2014/main" id="{A078549F-729C-1344-9484-4D0F8735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9" y="1079316"/>
            <a:ext cx="5599503" cy="5374020"/>
          </a:xfrm>
          <a:prstGeom prst="rect">
            <a:avLst/>
          </a:prstGeom>
        </p:spPr>
      </p:pic>
      <p:sp>
        <p:nvSpPr>
          <p:cNvPr id="2" name="Title 1"/>
          <p:cNvSpPr>
            <a:spLocks noGrp="1"/>
          </p:cNvSpPr>
          <p:nvPr>
            <p:ph type="title"/>
          </p:nvPr>
        </p:nvSpPr>
        <p:spPr>
          <a:xfrm>
            <a:off x="1703512" y="304800"/>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22" name="TextBox 21">
            <a:extLst>
              <a:ext uri="{FF2B5EF4-FFF2-40B4-BE49-F238E27FC236}">
                <a16:creationId xmlns:a16="http://schemas.microsoft.com/office/drawing/2014/main" id="{53D79681-B214-7641-A251-46949C5B9F38}"/>
              </a:ext>
            </a:extLst>
          </p:cNvPr>
          <p:cNvSpPr txBox="1"/>
          <p:nvPr/>
        </p:nvSpPr>
        <p:spPr>
          <a:xfrm>
            <a:off x="3863752" y="1900065"/>
            <a:ext cx="1800200" cy="46166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4</a:t>
            </a:r>
          </a:p>
        </p:txBody>
      </p:sp>
      <p:sp>
        <p:nvSpPr>
          <p:cNvPr id="25" name="Rectangle 24">
            <a:extLst>
              <a:ext uri="{FF2B5EF4-FFF2-40B4-BE49-F238E27FC236}">
                <a16:creationId xmlns:a16="http://schemas.microsoft.com/office/drawing/2014/main" id="{CBC741F9-FA0B-074A-B4B0-2794AFA1F82B}"/>
              </a:ext>
            </a:extLst>
          </p:cNvPr>
          <p:cNvSpPr/>
          <p:nvPr/>
        </p:nvSpPr>
        <p:spPr>
          <a:xfrm>
            <a:off x="9696400" y="1959223"/>
            <a:ext cx="1372492" cy="461665"/>
          </a:xfrm>
          <a:prstGeom prst="rect">
            <a:avLst/>
          </a:prstGeom>
        </p:spPr>
        <p:txBody>
          <a:bodyPr wrap="none">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20</a:t>
            </a:r>
          </a:p>
        </p:txBody>
      </p:sp>
    </p:spTree>
    <p:extLst>
      <p:ext uri="{BB962C8B-B14F-4D97-AF65-F5344CB8AC3E}">
        <p14:creationId xmlns:p14="http://schemas.microsoft.com/office/powerpoint/2010/main" val="278383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2D86A4-C742-8443-B96A-8D4B45EC0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545" y="1144186"/>
            <a:ext cx="5445083" cy="5225818"/>
          </a:xfrm>
          <a:prstGeom prst="rect">
            <a:avLst/>
          </a:prstGeom>
        </p:spPr>
      </p:pic>
      <p:pic>
        <p:nvPicPr>
          <p:cNvPr id="4" name="Picture 3">
            <a:extLst>
              <a:ext uri="{FF2B5EF4-FFF2-40B4-BE49-F238E27FC236}">
                <a16:creationId xmlns:a16="http://schemas.microsoft.com/office/drawing/2014/main" id="{9547E17F-CFE1-C64E-A651-C6C9B980C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68" y="1144186"/>
            <a:ext cx="5445083" cy="5225818"/>
          </a:xfrm>
          <a:prstGeom prst="rect">
            <a:avLst/>
          </a:prstGeom>
        </p:spPr>
      </p:pic>
      <p:sp>
        <p:nvSpPr>
          <p:cNvPr id="2" name="Title 1"/>
          <p:cNvSpPr>
            <a:spLocks noGrp="1"/>
          </p:cNvSpPr>
          <p:nvPr>
            <p:ph type="title"/>
          </p:nvPr>
        </p:nvSpPr>
        <p:spPr>
          <a:xfrm>
            <a:off x="1703512" y="304800"/>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22" name="TextBox 21">
            <a:extLst>
              <a:ext uri="{FF2B5EF4-FFF2-40B4-BE49-F238E27FC236}">
                <a16:creationId xmlns:a16="http://schemas.microsoft.com/office/drawing/2014/main" id="{53D79681-B214-7641-A251-46949C5B9F38}"/>
              </a:ext>
            </a:extLst>
          </p:cNvPr>
          <p:cNvSpPr txBox="1"/>
          <p:nvPr/>
        </p:nvSpPr>
        <p:spPr>
          <a:xfrm>
            <a:off x="3863752" y="1900065"/>
            <a:ext cx="1800200" cy="46166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8</a:t>
            </a:r>
          </a:p>
        </p:txBody>
      </p:sp>
      <p:sp>
        <p:nvSpPr>
          <p:cNvPr id="25" name="Rectangle 24">
            <a:extLst>
              <a:ext uri="{FF2B5EF4-FFF2-40B4-BE49-F238E27FC236}">
                <a16:creationId xmlns:a16="http://schemas.microsoft.com/office/drawing/2014/main" id="{CBC741F9-FA0B-074A-B4B0-2794AFA1F82B}"/>
              </a:ext>
            </a:extLst>
          </p:cNvPr>
          <p:cNvSpPr/>
          <p:nvPr/>
        </p:nvSpPr>
        <p:spPr>
          <a:xfrm>
            <a:off x="9696400" y="1959223"/>
            <a:ext cx="1372492" cy="461665"/>
          </a:xfrm>
          <a:prstGeom prst="rect">
            <a:avLst/>
          </a:prstGeom>
        </p:spPr>
        <p:txBody>
          <a:bodyPr wrap="none">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26</a:t>
            </a:r>
          </a:p>
        </p:txBody>
      </p:sp>
    </p:spTree>
    <p:extLst>
      <p:ext uri="{BB962C8B-B14F-4D97-AF65-F5344CB8AC3E}">
        <p14:creationId xmlns:p14="http://schemas.microsoft.com/office/powerpoint/2010/main" val="11254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A1038D-2C2F-A543-9346-6599CB6E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950" y="1069491"/>
            <a:ext cx="5598666" cy="5373217"/>
          </a:xfrm>
          <a:prstGeom prst="rect">
            <a:avLst/>
          </a:prstGeom>
        </p:spPr>
      </p:pic>
      <p:pic>
        <p:nvPicPr>
          <p:cNvPr id="5" name="Picture 4">
            <a:extLst>
              <a:ext uri="{FF2B5EF4-FFF2-40B4-BE49-F238E27FC236}">
                <a16:creationId xmlns:a16="http://schemas.microsoft.com/office/drawing/2014/main" id="{5C0B48D6-C76E-3841-9AE2-203D0FF3F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104900"/>
            <a:ext cx="5598666" cy="5373216"/>
          </a:xfrm>
          <a:prstGeom prst="rect">
            <a:avLst/>
          </a:prstGeom>
        </p:spPr>
      </p:pic>
      <p:sp>
        <p:nvSpPr>
          <p:cNvPr id="2" name="Title 1"/>
          <p:cNvSpPr>
            <a:spLocks noGrp="1"/>
          </p:cNvSpPr>
          <p:nvPr>
            <p:ph type="title"/>
          </p:nvPr>
        </p:nvSpPr>
        <p:spPr>
          <a:xfrm>
            <a:off x="1703512" y="304800"/>
            <a:ext cx="9073008" cy="800100"/>
          </a:xfrm>
        </p:spPr>
        <p:txBody>
          <a:bodyPr/>
          <a:lstStyle/>
          <a:p>
            <a:pPr algn="l"/>
            <a:r>
              <a:rPr lang="nl-NL" sz="3600" b="0" dirty="0" err="1">
                <a:solidFill>
                  <a:srgbClr val="FF0000"/>
                </a:solidFill>
                <a:latin typeface="Verdana"/>
                <a:cs typeface="Verdana"/>
              </a:rPr>
              <a:t>Equalisation</a:t>
            </a:r>
            <a:r>
              <a:rPr lang="nl-NL" sz="3600" b="0" dirty="0">
                <a:solidFill>
                  <a:srgbClr val="FF0000"/>
                </a:solidFill>
                <a:latin typeface="Verdana"/>
                <a:cs typeface="Verdana"/>
              </a:rPr>
              <a:t> of </a:t>
            </a:r>
            <a:r>
              <a:rPr lang="nl-NL" sz="3600" b="0" dirty="0" err="1">
                <a:solidFill>
                  <a:srgbClr val="FF0000"/>
                </a:solidFill>
                <a:latin typeface="Verdana"/>
                <a:cs typeface="Verdana"/>
              </a:rPr>
              <a:t>the</a:t>
            </a:r>
            <a:r>
              <a:rPr lang="nl-NL" sz="3600" b="0" dirty="0">
                <a:solidFill>
                  <a:srgbClr val="FF0000"/>
                </a:solidFill>
                <a:latin typeface="Verdana"/>
                <a:cs typeface="Verdana"/>
              </a:rPr>
              <a:t> 8-quad module</a:t>
            </a:r>
          </a:p>
        </p:txBody>
      </p:sp>
      <p:sp>
        <p:nvSpPr>
          <p:cNvPr id="22" name="TextBox 21">
            <a:extLst>
              <a:ext uri="{FF2B5EF4-FFF2-40B4-BE49-F238E27FC236}">
                <a16:creationId xmlns:a16="http://schemas.microsoft.com/office/drawing/2014/main" id="{53D79681-B214-7641-A251-46949C5B9F38}"/>
              </a:ext>
            </a:extLst>
          </p:cNvPr>
          <p:cNvSpPr txBox="1"/>
          <p:nvPr/>
        </p:nvSpPr>
        <p:spPr>
          <a:xfrm>
            <a:off x="3863752" y="1900065"/>
            <a:ext cx="1800200" cy="46166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12</a:t>
            </a:r>
          </a:p>
        </p:txBody>
      </p:sp>
      <p:sp>
        <p:nvSpPr>
          <p:cNvPr id="25" name="Rectangle 24">
            <a:extLst>
              <a:ext uri="{FF2B5EF4-FFF2-40B4-BE49-F238E27FC236}">
                <a16:creationId xmlns:a16="http://schemas.microsoft.com/office/drawing/2014/main" id="{CBC741F9-FA0B-074A-B4B0-2794AFA1F82B}"/>
              </a:ext>
            </a:extLst>
          </p:cNvPr>
          <p:cNvSpPr/>
          <p:nvPr/>
        </p:nvSpPr>
        <p:spPr>
          <a:xfrm>
            <a:off x="9696400" y="1916832"/>
            <a:ext cx="1372492" cy="461665"/>
          </a:xfrm>
          <a:prstGeom prst="rect">
            <a:avLst/>
          </a:prstGeom>
        </p:spPr>
        <p:txBody>
          <a:bodyPr wrap="none">
            <a:spAutoFit/>
          </a:bodyPr>
          <a:lstStyle/>
          <a:p>
            <a:r>
              <a:rPr lang="en-GB" dirty="0">
                <a:latin typeface="Verdana" panose="020B0604030504040204" pitchFamily="34" charset="0"/>
                <a:ea typeface="Verdana" panose="020B0604030504040204" pitchFamily="34" charset="0"/>
                <a:cs typeface="Verdana" panose="020B0604030504040204" pitchFamily="34" charset="0"/>
              </a:rPr>
              <a:t>C</a:t>
            </a:r>
            <a:r>
              <a:rPr lang="en-NL" dirty="0">
                <a:latin typeface="Verdana" panose="020B0604030504040204" pitchFamily="34" charset="0"/>
                <a:ea typeface="Verdana" panose="020B0604030504040204" pitchFamily="34" charset="0"/>
                <a:cs typeface="Verdana" panose="020B0604030504040204" pitchFamily="34" charset="0"/>
              </a:rPr>
              <a:t>hip 30</a:t>
            </a:r>
          </a:p>
        </p:txBody>
      </p:sp>
    </p:spTree>
    <p:extLst>
      <p:ext uri="{BB962C8B-B14F-4D97-AF65-F5344CB8AC3E}">
        <p14:creationId xmlns:p14="http://schemas.microsoft.com/office/powerpoint/2010/main" val="368869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04800"/>
            <a:ext cx="9073008" cy="800100"/>
          </a:xfrm>
        </p:spPr>
        <p:txBody>
          <a:bodyPr/>
          <a:lstStyle/>
          <a:p>
            <a:r>
              <a:rPr lang="nl-NL" sz="3600" b="0" dirty="0" err="1">
                <a:solidFill>
                  <a:srgbClr val="FF0000"/>
                </a:solidFill>
                <a:latin typeface="Verdana"/>
                <a:cs typeface="Verdana"/>
              </a:rPr>
              <a:t>Equalisation</a:t>
            </a:r>
            <a:r>
              <a:rPr lang="nl-NL" sz="3600" b="0" dirty="0">
                <a:solidFill>
                  <a:srgbClr val="FF0000"/>
                </a:solidFill>
                <a:latin typeface="Verdana"/>
                <a:cs typeface="Verdana"/>
              </a:rPr>
              <a:t> </a:t>
            </a:r>
            <a:r>
              <a:rPr lang="nl-NL" sz="3600" b="0" dirty="0" err="1">
                <a:solidFill>
                  <a:srgbClr val="FF0000"/>
                </a:solidFill>
                <a:latin typeface="Verdana"/>
                <a:cs typeface="Verdana"/>
              </a:rPr>
              <a:t>results</a:t>
            </a:r>
            <a:endParaRPr lang="nl-NL" sz="36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706032"/>
            <a:ext cx="9649072" cy="2862322"/>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mean threshold per chip varies between 263 – 319 counts.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rms of the equalized chip varies between 2.8-3.7 counts.</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average rms of the noise distribution per pixel is 7.5 counts.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It varies between 6 and 9 counts.</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7939355"/>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9093061</TotalTime>
  <Pages>11</Pages>
  <Words>1124</Words>
  <Application>Microsoft Macintosh PowerPoint</Application>
  <PresentationFormat>Widescreen</PresentationFormat>
  <Paragraphs>100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Monotype Sorts</vt:lpstr>
      <vt:lpstr>Times New Roman</vt:lpstr>
      <vt:lpstr>Verdana</vt:lpstr>
      <vt:lpstr>Wingdings</vt:lpstr>
      <vt:lpstr>Como</vt:lpstr>
      <vt:lpstr>Pixel TPC</vt:lpstr>
      <vt:lpstr>Equalisation of the 8-quad module</vt:lpstr>
      <vt:lpstr>Equalisation of the 8-quad module</vt:lpstr>
      <vt:lpstr>Equalisation of the 8-quad module</vt:lpstr>
      <vt:lpstr>Equalisation of the 8-quad module</vt:lpstr>
      <vt:lpstr>Equalisation of the 8-quad module</vt:lpstr>
      <vt:lpstr>Equalisation of the 8-quad module</vt:lpstr>
      <vt:lpstr>Equalisation of the 8-quad module</vt:lpstr>
      <vt:lpstr>Equalisation results</vt:lpstr>
      <vt:lpstr>Conclusions</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Lepton Collider</dc:title>
  <dc:subject/>
  <dc:creator>Peter Kluit </dc:creator>
  <cp:keywords/>
  <dc:description/>
  <cp:lastModifiedBy>Microsoft Office User</cp:lastModifiedBy>
  <cp:revision>2317</cp:revision>
  <cp:lastPrinted>2002-02-06T08:01:21Z</cp:lastPrinted>
  <dcterms:created xsi:type="dcterms:W3CDTF">2020-03-07T12:22:56Z</dcterms:created>
  <dcterms:modified xsi:type="dcterms:W3CDTF">2020-10-19T15:01:34Z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