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71" r:id="rId4"/>
    <p:sldId id="269" r:id="rId5"/>
    <p:sldId id="261" r:id="rId6"/>
    <p:sldId id="263" r:id="rId7"/>
    <p:sldId id="264" r:id="rId8"/>
    <p:sldId id="266" r:id="rId9"/>
    <p:sldId id="267" r:id="rId10"/>
    <p:sldId id="259" r:id="rId11"/>
    <p:sldId id="270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>
      <p:cViewPr varScale="1">
        <p:scale>
          <a:sx n="96" d="100"/>
          <a:sy n="96" d="100"/>
        </p:scale>
        <p:origin x="692" y="1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8201F-1A73-4492-BF25-A91C82CADB2C}" type="datetimeFigureOut">
              <a:rPr lang="en-GB" smtClean="0"/>
              <a:t>06/09/2020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5E2C5-6477-4E64-9897-86E98B05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1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700" y="1412777"/>
            <a:ext cx="8136919" cy="2187674"/>
          </a:xfrm>
        </p:spPr>
        <p:txBody>
          <a:bodyPr anchor="t">
            <a:norm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7700" y="3886200"/>
            <a:ext cx="8136919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27700" y="6324069"/>
            <a:ext cx="1735876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62272" y="3426522"/>
            <a:ext cx="652534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Home\davidg\EUGridPMA\IGTF\IGTF-logos\IGTF_logo-interop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33" y="175548"/>
            <a:ext cx="2675768" cy="12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403" y="5105400"/>
            <a:ext cx="2568698" cy="5334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:\Home\davidg\EUGridPMA\IGTF\IGTF-logos\IGTF-colors.wmf"/>
          <p:cNvPicPr>
            <a:picLocks noChangeAspect="1" noChangeArrowheads="1"/>
          </p:cNvPicPr>
          <p:nvPr userDrawn="1"/>
        </p:nvPicPr>
        <p:blipFill>
          <a:blip r:embed="rId2" cstate="print">
            <a:lum bright="90000" contrast="-89000"/>
          </a:blip>
          <a:stretch>
            <a:fillRect/>
          </a:stretch>
        </p:blipFill>
        <p:spPr bwMode="auto">
          <a:xfrm>
            <a:off x="0" y="0"/>
            <a:ext cx="650535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43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0" r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0" rIns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3085" y="6356351"/>
            <a:ext cx="787611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205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205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968107" y="2123620"/>
            <a:ext cx="1317893" cy="695779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58313" y="6356351"/>
            <a:ext cx="1255779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:\Home\davidg\EUGridPMA\IGTF\IGTF-logos\IGTF-colors.wmf"/>
          <p:cNvPicPr>
            <a:picLocks noChangeAspect="1" noChangeArrowheads="1"/>
          </p:cNvPicPr>
          <p:nvPr userDrawn="1"/>
        </p:nvPicPr>
        <p:blipFill>
          <a:blip r:embed="rId2" cstate="print">
            <a:lum bright="90000" contrast="-89000"/>
          </a:blip>
          <a:stretch>
            <a:fillRect/>
          </a:stretch>
        </p:blipFill>
        <p:spPr bwMode="auto">
          <a:xfrm>
            <a:off x="0" y="0"/>
            <a:ext cx="650535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8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549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9563" y="6356351"/>
            <a:ext cx="825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08501" y="6356351"/>
            <a:ext cx="973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ugridpma.org/agenda/5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400" dirty="0" smtClean="0"/>
              <a:t>50</a:t>
            </a:r>
            <a:r>
              <a:rPr lang="en-GB" sz="5400" baseline="30000" dirty="0" smtClean="0"/>
              <a:t>th</a:t>
            </a:r>
            <a:r>
              <a:rPr lang="en-GB" sz="5400" dirty="0" smtClean="0"/>
              <a:t> </a:t>
            </a:r>
            <a:r>
              <a:rPr lang="en-GB" sz="5400" dirty="0" err="1" smtClean="0"/>
              <a:t>EUGridPMA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GN4 </a:t>
            </a:r>
            <a:r>
              <a:rPr lang="en-GB" sz="5400" dirty="0" err="1" smtClean="0"/>
              <a:t>EnCo</a:t>
            </a:r>
            <a:r>
              <a:rPr lang="en-GB" sz="5400" dirty="0"/>
              <a:t> </a:t>
            </a:r>
            <a:r>
              <a:rPr lang="en-GB" sz="5400" dirty="0" smtClean="0"/>
              <a:t>and </a:t>
            </a:r>
            <a:r>
              <a:rPr lang="en-GB" sz="5400" dirty="0" err="1" smtClean="0"/>
              <a:t>EOSChub</a:t>
            </a:r>
            <a:r>
              <a:rPr lang="en-GB" sz="5400" dirty="0" smtClean="0"/>
              <a:t> ISM</a:t>
            </a:r>
            <a:br>
              <a:rPr lang="en-GB" sz="5400" dirty="0" smtClean="0"/>
            </a:br>
            <a:r>
              <a:rPr lang="en-GB" sz="5400" dirty="0" smtClean="0"/>
              <a:t>Amsterdam meeting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4172" y="3886200"/>
            <a:ext cx="8136919" cy="1752600"/>
          </a:xfrm>
        </p:spPr>
        <p:txBody>
          <a:bodyPr/>
          <a:lstStyle/>
          <a:p>
            <a:r>
              <a:rPr lang="en-GB" i="1" dirty="0" smtClean="0"/>
              <a:t>enabling communities through trust … </a:t>
            </a:r>
            <a:br>
              <a:rPr lang="en-GB" i="1" dirty="0" smtClean="0"/>
            </a:br>
            <a:r>
              <a:rPr lang="en-GB" i="1" dirty="0" smtClean="0"/>
              <a:t>… </a:t>
            </a:r>
            <a:r>
              <a:rPr lang="en-GB" i="1" dirty="0" smtClean="0"/>
              <a:t>close by and at </a:t>
            </a:r>
            <a:r>
              <a:rPr lang="en-GB" i="1" dirty="0" smtClean="0"/>
              <a:t>a distance</a:t>
            </a:r>
            <a:endParaRPr lang="en-GB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403" y="4038600"/>
            <a:ext cx="2568698" cy="533400"/>
          </a:xfrm>
        </p:spPr>
        <p:txBody>
          <a:bodyPr anchor="t"/>
          <a:lstStyle/>
          <a:p>
            <a:r>
              <a:rPr lang="en-GB" dirty="0" smtClean="0"/>
              <a:t>September 2020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17" y="4691693"/>
            <a:ext cx="1143000" cy="443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36081"/>
            <a:ext cx="2665837" cy="1143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a global trust fabric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to you all for hanging on!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19200"/>
            <a:ext cx="7807596" cy="4968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688" y="1494154"/>
            <a:ext cx="33482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 smtClean="0">
                <a:solidFill>
                  <a:srgbClr val="002060"/>
                </a:solidFill>
              </a:rPr>
              <a:t>and to CERN for </a:t>
            </a:r>
            <a:r>
              <a:rPr lang="en-GB" sz="2600" b="1" dirty="0" err="1" smtClean="0">
                <a:solidFill>
                  <a:srgbClr val="002060"/>
                </a:solidFill>
              </a:rPr>
              <a:t>Vidyo</a:t>
            </a:r>
            <a:r>
              <a:rPr lang="en-GB" sz="2600" b="1" dirty="0" smtClean="0">
                <a:solidFill>
                  <a:srgbClr val="002060"/>
                </a:solidFill>
              </a:rPr>
              <a:t>!</a:t>
            </a:r>
            <a:endParaRPr lang="en-GB" sz="2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03" y="3048000"/>
            <a:ext cx="32392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Next meeting: </a:t>
            </a:r>
            <a:r>
              <a:rPr lang="en-GB" sz="2000" b="1" dirty="0" smtClean="0"/>
              <a:t>January 2021</a:t>
            </a:r>
          </a:p>
          <a:p>
            <a:endParaRPr lang="en-GB" sz="2000" dirty="0"/>
          </a:p>
          <a:p>
            <a:r>
              <a:rPr lang="en-GB" sz="2000" i="1" dirty="0" smtClean="0"/>
              <a:t>tentatively at LRZ in </a:t>
            </a:r>
            <a:r>
              <a:rPr lang="en-GB" sz="2000" i="1" dirty="0" err="1" smtClean="0"/>
              <a:t>Garching</a:t>
            </a:r>
            <a:endParaRPr lang="en-GB" sz="2000" i="1" dirty="0" smtClean="0"/>
          </a:p>
          <a:p>
            <a:r>
              <a:rPr lang="en-GB" sz="2000" i="1" dirty="0" smtClean="0"/>
              <a:t>kindly hosted by </a:t>
            </a:r>
            <a:r>
              <a:rPr lang="en-GB" sz="2000" i="1" dirty="0" err="1" smtClean="0"/>
              <a:t>Jule</a:t>
            </a:r>
            <a:r>
              <a:rPr lang="en-GB" sz="2000" i="1" dirty="0" smtClean="0"/>
              <a:t> at LRZ!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822193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 mode – http://eugridpma.org/z/50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Topic: </a:t>
            </a:r>
            <a:r>
              <a:rPr lang="en-GB" dirty="0" err="1"/>
              <a:t>EUGridPMA</a:t>
            </a:r>
            <a:r>
              <a:rPr lang="en-GB" dirty="0"/>
              <a:t> 49 Joint Meeting: IGTF, GN43 </a:t>
            </a:r>
            <a:r>
              <a:rPr lang="en-GB" dirty="0" err="1"/>
              <a:t>EnCo</a:t>
            </a:r>
            <a:r>
              <a:rPr lang="en-GB" dirty="0"/>
              <a:t>, and EOSCH ISM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Join Zoom </a:t>
            </a:r>
            <a:r>
              <a:rPr lang="en-GB" dirty="0" smtClean="0"/>
              <a:t>Meeting: 	</a:t>
            </a:r>
            <a:r>
              <a:rPr lang="en-GB" b="1" dirty="0" smtClean="0"/>
              <a:t>https</a:t>
            </a:r>
            <a:r>
              <a:rPr lang="en-GB" b="1" dirty="0"/>
              <a:t>://nikhef.zoom.us/j/96194843289</a:t>
            </a:r>
          </a:p>
          <a:p>
            <a:pPr marL="0" indent="0">
              <a:buNone/>
            </a:pPr>
            <a:r>
              <a:rPr lang="en-GB" dirty="0" smtClean="0"/>
              <a:t>			passcode is 4483 (“IGTF”)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Meeting </a:t>
            </a:r>
            <a:r>
              <a:rPr lang="en-GB" dirty="0" smtClean="0"/>
              <a:t>ID: </a:t>
            </a:r>
            <a:r>
              <a:rPr lang="en-GB" b="1" dirty="0" smtClean="0"/>
              <a:t>961 9484 3289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One tap mobile</a:t>
            </a:r>
          </a:p>
          <a:p>
            <a:pPr marL="0" indent="0">
              <a:buNone/>
            </a:pPr>
            <a:r>
              <a:rPr lang="en-GB" dirty="0"/>
              <a:t>+31207946519</a:t>
            </a:r>
            <a:r>
              <a:rPr lang="en-GB" dirty="0" smtClean="0"/>
              <a:t>,,96194843289</a:t>
            </a:r>
            <a:r>
              <a:rPr lang="en-GB" dirty="0"/>
              <a:t># Netherlands</a:t>
            </a:r>
          </a:p>
          <a:p>
            <a:pPr marL="0" indent="0">
              <a:buNone/>
            </a:pPr>
            <a:r>
              <a:rPr lang="en-GB" dirty="0"/>
              <a:t>+31207946520</a:t>
            </a:r>
            <a:r>
              <a:rPr lang="en-GB" dirty="0" smtClean="0"/>
              <a:t>,,96194843289</a:t>
            </a:r>
            <a:r>
              <a:rPr lang="en-GB" dirty="0"/>
              <a:t># </a:t>
            </a:r>
            <a:r>
              <a:rPr lang="en-GB" dirty="0" smtClean="0"/>
              <a:t>Netherlands</a:t>
            </a:r>
          </a:p>
          <a:p>
            <a:pPr marL="0" indent="0">
              <a:buNone/>
            </a:pPr>
            <a:r>
              <a:rPr lang="en-GB" dirty="0"/>
              <a:t>Phone numbers: </a:t>
            </a:r>
            <a:r>
              <a:rPr lang="en-GB" dirty="0" smtClean="0"/>
              <a:t>see https</a:t>
            </a:r>
            <a:r>
              <a:rPr lang="en-GB" dirty="0"/>
              <a:t>://nikhef.zoom.us/u/abf0kUNkiq</a:t>
            </a:r>
          </a:p>
          <a:p>
            <a:pPr marL="0" indent="0">
              <a:buNone/>
            </a:pPr>
            <a:r>
              <a:rPr lang="en-GB" i="1" dirty="0" smtClean="0"/>
              <a:t>and who wants to use H.323 to call in? If so, I’ll order some connectors …</a:t>
            </a:r>
            <a:endParaRPr lang="en-GB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985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11580275" cy="66376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50 </a:t>
            </a:r>
            <a:r>
              <a:rPr lang="en-GB" dirty="0" err="1" smtClean="0">
                <a:solidFill>
                  <a:srgbClr val="002060"/>
                </a:solidFill>
              </a:rPr>
              <a:t>EUGridPMA</a:t>
            </a:r>
            <a:r>
              <a:rPr lang="en-GB" dirty="0" smtClean="0">
                <a:solidFill>
                  <a:srgbClr val="002060"/>
                </a:solidFill>
              </a:rPr>
              <a:t>+ meetings - from Firenze to </a:t>
            </a:r>
            <a:r>
              <a:rPr lang="en-GB" dirty="0" smtClean="0">
                <a:solidFill>
                  <a:srgbClr val="002060"/>
                </a:solidFill>
              </a:rPr>
              <a:t>Amsterdam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85" y="2543425"/>
            <a:ext cx="3556223" cy="18793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84" y="4403447"/>
            <a:ext cx="3556224" cy="1927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582" y="2561416"/>
            <a:ext cx="3504469" cy="20680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706" y="4619208"/>
            <a:ext cx="3504469" cy="1711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175" y="4479628"/>
            <a:ext cx="1847825" cy="1850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175" y="1921044"/>
            <a:ext cx="1845701" cy="2706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1805" y="663768"/>
            <a:ext cx="1838069" cy="1782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19" y="673809"/>
            <a:ext cx="3300106" cy="1869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617" y="2543425"/>
            <a:ext cx="3300105" cy="1780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620" y="4323581"/>
            <a:ext cx="3300106" cy="20068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3541" y="3997489"/>
            <a:ext cx="1487838" cy="2299387"/>
          </a:xfrm>
          <a:prstGeom prst="rect">
            <a:avLst/>
          </a:prstGeom>
        </p:spPr>
      </p:pic>
      <p:pic>
        <p:nvPicPr>
          <p:cNvPr id="25" name="Content Placeholder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3486" y="663769"/>
            <a:ext cx="3556222" cy="1879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7581" y="673782"/>
            <a:ext cx="3504469" cy="20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Amsterdam used to be a bit busier …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30" y="1219200"/>
            <a:ext cx="10914920" cy="48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8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2014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But we’ve done ‘almost-virtual’ meetings before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3352800" cy="464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69218"/>
            <a:ext cx="6628044" cy="46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Shorter, yet stronger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While we appreciate the perseverance of all who habitually join remotely: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this meeting will be both talks and work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smtClean="0"/>
              <a:t>the coffee and lunch breaks here allow to you process email at home …</a:t>
            </a:r>
            <a:endParaRPr lang="en-GB" dirty="0" smtClean="0"/>
          </a:p>
          <a:p>
            <a:r>
              <a:rPr lang="en-GB" dirty="0" smtClean="0">
                <a:solidFill>
                  <a:srgbClr val="C00000"/>
                </a:solidFill>
              </a:rPr>
              <a:t>shorter, but more frequent breaks</a:t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i="1" dirty="0" smtClean="0"/>
              <a:t>the great break and lunch discussions I will miss most</a:t>
            </a:r>
            <a:endParaRPr lang="en-GB" dirty="0" smtClean="0"/>
          </a:p>
          <a:p>
            <a:r>
              <a:rPr lang="en-GB" dirty="0" smtClean="0">
                <a:solidFill>
                  <a:srgbClr val="C00000"/>
                </a:solidFill>
              </a:rPr>
              <a:t>although most of you are remote …</a:t>
            </a:r>
            <a:br>
              <a:rPr lang="en-GB" dirty="0" smtClean="0">
                <a:solidFill>
                  <a:srgbClr val="C00000"/>
                </a:solidFill>
              </a:rPr>
            </a:br>
            <a:r>
              <a:rPr lang="en-GB" i="1" dirty="0" smtClean="0"/>
              <a:t>let it not be a series of presentations, but raise your (virtual) hand, engage, comment, engage in violent agreement, add or shorten, &amp;c</a:t>
            </a:r>
            <a:endParaRPr lang="en-GB" dirty="0" smtClean="0"/>
          </a:p>
          <a:p>
            <a:r>
              <a:rPr lang="en-GB" dirty="0" smtClean="0">
                <a:solidFill>
                  <a:srgbClr val="C00000"/>
                </a:solidFill>
              </a:rPr>
              <a:t>let’s be hopeful for the January meeting</a:t>
            </a:r>
            <a:r>
              <a:rPr lang="en-GB" cap="small" dirty="0" smtClean="0">
                <a:solidFill>
                  <a:srgbClr val="C00000"/>
                </a:solidFill>
              </a:rPr>
              <a:t/>
            </a:r>
            <a:br>
              <a:rPr lang="en-GB" cap="small" dirty="0" smtClean="0">
                <a:solidFill>
                  <a:srgbClr val="C00000"/>
                </a:solidFill>
              </a:rPr>
            </a:br>
            <a:r>
              <a:rPr lang="en-GB" i="1" dirty="0" smtClean="0"/>
              <a:t>although it might still be a bit early </a:t>
            </a:r>
            <a:r>
              <a:rPr lang="en-GB" dirty="0" smtClean="0">
                <a:sym typeface="Wingdings" panose="05000000000000000000" pitchFamily="2" charset="2"/>
              </a:rPr>
              <a:t>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71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</a:t>
            </a:r>
            <a:r>
              <a:rPr lang="en-GB" dirty="0" smtClean="0"/>
              <a:t>– Monday 7, 09:30 - ~ 16:30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1353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09.15	Welcome from local host, agenda, minutes last meeting, note taker, introductions </a:t>
            </a:r>
            <a:br>
              <a:rPr lang="en-US" sz="2000" dirty="0"/>
            </a:br>
            <a:r>
              <a:rPr lang="en-US" sz="2000" dirty="0"/>
              <a:t>09.30	</a:t>
            </a:r>
            <a:r>
              <a:rPr lang="en-GB" sz="2000" dirty="0" err="1"/>
              <a:t>APGridPMA</a:t>
            </a:r>
            <a:r>
              <a:rPr lang="en-GB" sz="2000" dirty="0"/>
              <a:t>: developments in the Asia Pacific region (Eric Yen) </a:t>
            </a:r>
          </a:p>
          <a:p>
            <a:pPr marL="0" indent="0">
              <a:buNone/>
            </a:pPr>
            <a:r>
              <a:rPr lang="en-US" sz="2000" dirty="0"/>
              <a:t>10.00	Self-audit review &amp; status of suspended authorities (Cosmin </a:t>
            </a:r>
            <a:r>
              <a:rPr lang="en-US" sz="2000" dirty="0" err="1"/>
              <a:t>Nistor</a:t>
            </a:r>
            <a:r>
              <a:rPr lang="en-US" sz="2000" dirty="0"/>
              <a:t>)</a:t>
            </a:r>
            <a:endParaRPr lang="en-GB" sz="2000" dirty="0"/>
          </a:p>
          <a:p>
            <a:pPr marL="0" indent="0">
              <a:buNone/>
            </a:pPr>
            <a:r>
              <a:rPr lang="en-US" sz="2000" dirty="0"/>
              <a:t>10.10	CA Updates I: TCS experiences (</a:t>
            </a:r>
            <a:r>
              <a:rPr lang="en-US" sz="2000" dirty="0" err="1"/>
              <a:t>DavidG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10.30	Coffee</a:t>
            </a:r>
            <a:br>
              <a:rPr lang="en-US" sz="2000" dirty="0"/>
            </a:br>
            <a:r>
              <a:rPr lang="en-US" sz="2000" dirty="0"/>
              <a:t>11.00	</a:t>
            </a:r>
            <a:r>
              <a:rPr lang="en-US" sz="2000" dirty="0"/>
              <a:t>The EOSC ecosystem and trust – towards new horizons (introduction: David </a:t>
            </a:r>
            <a:r>
              <a:rPr lang="en-US" sz="2000" dirty="0" err="1"/>
              <a:t>Groep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r>
              <a:rPr lang="en-US" sz="2000" dirty="0" smtClean="0"/>
              <a:t>11.30</a:t>
            </a:r>
            <a:r>
              <a:rPr lang="en-US" sz="2000" dirty="0"/>
              <a:t>	CA Updates </a:t>
            </a:r>
            <a:r>
              <a:rPr lang="en-US" sz="2000" dirty="0" smtClean="0"/>
              <a:t>II/II</a:t>
            </a:r>
            <a:br>
              <a:rPr lang="en-US" sz="2000" dirty="0" smtClean="0"/>
            </a:br>
            <a:r>
              <a:rPr lang="en-US" sz="2000" dirty="0" smtClean="0"/>
              <a:t>12.30</a:t>
            </a:r>
            <a:r>
              <a:rPr lang="en-US" sz="2000" dirty="0"/>
              <a:t>	Lunch</a:t>
            </a:r>
            <a:br>
              <a:rPr lang="en-US" sz="2000" dirty="0"/>
            </a:br>
            <a:r>
              <a:rPr lang="en-US" sz="2000" dirty="0"/>
              <a:t>13.30	</a:t>
            </a:r>
            <a:r>
              <a:rPr lang="en-US" sz="2000" dirty="0"/>
              <a:t>The Implements Guide to SCIv2 – what do the SCIv2 requirements actually mean? (</a:t>
            </a:r>
            <a:r>
              <a:rPr lang="en-US" sz="2000" dirty="0" err="1"/>
              <a:t>Uros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marL="0" indent="0">
              <a:buNone/>
            </a:pPr>
            <a:r>
              <a:rPr lang="en-GB" sz="2000" dirty="0" smtClean="0"/>
              <a:t>15.00 </a:t>
            </a:r>
            <a:r>
              <a:rPr lang="en-GB" sz="2000" dirty="0"/>
              <a:t>	Tea</a:t>
            </a:r>
          </a:p>
          <a:p>
            <a:pPr marL="0" indent="0">
              <a:buNone/>
            </a:pPr>
            <a:r>
              <a:rPr lang="en-US" sz="2000" dirty="0"/>
              <a:t>15.30	TAGPMA - developments from the Americas (Derek Simmel)</a:t>
            </a:r>
            <a:br>
              <a:rPr lang="en-US" sz="2000" dirty="0"/>
            </a:br>
            <a:r>
              <a:rPr lang="en-US" sz="2000" dirty="0"/>
              <a:t>16.00	</a:t>
            </a:r>
            <a:r>
              <a:rPr lang="en-GB" sz="2000" dirty="0"/>
              <a:t>AARC Policy Development evolution: review of top-level security policies and </a:t>
            </a:r>
            <a:br>
              <a:rPr lang="en-GB" sz="2000" dirty="0"/>
            </a:br>
            <a:r>
              <a:rPr lang="en-GB" sz="2000" dirty="0"/>
              <a:t>	comparing EGI, EOSC-hub, AARC-PDK, the draft UK-IRIS versions (Ian N</a:t>
            </a:r>
            <a:r>
              <a:rPr lang="en-GB" sz="2000" dirty="0" smtClean="0"/>
              <a:t>)</a:t>
            </a:r>
            <a:r>
              <a:rPr lang="en-US" sz="1800" i="1" dirty="0" smtClean="0"/>
              <a:t> </a:t>
            </a:r>
            <a:endParaRPr lang="en-GB" sz="1800" i="1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8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Tuesday: 09:30 again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09.15	Enabling Communities: progress and next steps (Maarten </a:t>
            </a:r>
            <a:r>
              <a:rPr lang="en-US" dirty="0" err="1"/>
              <a:t>Kremers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09.45	Attribute Authority Operations v2 – clarifying AA operations guidance for a non-physical world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10.30	Coffee</a:t>
            </a:r>
            <a:br>
              <a:rPr lang="en-US" dirty="0"/>
            </a:br>
            <a:r>
              <a:rPr lang="en-US" dirty="0"/>
              <a:t>11.00	AAOPS </a:t>
            </a:r>
            <a:r>
              <a:rPr lang="en-US" dirty="0" smtClean="0"/>
              <a:t>continued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12.30	Lunch</a:t>
            </a:r>
            <a:br>
              <a:rPr lang="en-US" dirty="0"/>
            </a:br>
            <a:r>
              <a:rPr lang="en-US" dirty="0"/>
              <a:t>13.30	</a:t>
            </a:r>
            <a:r>
              <a:rPr lang="en-US" dirty="0" err="1"/>
              <a:t>OpenID</a:t>
            </a:r>
            <a:r>
              <a:rPr lang="en-US" dirty="0"/>
              <a:t> Connect Federation (</a:t>
            </a:r>
            <a:r>
              <a:rPr lang="en-US" dirty="0" err="1"/>
              <a:t>Jouke</a:t>
            </a:r>
            <a:r>
              <a:rPr lang="en-US" dirty="0"/>
              <a:t> </a:t>
            </a:r>
            <a:r>
              <a:rPr lang="en-US" dirty="0" err="1"/>
              <a:t>Roorda</a:t>
            </a:r>
            <a:r>
              <a:rPr lang="en-US" dirty="0"/>
              <a:t>)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14.00	RCauth.eu- the challenge of a distributed active-active federated CA across </a:t>
            </a:r>
            <a:r>
              <a:rPr lang="en-US" dirty="0" err="1"/>
              <a:t>organisations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(Mischa </a:t>
            </a:r>
            <a:r>
              <a:rPr lang="en-US" dirty="0" err="1"/>
              <a:t>Sallé</a:t>
            </a:r>
            <a:r>
              <a:rPr lang="en-US" dirty="0"/>
              <a:t>, Kyriakos </a:t>
            </a:r>
            <a:r>
              <a:rPr lang="en-US" dirty="0" err="1"/>
              <a:t>Gkinis</a:t>
            </a:r>
            <a:r>
              <a:rPr lang="en-US" dirty="0"/>
              <a:t>, Jens Jensen, Nicolas </a:t>
            </a:r>
            <a:r>
              <a:rPr lang="en-US" dirty="0" err="1"/>
              <a:t>Liampotis</a:t>
            </a:r>
            <a:r>
              <a:rPr lang="en-US" dirty="0"/>
              <a:t>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15.00 	Tea</a:t>
            </a:r>
          </a:p>
          <a:p>
            <a:pPr marL="0" indent="0">
              <a:buNone/>
            </a:pPr>
            <a:r>
              <a:rPr lang="en-US" dirty="0"/>
              <a:t>15.30	Risk-based </a:t>
            </a:r>
            <a:r>
              <a:rPr lang="en-GB" dirty="0"/>
              <a:t>assurance guidelines and recommendation document (</a:t>
            </a:r>
            <a:r>
              <a:rPr lang="en-GB" dirty="0" err="1"/>
              <a:t>DavidG</a:t>
            </a:r>
            <a:r>
              <a:rPr lang="en-GB" dirty="0"/>
              <a:t>, </a:t>
            </a:r>
            <a:r>
              <a:rPr lang="en-GB" dirty="0" err="1"/>
              <a:t>Jule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US" dirty="0"/>
              <a:t>17.00	Next PMA meeting January 2021 in </a:t>
            </a:r>
            <a:r>
              <a:rPr lang="en-US" dirty="0" err="1"/>
              <a:t>Garching</a:t>
            </a:r>
            <a:r>
              <a:rPr lang="en-US" dirty="0"/>
              <a:t> near Munich (</a:t>
            </a:r>
            <a:r>
              <a:rPr lang="en-US" dirty="0" err="1" smtClean="0"/>
              <a:t>Jule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96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Logistics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56150"/>
          </a:xfrm>
        </p:spPr>
        <p:txBody>
          <a:bodyPr>
            <a:normAutofit/>
          </a:bodyPr>
          <a:lstStyle/>
          <a:p>
            <a:r>
              <a:rPr lang="en-GB" dirty="0" smtClean="0"/>
              <a:t>Upload presentations to the agenda page</a:t>
            </a:r>
            <a:br>
              <a:rPr lang="en-GB" dirty="0" smtClean="0"/>
            </a:br>
            <a:r>
              <a:rPr lang="en-GB" dirty="0" smtClean="0"/>
              <a:t>	</a:t>
            </a: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eugridpma.org/agenda/50</a:t>
            </a:r>
            <a:endParaRPr lang="en-GB" dirty="0" smtClean="0"/>
          </a:p>
          <a:p>
            <a:r>
              <a:rPr lang="en-GB" dirty="0" smtClean="0"/>
              <a:t>Go to management mode, and enter the password you know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Upload your materials there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49th EUGridPMA, EnCo, EOSCH ISM and IGTF meeting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33" y="3276600"/>
            <a:ext cx="7459786" cy="20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During the session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Please share your screen or presentation-application if you’re speaking</a:t>
            </a:r>
            <a:br>
              <a:rPr lang="en-GB" dirty="0" smtClean="0"/>
            </a:br>
            <a:r>
              <a:rPr lang="en-GB" dirty="0" smtClean="0"/>
              <a:t>or discussing a document</a:t>
            </a:r>
          </a:p>
          <a:p>
            <a:r>
              <a:rPr lang="en-GB" dirty="0" err="1" smtClean="0"/>
              <a:t>Powerpoint</a:t>
            </a:r>
            <a:r>
              <a:rPr lang="en-GB" dirty="0" smtClean="0"/>
              <a:t> </a:t>
            </a:r>
            <a:r>
              <a:rPr lang="en-GB" dirty="0"/>
              <a:t>for </a:t>
            </a:r>
            <a:r>
              <a:rPr lang="en-GB" dirty="0" smtClean="0"/>
              <a:t>Windows: use “Reading view” </a:t>
            </a:r>
            <a:br>
              <a:rPr lang="en-GB" dirty="0" smtClean="0"/>
            </a:br>
            <a:r>
              <a:rPr lang="en-GB" dirty="0" smtClean="0"/>
              <a:t>to keep sharing the right window</a:t>
            </a:r>
            <a:br>
              <a:rPr lang="en-GB" dirty="0" smtClean="0"/>
            </a:br>
            <a:r>
              <a:rPr lang="en-GB" dirty="0" smtClean="0"/>
              <a:t>(Mac and 365web-only users are out of luck)</a:t>
            </a:r>
          </a:p>
          <a:p>
            <a:r>
              <a:rPr lang="en-GB" dirty="0" smtClean="0"/>
              <a:t>Adobe Acrobat: view file in “Read-mode” </a:t>
            </a:r>
            <a:br>
              <a:rPr lang="en-GB" dirty="0" smtClean="0"/>
            </a:br>
            <a:r>
              <a:rPr lang="en-GB" dirty="0" smtClean="0"/>
              <a:t>(Ctrl-H) to keep sharing the right window</a:t>
            </a:r>
          </a:p>
          <a:p>
            <a:endParaRPr lang="en-GB" dirty="0"/>
          </a:p>
          <a:p>
            <a:r>
              <a:rPr lang="en-GB" dirty="0" smtClean="0"/>
              <a:t>Please mute when you’re not speaking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13-15 May, 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49th </a:t>
            </a:r>
            <a:r>
              <a:rPr lang="en-GB" dirty="0" err="1" smtClean="0"/>
              <a:t>EUGridPMA</a:t>
            </a:r>
            <a:r>
              <a:rPr lang="en-GB" dirty="0" smtClean="0"/>
              <a:t>, </a:t>
            </a:r>
            <a:r>
              <a:rPr lang="en-GB" dirty="0" err="1" smtClean="0"/>
              <a:t>EnCo</a:t>
            </a:r>
            <a:r>
              <a:rPr lang="en-GB" dirty="0" smtClean="0"/>
              <a:t>, EOSCH ISM and IGTF meeting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827" y="2286000"/>
            <a:ext cx="4074928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4648200"/>
            <a:ext cx="11144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3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TF-template-davidg-9x16.potx" id="{F88861DC-B770-4CDE-955A-243752A50076}" vid="{E3E9ED40-0286-43CB-860C-09554CE4D4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IGTF-template-davidg-9x16</Template>
  <TotalTime>1326</TotalTime>
  <Words>812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50th EUGridPMA GN4 EnCo and EOSChub ISM Amsterdam meeting</vt:lpstr>
      <vt:lpstr>50 EUGridPMA+ meetings - from Firenze to Amsterdam</vt:lpstr>
      <vt:lpstr>Amsterdam used to be a bit busier … </vt:lpstr>
      <vt:lpstr>But we’ve done ‘almost-virtual’ meetings before</vt:lpstr>
      <vt:lpstr>Shorter, yet stronger</vt:lpstr>
      <vt:lpstr>Today – Monday 7, 09:30 - ~ 16:30 </vt:lpstr>
      <vt:lpstr>Tuesday: 09:30 again</vt:lpstr>
      <vt:lpstr>Logistics</vt:lpstr>
      <vt:lpstr>During the session</vt:lpstr>
      <vt:lpstr>Building a global trust fabric</vt:lpstr>
      <vt:lpstr>Thanks to you all for hanging on!</vt:lpstr>
      <vt:lpstr>Alternative mode – http://eugridpma.org/z/50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49th EUGridPMA GN4 EnCo and EOSChub ISM virtual meeting</dc:title>
  <dc:creator>davidg</dc:creator>
  <cp:lastModifiedBy>davidg</cp:lastModifiedBy>
  <cp:revision>37</cp:revision>
  <dcterms:created xsi:type="dcterms:W3CDTF">2020-05-09T17:01:03Z</dcterms:created>
  <dcterms:modified xsi:type="dcterms:W3CDTF">2020-09-06T13:57:13Z</dcterms:modified>
</cp:coreProperties>
</file>