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  <p:sldMasterId id="2147483700" r:id="rId2"/>
  </p:sldMasterIdLst>
  <p:notesMasterIdLst>
    <p:notesMasterId r:id="rId28"/>
  </p:notesMasterIdLst>
  <p:sldIdLst>
    <p:sldId id="257" r:id="rId3"/>
    <p:sldId id="299" r:id="rId4"/>
    <p:sldId id="294" r:id="rId5"/>
    <p:sldId id="295" r:id="rId6"/>
    <p:sldId id="296" r:id="rId7"/>
    <p:sldId id="297" r:id="rId8"/>
    <p:sldId id="298" r:id="rId9"/>
    <p:sldId id="303" r:id="rId10"/>
    <p:sldId id="304" r:id="rId11"/>
    <p:sldId id="305" r:id="rId12"/>
    <p:sldId id="306" r:id="rId13"/>
    <p:sldId id="300" r:id="rId14"/>
    <p:sldId id="301" r:id="rId15"/>
    <p:sldId id="302" r:id="rId16"/>
    <p:sldId id="291" r:id="rId17"/>
    <p:sldId id="307" r:id="rId18"/>
    <p:sldId id="308" r:id="rId19"/>
    <p:sldId id="309" r:id="rId20"/>
    <p:sldId id="310" r:id="rId21"/>
    <p:sldId id="311" r:id="rId22"/>
    <p:sldId id="314" r:id="rId23"/>
    <p:sldId id="312" r:id="rId24"/>
    <p:sldId id="313" r:id="rId25"/>
    <p:sldId id="315" r:id="rId26"/>
    <p:sldId id="28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900"/>
    <a:srgbClr val="FF6900"/>
    <a:srgbClr val="003088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7EFB8-E953-EF5B-2823-C3BEEE441130}" v="348" dt="2020-05-06T08:38:50.300"/>
    <p1510:client id="{25461DD6-29E8-F49A-F0B8-940D5C82409F}" v="472" dt="2020-05-12T16:09:52.985"/>
    <p1510:client id="{68680944-59AB-3022-7AAE-3794120408EB}" v="728" dt="2020-05-12T11:58:56.996"/>
    <p1510:client id="{73205CA9-E1AC-0AB8-C43A-C72A88DFC69D}" v="1594" dt="2020-05-13T11:46:29.744"/>
    <p1510:client id="{780F88C7-CEC4-565B-91AD-276053E3A723}" v="92" dt="2020-09-07T08:42:27.105"/>
    <p1510:client id="{8C4EED86-72E6-F139-2B5E-F9B2FAF9E5A8}" v="2604" dt="2020-05-13T08:48:48.695"/>
    <p1510:client id="{9293CE8E-9271-AA75-33F6-D6AA4DCACB43}" v="3991" dt="2020-05-12T17:59:55.440"/>
    <p1510:client id="{9CC342CA-49DA-3F3C-80E7-562F12A71542}" v="2272" dt="2020-05-15T11:43:18.463"/>
    <p1510:client id="{BCAABB2F-3785-1CC2-6FE8-CD435AD5F765}" v="310" dt="2020-05-14T14:34:50.252"/>
    <p1510:client id="{D3D015D4-6508-7604-ADBA-C2826F37D5AA}" v="1587" dt="2020-05-12T09:25:27.299"/>
    <p1510:client id="{DE49180A-F831-1BDE-BE09-DF41D8B4D5F6}" v="5184" dt="2020-09-07T12:39:43.174"/>
    <p1510:client id="{F7691233-233D-CA11-7F3C-CAAEC9F1D7A8}" v="1166" dt="2020-09-09T08:58:49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C73932-824F-405E-907B-51D4116FABB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5845B6-674B-44D1-A69D-263D4CFE939B}">
      <dgm:prSet phldrT="[Text]" phldr="0"/>
      <dgm:spPr/>
      <dgm:t>
        <a:bodyPr/>
        <a:lstStyle/>
        <a:p>
          <a:r>
            <a:rPr lang="en-US">
              <a:latin typeface="Arial" panose="020B0604020202020204"/>
            </a:rPr>
            <a:t>Humans</a:t>
          </a:r>
          <a:endParaRPr lang="en-US"/>
        </a:p>
      </dgm:t>
    </dgm:pt>
    <dgm:pt modelId="{BD40CD55-3C04-45F8-BA36-F31E4E86C96E}" type="parTrans" cxnId="{0BE8F25E-EB3C-4746-9617-7B074102D907}">
      <dgm:prSet/>
      <dgm:spPr/>
      <dgm:t>
        <a:bodyPr/>
        <a:lstStyle/>
        <a:p>
          <a:endParaRPr lang="en-US"/>
        </a:p>
      </dgm:t>
    </dgm:pt>
    <dgm:pt modelId="{6BEC8354-C20B-4A11-A2DF-6BC8517934E2}" type="sibTrans" cxnId="{0BE8F25E-EB3C-4746-9617-7B074102D907}">
      <dgm:prSet/>
      <dgm:spPr/>
      <dgm:t>
        <a:bodyPr/>
        <a:lstStyle/>
        <a:p>
          <a:endParaRPr lang="en-US"/>
        </a:p>
      </dgm:t>
    </dgm:pt>
    <dgm:pt modelId="{7CBD3AB8-9F64-4721-9C20-65AA18FBFD05}">
      <dgm:prSet phldrT="[Text]" phldr="0"/>
      <dgm:spPr/>
      <dgm:t>
        <a:bodyPr/>
        <a:lstStyle/>
        <a:p>
          <a:r>
            <a:rPr lang="en-US">
              <a:latin typeface="Arial" panose="020B0604020202020204"/>
            </a:rPr>
            <a:t>Complexity</a:t>
          </a:r>
          <a:endParaRPr lang="en-US"/>
        </a:p>
      </dgm:t>
    </dgm:pt>
    <dgm:pt modelId="{B4D1A5D1-9F94-493C-97C7-7D249187F093}" type="parTrans" cxnId="{E0C977FA-66A2-4185-8480-D2E199D292BB}">
      <dgm:prSet/>
      <dgm:spPr/>
      <dgm:t>
        <a:bodyPr/>
        <a:lstStyle/>
        <a:p>
          <a:endParaRPr lang="en-US"/>
        </a:p>
      </dgm:t>
    </dgm:pt>
    <dgm:pt modelId="{7DD635AD-B094-47CB-B4EB-63DD72B07B47}" type="sibTrans" cxnId="{E0C977FA-66A2-4185-8480-D2E199D292BB}">
      <dgm:prSet/>
      <dgm:spPr/>
      <dgm:t>
        <a:bodyPr/>
        <a:lstStyle/>
        <a:p>
          <a:endParaRPr lang="en-US"/>
        </a:p>
      </dgm:t>
    </dgm:pt>
    <dgm:pt modelId="{AA576C50-1B72-41D6-83F5-EBB938C8AAB8}">
      <dgm:prSet phldrT="[Text]" phldr="0"/>
      <dgm:spPr/>
      <dgm:t>
        <a:bodyPr/>
        <a:lstStyle/>
        <a:p>
          <a:pPr rtl="0"/>
          <a:r>
            <a:rPr lang="en-US">
              <a:latin typeface="Arial" panose="020B0604020202020204"/>
            </a:rPr>
            <a:t>Time/entropy</a:t>
          </a:r>
          <a:endParaRPr lang="en-US"/>
        </a:p>
      </dgm:t>
    </dgm:pt>
    <dgm:pt modelId="{DB0276A3-C765-48AA-9FB2-DF820191FF98}" type="parTrans" cxnId="{20FE7DAE-6E00-4547-A983-73693C2ABAB6}">
      <dgm:prSet/>
      <dgm:spPr/>
      <dgm:t>
        <a:bodyPr/>
        <a:lstStyle/>
        <a:p>
          <a:endParaRPr lang="en-US"/>
        </a:p>
      </dgm:t>
    </dgm:pt>
    <dgm:pt modelId="{2D514D3A-B3BC-4219-B06B-2AD4369925B9}" type="sibTrans" cxnId="{20FE7DAE-6E00-4547-A983-73693C2ABAB6}">
      <dgm:prSet/>
      <dgm:spPr/>
      <dgm:t>
        <a:bodyPr/>
        <a:lstStyle/>
        <a:p>
          <a:endParaRPr lang="en-US"/>
        </a:p>
      </dgm:t>
    </dgm:pt>
    <dgm:pt modelId="{9437F547-59CF-4B0E-AC45-CD6508BA15EF}">
      <dgm:prSet phldr="0"/>
      <dgm:spPr/>
      <dgm:t>
        <a:bodyPr/>
        <a:lstStyle/>
        <a:p>
          <a:pPr rtl="0"/>
          <a:r>
            <a:rPr lang="en-US" dirty="0">
              <a:latin typeface="Arial" panose="020B0604020202020204"/>
            </a:rPr>
            <a:t>Bugs</a:t>
          </a:r>
        </a:p>
      </dgm:t>
    </dgm:pt>
    <dgm:pt modelId="{30A57E1D-E2CB-446B-9D17-81A63AC60DA7}" type="parTrans" cxnId="{2CFCDEC3-7548-4574-99D3-224FF542E9FF}">
      <dgm:prSet/>
      <dgm:spPr/>
    </dgm:pt>
    <dgm:pt modelId="{321B2387-DFE6-46A6-BEF4-43CC81919DAE}" type="sibTrans" cxnId="{2CFCDEC3-7548-4574-99D3-224FF542E9FF}">
      <dgm:prSet/>
      <dgm:spPr/>
    </dgm:pt>
    <dgm:pt modelId="{79E1D03A-5470-4088-8AFA-EDD56598894E}" type="pres">
      <dgm:prSet presAssocID="{78C73932-824F-405E-907B-51D4116FABBB}" presName="diagram" presStyleCnt="0">
        <dgm:presLayoutVars>
          <dgm:dir/>
          <dgm:resizeHandles val="exact"/>
        </dgm:presLayoutVars>
      </dgm:prSet>
      <dgm:spPr/>
    </dgm:pt>
    <dgm:pt modelId="{7DC3B2E6-DFD7-4C17-99E2-8BC40377380C}" type="pres">
      <dgm:prSet presAssocID="{975845B6-674B-44D1-A69D-263D4CFE939B}" presName="node" presStyleLbl="node1" presStyleIdx="0" presStyleCnt="4">
        <dgm:presLayoutVars>
          <dgm:bulletEnabled val="1"/>
        </dgm:presLayoutVars>
      </dgm:prSet>
      <dgm:spPr/>
    </dgm:pt>
    <dgm:pt modelId="{0F40FDD6-5ED3-4D97-A0C0-CE2E59D97155}" type="pres">
      <dgm:prSet presAssocID="{6BEC8354-C20B-4A11-A2DF-6BC8517934E2}" presName="sibTrans" presStyleCnt="0"/>
      <dgm:spPr/>
    </dgm:pt>
    <dgm:pt modelId="{DA85E076-A9A9-482A-8AA3-DA29ADBF1E59}" type="pres">
      <dgm:prSet presAssocID="{7CBD3AB8-9F64-4721-9C20-65AA18FBFD05}" presName="node" presStyleLbl="node1" presStyleIdx="1" presStyleCnt="4">
        <dgm:presLayoutVars>
          <dgm:bulletEnabled val="1"/>
        </dgm:presLayoutVars>
      </dgm:prSet>
      <dgm:spPr/>
    </dgm:pt>
    <dgm:pt modelId="{232B2127-F371-4CF3-9ED7-F27DD08B3747}" type="pres">
      <dgm:prSet presAssocID="{7DD635AD-B094-47CB-B4EB-63DD72B07B47}" presName="sibTrans" presStyleCnt="0"/>
      <dgm:spPr/>
    </dgm:pt>
    <dgm:pt modelId="{CF591BBC-17A1-4D18-B6C8-ED7B27753977}" type="pres">
      <dgm:prSet presAssocID="{9437F547-59CF-4B0E-AC45-CD6508BA15EF}" presName="node" presStyleLbl="node1" presStyleIdx="2" presStyleCnt="4">
        <dgm:presLayoutVars>
          <dgm:bulletEnabled val="1"/>
        </dgm:presLayoutVars>
      </dgm:prSet>
      <dgm:spPr/>
    </dgm:pt>
    <dgm:pt modelId="{57E145CD-9A12-4141-8EED-5463CF5804D4}" type="pres">
      <dgm:prSet presAssocID="{321B2387-DFE6-46A6-BEF4-43CC81919DAE}" presName="sibTrans" presStyleCnt="0"/>
      <dgm:spPr/>
    </dgm:pt>
    <dgm:pt modelId="{74463327-3D6F-4542-B4A5-E7AE1F272A8D}" type="pres">
      <dgm:prSet presAssocID="{AA576C50-1B72-41D6-83F5-EBB938C8AAB8}" presName="node" presStyleLbl="node1" presStyleIdx="3" presStyleCnt="4">
        <dgm:presLayoutVars>
          <dgm:bulletEnabled val="1"/>
        </dgm:presLayoutVars>
      </dgm:prSet>
      <dgm:spPr/>
    </dgm:pt>
  </dgm:ptLst>
  <dgm:cxnLst>
    <dgm:cxn modelId="{FB078713-5BEF-4318-A822-4944864A3859}" type="presOf" srcId="{7CBD3AB8-9F64-4721-9C20-65AA18FBFD05}" destId="{DA85E076-A9A9-482A-8AA3-DA29ADBF1E59}" srcOrd="0" destOrd="0" presId="urn:microsoft.com/office/officeart/2005/8/layout/default"/>
    <dgm:cxn modelId="{EF70C417-2E19-44ED-A2B9-AFD3F47106EA}" type="presOf" srcId="{AA576C50-1B72-41D6-83F5-EBB938C8AAB8}" destId="{74463327-3D6F-4542-B4A5-E7AE1F272A8D}" srcOrd="0" destOrd="0" presId="urn:microsoft.com/office/officeart/2005/8/layout/default"/>
    <dgm:cxn modelId="{0BE8F25E-EB3C-4746-9617-7B074102D907}" srcId="{78C73932-824F-405E-907B-51D4116FABBB}" destId="{975845B6-674B-44D1-A69D-263D4CFE939B}" srcOrd="0" destOrd="0" parTransId="{BD40CD55-3C04-45F8-BA36-F31E4E86C96E}" sibTransId="{6BEC8354-C20B-4A11-A2DF-6BC8517934E2}"/>
    <dgm:cxn modelId="{351FFC71-C198-4433-BB43-7B9358E1D578}" type="presOf" srcId="{78C73932-824F-405E-907B-51D4116FABBB}" destId="{79E1D03A-5470-4088-8AFA-EDD56598894E}" srcOrd="0" destOrd="0" presId="urn:microsoft.com/office/officeart/2005/8/layout/default"/>
    <dgm:cxn modelId="{23CB8F88-889C-4A94-B639-FF88D0BEA05F}" type="presOf" srcId="{975845B6-674B-44D1-A69D-263D4CFE939B}" destId="{7DC3B2E6-DFD7-4C17-99E2-8BC40377380C}" srcOrd="0" destOrd="0" presId="urn:microsoft.com/office/officeart/2005/8/layout/default"/>
    <dgm:cxn modelId="{20FE7DAE-6E00-4547-A983-73693C2ABAB6}" srcId="{78C73932-824F-405E-907B-51D4116FABBB}" destId="{AA576C50-1B72-41D6-83F5-EBB938C8AAB8}" srcOrd="3" destOrd="0" parTransId="{DB0276A3-C765-48AA-9FB2-DF820191FF98}" sibTransId="{2D514D3A-B3BC-4219-B06B-2AD4369925B9}"/>
    <dgm:cxn modelId="{2CFCDEC3-7548-4574-99D3-224FF542E9FF}" srcId="{78C73932-824F-405E-907B-51D4116FABBB}" destId="{9437F547-59CF-4B0E-AC45-CD6508BA15EF}" srcOrd="2" destOrd="0" parTransId="{30A57E1D-E2CB-446B-9D17-81A63AC60DA7}" sibTransId="{321B2387-DFE6-46A6-BEF4-43CC81919DAE}"/>
    <dgm:cxn modelId="{2E6BC8C4-9086-44FD-80B5-243C3F95869D}" type="presOf" srcId="{9437F547-59CF-4B0E-AC45-CD6508BA15EF}" destId="{CF591BBC-17A1-4D18-B6C8-ED7B27753977}" srcOrd="0" destOrd="0" presId="urn:microsoft.com/office/officeart/2005/8/layout/default"/>
    <dgm:cxn modelId="{E0C977FA-66A2-4185-8480-D2E199D292BB}" srcId="{78C73932-824F-405E-907B-51D4116FABBB}" destId="{7CBD3AB8-9F64-4721-9C20-65AA18FBFD05}" srcOrd="1" destOrd="0" parTransId="{B4D1A5D1-9F94-493C-97C7-7D249187F093}" sibTransId="{7DD635AD-B094-47CB-B4EB-63DD72B07B47}"/>
    <dgm:cxn modelId="{3AAA7FA3-2D77-420A-B5B6-0C5CA60D95AC}" type="presParOf" srcId="{79E1D03A-5470-4088-8AFA-EDD56598894E}" destId="{7DC3B2E6-DFD7-4C17-99E2-8BC40377380C}" srcOrd="0" destOrd="0" presId="urn:microsoft.com/office/officeart/2005/8/layout/default"/>
    <dgm:cxn modelId="{06EFA1F9-827D-4711-AA75-A034CFE75135}" type="presParOf" srcId="{79E1D03A-5470-4088-8AFA-EDD56598894E}" destId="{0F40FDD6-5ED3-4D97-A0C0-CE2E59D97155}" srcOrd="1" destOrd="0" presId="urn:microsoft.com/office/officeart/2005/8/layout/default"/>
    <dgm:cxn modelId="{BD8ABBC0-33F3-48C9-9151-353881AF3565}" type="presParOf" srcId="{79E1D03A-5470-4088-8AFA-EDD56598894E}" destId="{DA85E076-A9A9-482A-8AA3-DA29ADBF1E59}" srcOrd="2" destOrd="0" presId="urn:microsoft.com/office/officeart/2005/8/layout/default"/>
    <dgm:cxn modelId="{B9DC43DB-7945-4B22-92E9-BD7F625AEE74}" type="presParOf" srcId="{79E1D03A-5470-4088-8AFA-EDD56598894E}" destId="{232B2127-F371-4CF3-9ED7-F27DD08B3747}" srcOrd="3" destOrd="0" presId="urn:microsoft.com/office/officeart/2005/8/layout/default"/>
    <dgm:cxn modelId="{6975B1EC-D5C6-450A-B52C-67F672795297}" type="presParOf" srcId="{79E1D03A-5470-4088-8AFA-EDD56598894E}" destId="{CF591BBC-17A1-4D18-B6C8-ED7B27753977}" srcOrd="4" destOrd="0" presId="urn:microsoft.com/office/officeart/2005/8/layout/default"/>
    <dgm:cxn modelId="{B8752AED-B329-4B75-87DF-9524B140E26B}" type="presParOf" srcId="{79E1D03A-5470-4088-8AFA-EDD56598894E}" destId="{57E145CD-9A12-4141-8EED-5463CF5804D4}" srcOrd="5" destOrd="0" presId="urn:microsoft.com/office/officeart/2005/8/layout/default"/>
    <dgm:cxn modelId="{E729611E-FC9D-4306-8DC7-712C3A3CB18C}" type="presParOf" srcId="{79E1D03A-5470-4088-8AFA-EDD56598894E}" destId="{74463327-3D6F-4542-B4A5-E7AE1F272A8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3B2E6-DFD7-4C17-99E2-8BC40377380C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Arial" panose="020B0604020202020204"/>
            </a:rPr>
            <a:t>Humans</a:t>
          </a:r>
          <a:endParaRPr lang="en-US" sz="4100" kern="1200"/>
        </a:p>
      </dsp:txBody>
      <dsp:txXfrm>
        <a:off x="1748064" y="2975"/>
        <a:ext cx="3342605" cy="2005563"/>
      </dsp:txXfrm>
    </dsp:sp>
    <dsp:sp modelId="{DA85E076-A9A9-482A-8AA3-DA29ADBF1E59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Arial" panose="020B0604020202020204"/>
            </a:rPr>
            <a:t>Complexity</a:t>
          </a:r>
          <a:endParaRPr lang="en-US" sz="4100" kern="1200"/>
        </a:p>
      </dsp:txBody>
      <dsp:txXfrm>
        <a:off x="5424930" y="2975"/>
        <a:ext cx="3342605" cy="2005563"/>
      </dsp:txXfrm>
    </dsp:sp>
    <dsp:sp modelId="{CF591BBC-17A1-4D18-B6C8-ED7B27753977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Arial" panose="020B0604020202020204"/>
            </a:rPr>
            <a:t>Bugs</a:t>
          </a:r>
        </a:p>
      </dsp:txBody>
      <dsp:txXfrm>
        <a:off x="1748064" y="2342799"/>
        <a:ext cx="3342605" cy="2005563"/>
      </dsp:txXfrm>
    </dsp:sp>
    <dsp:sp modelId="{74463327-3D6F-4542-B4A5-E7AE1F272A8D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Arial" panose="020B0604020202020204"/>
            </a:rPr>
            <a:t>Time/entropy</a:t>
          </a:r>
          <a:endParaRPr lang="en-US" sz="4100" kern="1200"/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Worse_is_bet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665687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Soapbox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8017291" cy="193899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Jens Jensen, </a:t>
            </a:r>
            <a:endParaRPr lang="en-GB" sz="2400" err="1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UKRI-STFC Rutherford Appleton Laboratory</a:t>
            </a:r>
          </a:p>
          <a:p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EUGridPMA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 Chief Soapboxing Officer</a:t>
            </a:r>
            <a:endParaRPr lang="en-GB" dirty="0"/>
          </a:p>
          <a:p>
            <a:endParaRPr lang="en-GB" sz="240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EU </a:t>
            </a:r>
            <a:r>
              <a:rPr lang="en-GB" sz="2400" dirty="0" err="1">
                <a:solidFill>
                  <a:srgbClr val="626262"/>
                </a:solidFill>
                <a:latin typeface="Arial"/>
                <a:cs typeface="Arial"/>
              </a:rPr>
              <a:t>GridPMA</a:t>
            </a:r>
            <a:r>
              <a:rPr lang="en-GB" sz="2400" dirty="0">
                <a:solidFill>
                  <a:srgbClr val="626262"/>
                </a:solidFill>
                <a:latin typeface="Arial"/>
                <a:cs typeface="Arial"/>
              </a:rPr>
              <a:t> in Amsterdam, 9 Sep 2020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58A4-E0AA-401D-90A6-E2A1BE22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3rd  quadrant</a:t>
            </a:r>
            <a:br>
              <a:rPr lang="en-US" dirty="0"/>
            </a:br>
            <a:r>
              <a:rPr lang="en-US" dirty="0">
                <a:latin typeface="Arial"/>
                <a:cs typeface="Arial"/>
              </a:rPr>
              <a:t>high complexity, low excitement</a:t>
            </a:r>
            <a:endParaRPr lang="en-US" b="0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0DE8-008D-4C65-B996-57B26B46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Human example: boring but difficult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Hands up if you have ever written a program to solve a difficult </a:t>
            </a:r>
            <a:r>
              <a:rPr lang="en-US" dirty="0">
                <a:latin typeface="Arial"/>
                <a:cs typeface="Arial"/>
              </a:rPr>
              <a:t>puzzle that would ordinarily require repetitive work?</a:t>
            </a:r>
          </a:p>
          <a:p>
            <a:r>
              <a:rPr lang="en-US">
                <a:latin typeface="Arial"/>
                <a:cs typeface="Arial"/>
              </a:rPr>
              <a:t>Computer example: number crunching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31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A57FC-0CFB-44B4-9AC0-50DD55C8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4th quadrant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high complexity, high excitement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44553-C53F-466E-9279-5D4246233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Human example: programming, debugging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Computer example: programming, CAx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4841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7F57-C5F9-4E1A-B230-88C4F464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Jens 4th Law of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2521D-0177-4566-A1E7-01966E8A1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Humans often don't do as they're told/expected to</a:t>
            </a:r>
          </a:p>
          <a:p>
            <a:r>
              <a:rPr lang="en-US" dirty="0">
                <a:latin typeface="Arial"/>
                <a:cs typeface="Arial"/>
              </a:rPr>
              <a:t>Computers often don't do as they're told/expected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48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2493-7B78-4CCF-B4A2-04A3A6E2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4th Law - expanded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93091-59D3-4D65-A5C4-FC310C8A1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Why humans don't do as they're supposed/expected to?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They don't want to or are motivated not to do it or motivated to do something different</a:t>
            </a:r>
          </a:p>
          <a:p>
            <a:pPr lvl="1"/>
            <a:r>
              <a:rPr lang="en-US" dirty="0">
                <a:latin typeface="Arial"/>
                <a:cs typeface="Arial"/>
              </a:rPr>
              <a:t>They don't know how or are not trained or have forgotten</a:t>
            </a:r>
          </a:p>
          <a:p>
            <a:pPr lvl="1"/>
            <a:r>
              <a:rPr lang="en-US" dirty="0">
                <a:latin typeface="Arial"/>
                <a:cs typeface="Arial"/>
              </a:rPr>
              <a:t>They wrongly think they are doing it right</a:t>
            </a:r>
          </a:p>
          <a:p>
            <a:pPr lvl="1"/>
            <a:r>
              <a:rPr lang="en-US" dirty="0">
                <a:latin typeface="Arial"/>
                <a:cs typeface="Arial"/>
              </a:rPr>
              <a:t>Not enough time/resources, or they're busy with other things</a:t>
            </a:r>
          </a:p>
          <a:p>
            <a:pPr lvl="1"/>
            <a:r>
              <a:rPr lang="en-US" dirty="0">
                <a:latin typeface="Arial"/>
                <a:cs typeface="Arial"/>
              </a:rPr>
              <a:t>Etc.</a:t>
            </a:r>
          </a:p>
          <a:p>
            <a:pPr lvl="1"/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If you've managed people, you will know all these</a:t>
            </a:r>
          </a:p>
        </p:txBody>
      </p:sp>
    </p:spTree>
    <p:extLst>
      <p:ext uri="{BB962C8B-B14F-4D97-AF65-F5344CB8AC3E}">
        <p14:creationId xmlns:p14="http://schemas.microsoft.com/office/powerpoint/2010/main" val="197235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9BF5-CF49-415F-86BA-AA456871D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4th Law - expanded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DE7E7-7F20-4CC7-855D-17F4270CB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Why computers don't do as they're supposed/expected to?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Bugs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They haven't been programmed or tested correctly/enough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Problem is more complex than the code can accommodate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Code is more complex means more likely to have errors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Bit rot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Compatibility lost in "upgrades"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Etc.</a:t>
            </a:r>
          </a:p>
          <a:p>
            <a:pPr lvl="1"/>
            <a:endParaRPr lang="en-US" dirty="0"/>
          </a:p>
          <a:p>
            <a:r>
              <a:rPr lang="en-US" dirty="0">
                <a:latin typeface="Arial"/>
                <a:cs typeface="Arial"/>
              </a:rPr>
              <a:t>If you've done software engineering, you'll know all these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72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298CE-E453-41FE-BBCF-73B6398E2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Making "progress"?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1792-E2AF-4DD6-B837-5F30D963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Meetings are boring...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Activities</a:t>
            </a:r>
            <a:r>
              <a:rPr lang="en-US" dirty="0">
                <a:latin typeface="Arial"/>
                <a:cs typeface="Arial"/>
              </a:rPr>
              <a:t> are scattered across committees, task forces, workshops, unconferences, project tasks</a:t>
            </a:r>
            <a:endParaRPr lang="en-US"/>
          </a:p>
          <a:p>
            <a:r>
              <a:rPr lang="en-US" dirty="0">
                <a:latin typeface="Arial"/>
                <a:cs typeface="Arial"/>
              </a:rPr>
              <a:t>Too many meetings =&gt; loss of focus, no time to do any work</a:t>
            </a:r>
          </a:p>
          <a:p>
            <a:r>
              <a:rPr lang="en-US" dirty="0">
                <a:latin typeface="Arial"/>
                <a:cs typeface="Arial"/>
              </a:rPr>
              <a:t>Too few meetings =&gt; nothing happens, as people </a:t>
            </a:r>
            <a:r>
              <a:rPr lang="en-US" err="1">
                <a:latin typeface="Arial"/>
                <a:cs typeface="Arial"/>
              </a:rPr>
              <a:t>prioritise</a:t>
            </a:r>
            <a:r>
              <a:rPr lang="en-US" dirty="0">
                <a:latin typeface="Arial"/>
                <a:cs typeface="Arial"/>
              </a:rPr>
              <a:t> other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21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2DEE-14C1-4745-9E72-FDA1CCA4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Summary of Laws So Far</a:t>
            </a:r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EBCE392-04AE-49F4-85DA-B327B74B1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677537"/>
              </p:ext>
            </p:extLst>
          </p:nvPr>
        </p:nvGraphicFramePr>
        <p:xfrm>
          <a:off x="831272" y="1579418"/>
          <a:ext cx="10515592" cy="358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499">
                  <a:extLst>
                    <a:ext uri="{9D8B030D-6E8A-4147-A177-3AD203B41FA5}">
                      <a16:colId xmlns:a16="http://schemas.microsoft.com/office/drawing/2014/main" val="3393153185"/>
                    </a:ext>
                  </a:extLst>
                </a:gridCol>
                <a:gridCol w="803561">
                  <a:extLst>
                    <a:ext uri="{9D8B030D-6E8A-4147-A177-3AD203B41FA5}">
                      <a16:colId xmlns:a16="http://schemas.microsoft.com/office/drawing/2014/main" val="2219061006"/>
                    </a:ext>
                  </a:extLst>
                </a:gridCol>
                <a:gridCol w="6206836">
                  <a:extLst>
                    <a:ext uri="{9D8B030D-6E8A-4147-A177-3AD203B41FA5}">
                      <a16:colId xmlns:a16="http://schemas.microsoft.com/office/drawing/2014/main" val="677058902"/>
                    </a:ext>
                  </a:extLst>
                </a:gridCol>
                <a:gridCol w="2044696">
                  <a:extLst>
                    <a:ext uri="{9D8B030D-6E8A-4147-A177-3AD203B41FA5}">
                      <a16:colId xmlns:a16="http://schemas.microsoft.com/office/drawing/2014/main" val="2451908671"/>
                    </a:ext>
                  </a:extLst>
                </a:gridCol>
              </a:tblGrid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Short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102645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 does X stuff, not not(X) stuff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91237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complexity cannot be magiced away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01361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Computers are excited by communicating with humans!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67881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Not doing as instructed...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23765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Lack of ability/time/motivation for your natural 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73578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Complexity is hard!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553781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Good communication is hard!  HCI is hard and complex!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32817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179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60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746E4-408F-4E6B-8E57-88FED350D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Law 8 – don't do security as an afterthought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D5AF4-454B-4521-814E-8382F207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Traditionally, "the security person" in IT projects was the person whose tasks got lowest priority</a:t>
            </a:r>
          </a:p>
          <a:p>
            <a:pPr lvl="1"/>
            <a:r>
              <a:rPr lang="en-US">
                <a:latin typeface="Arial"/>
                <a:cs typeface="Arial"/>
              </a:rPr>
              <a:t>Security doesn't look sexy in a demo</a:t>
            </a:r>
          </a:p>
          <a:p>
            <a:pPr lvl="1"/>
            <a:r>
              <a:rPr lang="en-US">
                <a:latin typeface="Arial"/>
                <a:cs typeface="Arial"/>
              </a:rPr>
              <a:t>"Features" always take priority</a:t>
            </a:r>
          </a:p>
          <a:p>
            <a:r>
              <a:rPr lang="en-US">
                <a:latin typeface="Arial"/>
                <a:cs typeface="Arial"/>
              </a:rPr>
              <a:t>Security vs usability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More secure is less usable and vice versa</a:t>
            </a:r>
          </a:p>
          <a:p>
            <a:pPr lvl="1"/>
            <a:r>
              <a:rPr lang="en-US">
                <a:latin typeface="Arial"/>
                <a:cs typeface="Arial"/>
              </a:rPr>
              <a:t>(With some notable exceptions, like SSO, or some MFA)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9396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2DEE-14C1-4745-9E72-FDA1CCA4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The Rest of the Laws, So Far</a:t>
            </a:r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EBCE392-04AE-49F4-85DA-B327B74B1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071680"/>
              </p:ext>
            </p:extLst>
          </p:nvPr>
        </p:nvGraphicFramePr>
        <p:xfrm>
          <a:off x="831272" y="1579418"/>
          <a:ext cx="10515592" cy="4312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499">
                  <a:extLst>
                    <a:ext uri="{9D8B030D-6E8A-4147-A177-3AD203B41FA5}">
                      <a16:colId xmlns:a16="http://schemas.microsoft.com/office/drawing/2014/main" val="3393153185"/>
                    </a:ext>
                  </a:extLst>
                </a:gridCol>
                <a:gridCol w="803561">
                  <a:extLst>
                    <a:ext uri="{9D8B030D-6E8A-4147-A177-3AD203B41FA5}">
                      <a16:colId xmlns:a16="http://schemas.microsoft.com/office/drawing/2014/main" val="2219061006"/>
                    </a:ext>
                  </a:extLst>
                </a:gridCol>
                <a:gridCol w="6206836">
                  <a:extLst>
                    <a:ext uri="{9D8B030D-6E8A-4147-A177-3AD203B41FA5}">
                      <a16:colId xmlns:a16="http://schemas.microsoft.com/office/drawing/2014/main" val="677058902"/>
                    </a:ext>
                  </a:extLst>
                </a:gridCol>
                <a:gridCol w="2044696">
                  <a:extLst>
                    <a:ext uri="{9D8B030D-6E8A-4147-A177-3AD203B41FA5}">
                      <a16:colId xmlns:a16="http://schemas.microsoft.com/office/drawing/2014/main" val="2451908671"/>
                    </a:ext>
                  </a:extLst>
                </a:gridCol>
              </a:tblGrid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Short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102645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Humans are asked to do complex things, like authenticate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91237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Security is often complex, needs thought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01361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How much time we spend on trustworthy human-attrs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467881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Many people (and some computers) are demotivated by IT security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723765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Shortcut/workarounds for security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73578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If people hate complexity, they hate it double for complex security processes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553781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Witness the poor usability of many portals, particularly wrt security related activities (authentication, attr mgmt.)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632817"/>
                  </a:ext>
                </a:extLst>
              </a:tr>
              <a:tr h="3987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179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776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6A09-0EA6-421D-A81C-05932F0D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Onward and Upward – Law 16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91D26-1BE4-4DC8-BB6B-183660D3D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The time dimension, "bit rot"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Software not designed to be maintainable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Adding Software features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Compare Law 2: make the </a:t>
            </a:r>
            <a:r>
              <a:rPr lang="en-US" i="1">
                <a:latin typeface="Arial"/>
                <a:cs typeface="Arial"/>
              </a:rPr>
              <a:t>language</a:t>
            </a:r>
            <a:r>
              <a:rPr lang="en-US">
                <a:latin typeface="Arial"/>
                <a:cs typeface="Arial"/>
              </a:rPr>
              <a:t> more complex, or the </a:t>
            </a:r>
            <a:r>
              <a:rPr lang="en-US" i="1">
                <a:latin typeface="Arial"/>
                <a:cs typeface="Arial"/>
              </a:rPr>
              <a:t>program</a:t>
            </a:r>
            <a:r>
              <a:rPr lang="en-US">
                <a:latin typeface="Arial"/>
                <a:cs typeface="Arial"/>
              </a:rPr>
              <a:t>?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Compare R.P. Gabriel: </a:t>
            </a:r>
            <a:r>
              <a:rPr lang="en-US" i="1">
                <a:latin typeface="Arial"/>
                <a:cs typeface="Arial"/>
              </a:rPr>
              <a:t>Worse is better</a:t>
            </a:r>
            <a:endParaRPr lang="en-US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Referenced/summarised </a:t>
            </a:r>
            <a:r>
              <a:rPr lang="en-US" dirty="0">
                <a:latin typeface="Arial"/>
                <a:cs typeface="Arial"/>
                <a:hlinkClick r:id="rId2"/>
              </a:rPr>
              <a:t>https://en.wikipedia.org/wiki/Worse_is_better</a:t>
            </a:r>
            <a:endParaRPr lang="en-US"/>
          </a:p>
          <a:p>
            <a:r>
              <a:rPr lang="en-US">
                <a:latin typeface="Arial"/>
                <a:cs typeface="Arial"/>
              </a:rPr>
              <a:t>Using non-standardised languages or APIs</a:t>
            </a:r>
            <a:endParaRPr lang="en-US" dirty="0"/>
          </a:p>
          <a:p>
            <a:pPr lvl="1"/>
            <a:r>
              <a:rPr lang="en-US">
                <a:latin typeface="Arial"/>
                <a:cs typeface="Arial"/>
              </a:rPr>
              <a:t>Particularly when they ignore backward compatibility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735E59-E826-4283-A4F8-9F097500554C}"/>
              </a:ext>
            </a:extLst>
          </p:cNvPr>
          <p:cNvSpPr txBox="1"/>
          <p:nvPr/>
        </p:nvSpPr>
        <p:spPr>
          <a:xfrm>
            <a:off x="3372928" y="5673306"/>
            <a:ext cx="755961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cs typeface="Segoe UI"/>
              </a:rPr>
              <a:t>I'll spare you the summary of Laws 17-31</a:t>
            </a:r>
            <a:r>
              <a:rPr lang="en-US" sz="2800" dirty="0">
                <a:cs typeface="Segoe UI"/>
              </a:rPr>
              <a:t>​</a:t>
            </a:r>
          </a:p>
          <a:p>
            <a:r>
              <a:rPr lang="en-US" sz="2800" b="1" dirty="0">
                <a:solidFill>
                  <a:srgbClr val="002060"/>
                </a:solidFill>
                <a:cs typeface="Segoe UI"/>
              </a:rPr>
              <a:t>(exercise for the reader)</a:t>
            </a:r>
          </a:p>
        </p:txBody>
      </p:sp>
    </p:spTree>
    <p:extLst>
      <p:ext uri="{BB962C8B-B14F-4D97-AF65-F5344CB8AC3E}">
        <p14:creationId xmlns:p14="http://schemas.microsoft.com/office/powerpoint/2010/main" val="787263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5F08-DE0E-4EBF-BA35-16623AFC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Let's start with Jens' Laws of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FFFA-CDF1-4C82-B8E1-3AFBC5C2D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8832"/>
            <a:ext cx="10515600" cy="384813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Caveat – these are not exclusively those of the author; they may be shared independently by a large number of people</a:t>
            </a:r>
            <a:endParaRPr lang="en-US" dirty="0"/>
          </a:p>
          <a:p>
            <a:r>
              <a:rPr lang="en-US">
                <a:latin typeface="Arial"/>
                <a:cs typeface="Arial"/>
              </a:rPr>
              <a:t>Merely an attempted distillation of the author's experience with people and IT project management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8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1211-B9EF-4AE8-BF72-31466DD74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So What Does It All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EE6EF-B744-4472-B6D4-92E4CA1A61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Is there a conclusion in there somewhere?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00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38EC-D64C-4A40-9167-2FDFAC023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The Four Gremlins of Computing</a:t>
            </a:r>
            <a:endParaRPr lang="en-US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39D8AB12-5F5B-411B-B318-2DE2C52FEF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9440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B839-5EEB-4704-8A09-A97FBF5A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Gremlins in CA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364DB-E523-43AE-880F-8126AFE14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CAs are complex things</a:t>
            </a:r>
          </a:p>
          <a:p>
            <a:pPr lvl="1"/>
            <a:r>
              <a:rPr lang="en-US">
                <a:latin typeface="Arial"/>
                <a:cs typeface="Arial"/>
              </a:rPr>
              <a:t>Everything is complex – X.509, JWT, OAuth2, OIDC, HTTP2, Certificate Transparency</a:t>
            </a:r>
            <a:endParaRPr lang="en-US"/>
          </a:p>
          <a:p>
            <a:pPr lvl="1"/>
            <a:r>
              <a:rPr lang="en-US" dirty="0">
                <a:latin typeface="Arial"/>
                <a:cs typeface="Arial"/>
              </a:rPr>
              <a:t>Security is usually complicated</a:t>
            </a:r>
          </a:p>
          <a:p>
            <a:pPr lvl="1"/>
            <a:r>
              <a:rPr lang="en-US" dirty="0">
                <a:latin typeface="Arial"/>
                <a:cs typeface="Arial"/>
              </a:rPr>
              <a:t>PEBKACs are hard to prevent (</a:t>
            </a:r>
            <a:r>
              <a:rPr lang="en-US" err="1">
                <a:latin typeface="Arial"/>
                <a:cs typeface="Arial"/>
              </a:rPr>
              <a:t>cf</a:t>
            </a:r>
            <a:r>
              <a:rPr lang="en-US" dirty="0">
                <a:latin typeface="Arial"/>
                <a:cs typeface="Arial"/>
              </a:rPr>
              <a:t> phishing) - even smart people can do dumb things from time to time</a:t>
            </a:r>
          </a:p>
          <a:p>
            <a:pPr lvl="1"/>
            <a:r>
              <a:rPr lang="en-US">
                <a:latin typeface="Arial"/>
                <a:cs typeface="Arial"/>
              </a:rPr>
              <a:t>HCI is difficult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Modularity helps</a:t>
            </a:r>
          </a:p>
          <a:p>
            <a:r>
              <a:rPr lang="en-US">
                <a:latin typeface="Arial"/>
                <a:cs typeface="Arial"/>
              </a:rPr>
              <a:t>Good software engineering practices help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6627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E023-7A6E-4F38-A89D-3B22B4F84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Message of the 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2FBF-8607-4D6E-860B-E716D95D5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2040"/>
            <a:ext cx="10515600" cy="26548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Programming is a Dark Art, and always will be, because you are </a:t>
            </a:r>
            <a:r>
              <a:rPr lang="en-US">
                <a:latin typeface="Arial"/>
                <a:cs typeface="Arial"/>
              </a:rPr>
              <a:t>up against the two most destructive forces in the universe – entropy and human stupidity</a:t>
            </a:r>
          </a:p>
          <a:p>
            <a:pPr marL="0" indent="0" algn="r">
              <a:buNone/>
            </a:pPr>
            <a:r>
              <a:rPr lang="en-US">
                <a:latin typeface="Arial"/>
                <a:cs typeface="Arial"/>
              </a:rPr>
              <a:t>-- Damian Conway</a:t>
            </a:r>
          </a:p>
          <a:p>
            <a:pPr marL="0" indent="0" algn="r">
              <a:buNone/>
            </a:pPr>
            <a:r>
              <a:rPr lang="en-US" sz="1800">
                <a:latin typeface="Arial"/>
                <a:cs typeface="Arial"/>
              </a:rPr>
              <a:t>(from memory)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491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1137B-9EC3-47AC-9FC6-F22BDDE92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EC197-CE85-450C-9825-3A311C72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Treat humans and computers equally</a:t>
            </a:r>
          </a:p>
          <a:p>
            <a:pPr lvl="1"/>
            <a:r>
              <a:rPr lang="en-US"/>
              <a:t>But not the same</a:t>
            </a:r>
          </a:p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They should do things they are good at</a:t>
            </a:r>
          </a:p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Complex problems need to be handled correctly</a:t>
            </a:r>
          </a:p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They should do as instructed</a:t>
            </a:r>
          </a:p>
          <a:p>
            <a:pPr lvl="1"/>
            <a:r>
              <a:rPr lang="en-US">
                <a:latin typeface="Arial"/>
                <a:cs typeface="Arial"/>
              </a:rPr>
              <a:t>Not a question of obedience, but of asking the right thing the right way</a:t>
            </a:r>
            <a:endParaRPr lang="en-US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US">
                <a:latin typeface="Arial"/>
                <a:cs typeface="Arial"/>
              </a:rPr>
              <a:t>Things change with time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>
                <a:latin typeface="Arial"/>
                <a:cs typeface="Arial"/>
              </a:rPr>
              <a:t>This needs to be addressed, too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2130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938621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Thank you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969D5D6-9CBF-2F47-ABA6-C44F092862B7}"/>
              </a:ext>
            </a:extLst>
          </p:cNvPr>
          <p:cNvSpPr/>
          <p:nvPr/>
        </p:nvSpPr>
        <p:spPr>
          <a:xfrm>
            <a:off x="973969" y="5904254"/>
            <a:ext cx="3556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Facebook: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D539E4-64DB-C141-80BC-DC0282462C17}"/>
              </a:ext>
            </a:extLst>
          </p:cNvPr>
          <p:cNvSpPr/>
          <p:nvPr/>
        </p:nvSpPr>
        <p:spPr>
          <a:xfrm>
            <a:off x="4286723" y="5904254"/>
            <a:ext cx="27346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Twitter:@</a:t>
            </a:r>
            <a:r>
              <a:rPr lang="en-GB" err="1"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EB0994-2D52-2647-9C24-1B83B0A77782}"/>
              </a:ext>
            </a:extLst>
          </p:cNvPr>
          <p:cNvSpPr/>
          <p:nvPr/>
        </p:nvSpPr>
        <p:spPr>
          <a:xfrm>
            <a:off x="7265120" y="5904254"/>
            <a:ext cx="3319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>
                <a:latin typeface="Arial" panose="020B0604020202020204" pitchFamily="34" charset="0"/>
                <a:cs typeface="Arial" panose="020B0604020202020204" pitchFamily="34" charset="0"/>
              </a:rPr>
              <a:t>YouTube: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6239-3121-49E4-9B0C-CF9C532B4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Jens' first law of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0932F-B40B-4725-9644-AED5135B7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Computers should do the things which are boring, tedious, and repetitive/error prone</a:t>
            </a:r>
          </a:p>
          <a:p>
            <a:pPr lvl="1"/>
            <a:r>
              <a:rPr lang="en-US" dirty="0">
                <a:latin typeface="Arial"/>
                <a:cs typeface="Arial"/>
              </a:rPr>
              <a:t>Like generating large RSA keys</a:t>
            </a:r>
          </a:p>
          <a:p>
            <a:r>
              <a:rPr lang="en-US" dirty="0">
                <a:latin typeface="Arial"/>
                <a:cs typeface="Arial"/>
              </a:rPr>
              <a:t>Humans should do the things which are exciting, innovative, and intelligent</a:t>
            </a:r>
          </a:p>
          <a:p>
            <a:pPr lvl="1"/>
            <a:r>
              <a:rPr lang="en-US" dirty="0">
                <a:latin typeface="Arial"/>
                <a:cs typeface="Arial"/>
              </a:rPr>
              <a:t>Like generating small RSA keys</a:t>
            </a:r>
          </a:p>
        </p:txBody>
      </p:sp>
    </p:spTree>
    <p:extLst>
      <p:ext uri="{BB962C8B-B14F-4D97-AF65-F5344CB8AC3E}">
        <p14:creationId xmlns:p14="http://schemas.microsoft.com/office/powerpoint/2010/main" val="97971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6239-3121-49E4-9B0C-CF9C532B4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Jens' first law of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0932F-B40B-4725-9644-AED5135B7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683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Hang on, isn't that, er, discrimination?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Like, </a:t>
            </a:r>
            <a:r>
              <a:rPr lang="en-US" dirty="0" err="1">
                <a:latin typeface="Arial"/>
                <a:cs typeface="Arial"/>
              </a:rPr>
              <a:t>speciesist</a:t>
            </a:r>
            <a:r>
              <a:rPr lang="en-US" dirty="0">
                <a:latin typeface="Arial"/>
                <a:cs typeface="Arial"/>
              </a:rPr>
              <a:t> or something?</a:t>
            </a:r>
          </a:p>
          <a:p>
            <a:r>
              <a:rPr lang="en-US" dirty="0">
                <a:latin typeface="Arial"/>
                <a:cs typeface="Arial"/>
              </a:rPr>
              <a:t>What if computers want to do things which are exciting and innovative?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166C68-E7BE-4215-B788-9DE1A4451EEA}"/>
              </a:ext>
            </a:extLst>
          </p:cNvPr>
          <p:cNvSpPr txBox="1"/>
          <p:nvPr/>
        </p:nvSpPr>
        <p:spPr>
          <a:xfrm>
            <a:off x="1039091" y="3865418"/>
            <a:ext cx="1014152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What if boring and repetitive things are exciting for computers?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BD05B-A818-4EE6-8BD5-9248DBC7005D}"/>
              </a:ext>
            </a:extLst>
          </p:cNvPr>
          <p:cNvSpPr txBox="1"/>
          <p:nvPr/>
        </p:nvSpPr>
        <p:spPr>
          <a:xfrm>
            <a:off x="1039091" y="4724399"/>
            <a:ext cx="1014152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And what about </a:t>
            </a:r>
            <a:r>
              <a:rPr lang="en-US" sz="2800" dirty="0" err="1"/>
              <a:t>inbetweeny</a:t>
            </a:r>
            <a:r>
              <a:rPr lang="en-US" sz="2800" dirty="0"/>
              <a:t> things like mobiles? Are they more human than computers in general?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1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6239-3121-49E4-9B0C-CF9C532B4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Jens' first law of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0932F-B40B-4725-9644-AED5135B7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58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The point is humans don't usually want to do things which are boring, repetitive, and tedious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Like some meetings</a:t>
            </a:r>
          </a:p>
          <a:p>
            <a:r>
              <a:rPr lang="en-US" dirty="0">
                <a:latin typeface="Arial"/>
                <a:cs typeface="Arial"/>
              </a:rPr>
              <a:t>Gives rise to errors</a:t>
            </a:r>
          </a:p>
          <a:p>
            <a:r>
              <a:rPr lang="en-US" dirty="0">
                <a:latin typeface="Arial"/>
                <a:cs typeface="Arial"/>
              </a:rPr>
              <a:t>Or "workarounds"</a:t>
            </a:r>
          </a:p>
          <a:p>
            <a:pPr lvl="1"/>
            <a:r>
              <a:rPr lang="en-US" dirty="0">
                <a:latin typeface="Arial"/>
                <a:cs typeface="Arial"/>
              </a:rPr>
              <a:t>Sometimes workarounds are a good thing...</a:t>
            </a:r>
          </a:p>
          <a:p>
            <a:pPr lvl="1"/>
            <a:r>
              <a:rPr lang="en-US" dirty="0">
                <a:latin typeface="Arial"/>
                <a:cs typeface="Arial"/>
              </a:rPr>
              <a:t>Most often not (e.g. people sharing private keys)</a:t>
            </a:r>
          </a:p>
          <a:p>
            <a:r>
              <a:rPr lang="en-US">
                <a:latin typeface="Copperplate Gothic Light"/>
                <a:cs typeface="Arial"/>
              </a:rPr>
              <a:t>"Quam quisque norit artem in hac se exerceat"</a:t>
            </a:r>
            <a:endParaRPr lang="en-US" dirty="0">
              <a:latin typeface="Copperplate Gothic Light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640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7CD90-B746-4A90-A33B-758F110A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Jens' second law of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E9E68-81FC-4620-9D05-E6585D56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254" y="2199698"/>
            <a:ext cx="2493819" cy="32152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Complexity has to go somewhere</a:t>
            </a:r>
          </a:p>
          <a:p>
            <a:r>
              <a:rPr lang="en-US" dirty="0">
                <a:latin typeface="Arial"/>
                <a:cs typeface="Arial"/>
              </a:rPr>
              <a:t>A. N. Kolmogorov – least complexity</a:t>
            </a:r>
            <a:endParaRPr lang="en-US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A6CFBE2-88F0-4E63-B2F6-D83AB8A39C5C}"/>
              </a:ext>
            </a:extLst>
          </p:cNvPr>
          <p:cNvSpPr/>
          <p:nvPr/>
        </p:nvSpPr>
        <p:spPr>
          <a:xfrm>
            <a:off x="4266369" y="6030328"/>
            <a:ext cx="4156362" cy="651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Arial"/>
              </a:rPr>
              <a:t>Complex computer</a:t>
            </a:r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C207F81-5F28-41FB-9178-3207D96A370E}"/>
              </a:ext>
            </a:extLst>
          </p:cNvPr>
          <p:cNvSpPr/>
          <p:nvPr/>
        </p:nvSpPr>
        <p:spPr>
          <a:xfrm rot="16200000">
            <a:off x="1675569" y="3619637"/>
            <a:ext cx="4156362" cy="651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Arial"/>
              </a:rPr>
              <a:t>Complex program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CEDF5E-AD5A-4925-B626-613EC517B9FD}"/>
              </a:ext>
            </a:extLst>
          </p:cNvPr>
          <p:cNvSpPr/>
          <p:nvPr/>
        </p:nvSpPr>
        <p:spPr>
          <a:xfrm>
            <a:off x="4267200" y="4287982"/>
            <a:ext cx="1731818" cy="13300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Arial"/>
              </a:rPr>
              <a:t>simple stuff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DE83365-5068-491E-B9ED-AA68306C6559}"/>
              </a:ext>
            </a:extLst>
          </p:cNvPr>
          <p:cNvSpPr/>
          <p:nvPr/>
        </p:nvSpPr>
        <p:spPr>
          <a:xfrm>
            <a:off x="4267200" y="2376054"/>
            <a:ext cx="1731818" cy="1330036"/>
          </a:xfrm>
          <a:prstGeom prst="ellipse">
            <a:avLst/>
          </a:prstGeom>
          <a:solidFill>
            <a:srgbClr val="F08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Arial"/>
              </a:rPr>
              <a:t>complex</a:t>
            </a:r>
          </a:p>
          <a:p>
            <a:pPr algn="ctr"/>
            <a:r>
              <a:rPr lang="en-US" dirty="0">
                <a:cs typeface="Arial"/>
              </a:rPr>
              <a:t>stuff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04F51F-E7DE-4ED9-BB03-6390B74047FF}"/>
              </a:ext>
            </a:extLst>
          </p:cNvPr>
          <p:cNvSpPr/>
          <p:nvPr/>
        </p:nvSpPr>
        <p:spPr>
          <a:xfrm>
            <a:off x="6691745" y="4287981"/>
            <a:ext cx="1731818" cy="1330036"/>
          </a:xfrm>
          <a:prstGeom prst="ellipse">
            <a:avLst/>
          </a:prstGeom>
          <a:solidFill>
            <a:srgbClr val="F08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Arial"/>
              </a:rPr>
              <a:t>complex</a:t>
            </a:r>
          </a:p>
          <a:p>
            <a:pPr algn="ctr"/>
            <a:r>
              <a:rPr lang="en-US" dirty="0">
                <a:cs typeface="Arial"/>
              </a:rPr>
              <a:t>stuff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07E8533-8595-485D-A843-C080EDAC846A}"/>
              </a:ext>
            </a:extLst>
          </p:cNvPr>
          <p:cNvSpPr/>
          <p:nvPr/>
        </p:nvSpPr>
        <p:spPr>
          <a:xfrm>
            <a:off x="6691744" y="2376053"/>
            <a:ext cx="1731818" cy="13300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Arial"/>
              </a:rPr>
              <a:t>over</a:t>
            </a:r>
          </a:p>
          <a:p>
            <a:pPr algn="ctr"/>
            <a:r>
              <a:rPr lang="en-US" dirty="0">
                <a:cs typeface="Arial"/>
              </a:rPr>
              <a:t>complex</a:t>
            </a:r>
            <a:endParaRPr lang="en-US" dirty="0"/>
          </a:p>
          <a:p>
            <a:pPr algn="ctr"/>
            <a:r>
              <a:rPr lang="en-US" dirty="0">
                <a:cs typeface="Arial"/>
              </a:rPr>
              <a:t>stuff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96257F-E915-4EEE-AAB1-644D7583F2F6}"/>
              </a:ext>
            </a:extLst>
          </p:cNvPr>
          <p:cNvSpPr txBox="1"/>
          <p:nvPr/>
        </p:nvSpPr>
        <p:spPr>
          <a:xfrm>
            <a:off x="8566438" y="2373457"/>
            <a:ext cx="3588327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u="sng" dirty="0"/>
              <a:t>Example (binary)</a:t>
            </a:r>
            <a:endParaRPr lang="en-US" sz="3200" u="sng">
              <a:cs typeface="Arial"/>
            </a:endParaRPr>
          </a:p>
          <a:p>
            <a:r>
              <a:rPr lang="en-US" sz="2800" dirty="0">
                <a:cs typeface="Arial"/>
              </a:rPr>
              <a:t>1000000000000000</a:t>
            </a:r>
          </a:p>
          <a:p>
            <a:r>
              <a:rPr lang="en-US" sz="2800" dirty="0">
                <a:cs typeface="Arial"/>
              </a:rPr>
              <a:t>= 65536d = 0x1000</a:t>
            </a:r>
          </a:p>
          <a:p>
            <a:r>
              <a:rPr lang="en-US" sz="2800" dirty="0">
                <a:cs typeface="Arial"/>
              </a:rPr>
              <a:t>= 10^10000</a:t>
            </a:r>
          </a:p>
          <a:p>
            <a:r>
              <a:rPr lang="en-US" sz="2800" dirty="0">
                <a:cs typeface="Arial"/>
              </a:rPr>
              <a:t>= 10^(10^100)</a:t>
            </a:r>
          </a:p>
          <a:p>
            <a:r>
              <a:rPr lang="en-US" sz="2800" dirty="0">
                <a:cs typeface="Arial"/>
              </a:rPr>
              <a:t>= 1 &lt;&lt; 10000</a:t>
            </a:r>
          </a:p>
          <a:p>
            <a:r>
              <a:rPr lang="en-US" sz="2800" dirty="0">
                <a:cs typeface="Arial"/>
              </a:rPr>
              <a:t>= 1 &lt;&lt; (1 &lt;&lt; 100)</a:t>
            </a:r>
          </a:p>
          <a:p>
            <a:r>
              <a:rPr lang="en-US" sz="2800" dirty="0">
                <a:cs typeface="Arial"/>
              </a:rPr>
              <a:t>= 1 &lt;&lt; (1 &lt;&lt; (1 &lt;&lt; 10)))</a:t>
            </a:r>
          </a:p>
        </p:txBody>
      </p:sp>
    </p:spTree>
    <p:extLst>
      <p:ext uri="{BB962C8B-B14F-4D97-AF65-F5344CB8AC3E}">
        <p14:creationId xmlns:p14="http://schemas.microsoft.com/office/powerpoint/2010/main" val="345215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33AB-4621-49E1-BC06-CC33AEEE0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Jens' 1+2th law of computing</a:t>
            </a:r>
            <a:br>
              <a:rPr lang="en-US" dirty="0"/>
            </a:br>
            <a:r>
              <a:rPr lang="en-US" dirty="0">
                <a:latin typeface="Arial"/>
                <a:cs typeface="Arial"/>
              </a:rPr>
              <a:t>(3rd Law combines Law 1 and 2)</a:t>
            </a:r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8A0E472-A85B-40E9-BB1D-8A1F6C303573}"/>
              </a:ext>
            </a:extLst>
          </p:cNvPr>
          <p:cNvSpPr/>
          <p:nvPr/>
        </p:nvSpPr>
        <p:spPr>
          <a:xfrm>
            <a:off x="4266369" y="6030328"/>
            <a:ext cx="4156362" cy="651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Arial"/>
              </a:rPr>
              <a:t>Exciting &amp; innovative</a:t>
            </a:r>
            <a:endParaRPr lang="en-US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4BE40D01-CC49-4BEF-ABD3-1FA71DC417ED}"/>
              </a:ext>
            </a:extLst>
          </p:cNvPr>
          <p:cNvSpPr/>
          <p:nvPr/>
        </p:nvSpPr>
        <p:spPr>
          <a:xfrm rot="16200000">
            <a:off x="1675569" y="3619637"/>
            <a:ext cx="4156362" cy="651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Arial"/>
              </a:rPr>
              <a:t>Complexity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6C5A68-53F8-4DF9-95F1-6055667A979C}"/>
              </a:ext>
            </a:extLst>
          </p:cNvPr>
          <p:cNvSpPr txBox="1"/>
          <p:nvPr/>
        </p:nvSpPr>
        <p:spPr>
          <a:xfrm>
            <a:off x="4641273" y="2092037"/>
            <a:ext cx="3782290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8800"/>
              <a:t>3     4</a:t>
            </a:r>
            <a:endParaRPr lang="en-US" sz="7200">
              <a:cs typeface="Arial" panose="020B0604020202020204"/>
            </a:endParaRPr>
          </a:p>
          <a:p>
            <a:endParaRPr lang="en-US" sz="6600" dirty="0">
              <a:cs typeface="Arial"/>
            </a:endParaRPr>
          </a:p>
          <a:p>
            <a:r>
              <a:rPr lang="en-US" sz="8800">
                <a:cs typeface="Arial"/>
              </a:rPr>
              <a:t>1     2</a:t>
            </a:r>
            <a:endParaRPr lang="en-US" sz="8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756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505B-471C-412A-A8C1-E6EAF736D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1st quadrant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low complexity, low excitement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42D52-FC83-42D6-AC23-54F1B7AC4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Human example: editing slides</a:t>
            </a:r>
          </a:p>
          <a:p>
            <a:r>
              <a:rPr lang="en-US">
                <a:latin typeface="Arial"/>
                <a:cs typeface="Arial"/>
              </a:rPr>
              <a:t>Computer example: reformatting text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875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B187E-4DBF-4599-9A8B-6ECCA65D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2nd quadrant</a:t>
            </a:r>
            <a:br>
              <a:rPr lang="en-US" dirty="0"/>
            </a:br>
            <a:r>
              <a:rPr lang="en-US" dirty="0">
                <a:latin typeface="Arial"/>
                <a:cs typeface="Arial"/>
              </a:rPr>
              <a:t>low complexity, high excitement</a:t>
            </a:r>
            <a:endParaRPr lang="en-US" b="0" dirty="0">
              <a:latin typeface="Arial"/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A498A-E5DA-4B36-8628-4C3AEA146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Arial"/>
                <a:cs typeface="Arial"/>
              </a:rPr>
              <a:t>Human example: games, puzzles?</a:t>
            </a:r>
          </a:p>
          <a:p>
            <a:r>
              <a:rPr lang="en-US">
                <a:latin typeface="Arial"/>
                <a:cs typeface="Arial"/>
              </a:rPr>
              <a:t>Computer example: basic I/O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81575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25</Slides>
  <Notes>2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Font and logo master</vt:lpstr>
      <vt:lpstr>Font WITHOUT logo master</vt:lpstr>
      <vt:lpstr>PowerPoint Presentation</vt:lpstr>
      <vt:lpstr>Let's start with Jens' Laws of Computing</vt:lpstr>
      <vt:lpstr>Jens' first law of computing</vt:lpstr>
      <vt:lpstr>Jens' first law of computing</vt:lpstr>
      <vt:lpstr>Jens' first law of computing</vt:lpstr>
      <vt:lpstr>Jens' second law of computing</vt:lpstr>
      <vt:lpstr>Jens' 1+2th law of computing (3rd Law combines Law 1 and 2)</vt:lpstr>
      <vt:lpstr>1st quadrant low complexity, low excitement</vt:lpstr>
      <vt:lpstr>2nd quadrant low complexity, high excitement</vt:lpstr>
      <vt:lpstr>3rd  quadrant high complexity, low excitement</vt:lpstr>
      <vt:lpstr>4th quadrant high complexity, high excitement</vt:lpstr>
      <vt:lpstr>Jens 4th Law of Computing</vt:lpstr>
      <vt:lpstr>4th Law - expanded</vt:lpstr>
      <vt:lpstr>4th Law - expanded</vt:lpstr>
      <vt:lpstr>Making "progress"?</vt:lpstr>
      <vt:lpstr>Summary of Laws So Far</vt:lpstr>
      <vt:lpstr>Law 8 – don't do security as an afterthought</vt:lpstr>
      <vt:lpstr>The Rest of the Laws, So Far</vt:lpstr>
      <vt:lpstr>Onward and Upward – Law 16</vt:lpstr>
      <vt:lpstr>So What Does It All Mean?</vt:lpstr>
      <vt:lpstr>The Four Gremlins of Computing</vt:lpstr>
      <vt:lpstr>Gremlins in CA</vt:lpstr>
      <vt:lpstr>Message of the Day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revision>1638</cp:revision>
  <cp:lastPrinted>2019-10-02T08:27:37Z</cp:lastPrinted>
  <dcterms:created xsi:type="dcterms:W3CDTF">2019-09-17T08:04:08Z</dcterms:created>
  <dcterms:modified xsi:type="dcterms:W3CDTF">2020-09-09T08:59:17Z</dcterms:modified>
</cp:coreProperties>
</file>