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00" r:id="rId2"/>
  </p:sldMasterIdLst>
  <p:notesMasterIdLst>
    <p:notesMasterId r:id="rId21"/>
  </p:notesMasterIdLst>
  <p:sldIdLst>
    <p:sldId id="257" r:id="rId3"/>
    <p:sldId id="290" r:id="rId4"/>
    <p:sldId id="317" r:id="rId5"/>
    <p:sldId id="319" r:id="rId6"/>
    <p:sldId id="320" r:id="rId7"/>
    <p:sldId id="323" r:id="rId8"/>
    <p:sldId id="321" r:id="rId9"/>
    <p:sldId id="322" r:id="rId10"/>
    <p:sldId id="324" r:id="rId11"/>
    <p:sldId id="325" r:id="rId12"/>
    <p:sldId id="326" r:id="rId13"/>
    <p:sldId id="327" r:id="rId14"/>
    <p:sldId id="328" r:id="rId15"/>
    <p:sldId id="300" r:id="rId16"/>
    <p:sldId id="329" r:id="rId17"/>
    <p:sldId id="331" r:id="rId18"/>
    <p:sldId id="330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0"/>
    <a:srgbClr val="003088"/>
    <a:srgbClr val="F08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74146-B009-5C2A-EBF4-B7E9F00130BC}" v="705" dt="2020-09-08T10:23:48.170"/>
    <p1510:client id="{1FE7EFB8-E953-EF5B-2823-C3BEEE441130}" v="348" dt="2020-05-06T08:38:50.300"/>
    <p1510:client id="{25461DD6-29E8-F49A-F0B8-940D5C82409F}" v="472" dt="2020-05-12T16:09:52.985"/>
    <p1510:client id="{4BA50944-92CD-0E78-6BDD-BAF8395B95F2}" v="361" dt="2020-09-08T12:02:40.243"/>
    <p1510:client id="{65928F91-970A-D21E-4713-764CB6AAAC09}" v="203" dt="2020-09-04T13:38:49.124"/>
    <p1510:client id="{6600E93E-E01A-0B7E-B307-A6D945AFB121}" v="132" dt="2020-09-03T12:52:56.830"/>
    <p1510:client id="{68680944-59AB-3022-7AAE-3794120408EB}" v="728" dt="2020-05-12T11:58:56.996"/>
    <p1510:client id="{690AC184-F907-B22B-804F-CD2E5977CDE4}" v="637" dt="2020-09-09T07:43:12.513"/>
    <p1510:client id="{6D09CB1D-2CDF-08C0-A021-1A5490BC7E54}" v="15" dt="2020-09-08T07:00:23.362"/>
    <p1510:client id="{73205CA9-E1AC-0AB8-C43A-C72A88DFC69D}" v="1594" dt="2020-05-13T11:46:29.744"/>
    <p1510:client id="{8C4EED86-72E6-F139-2B5E-F9B2FAF9E5A8}" v="2604" dt="2020-05-13T08:48:48.695"/>
    <p1510:client id="{9293CE8E-9271-AA75-33F6-D6AA4DCACB43}" v="3991" dt="2020-05-12T17:59:55.440"/>
    <p1510:client id="{B80297A3-F233-5F29-3600-1DD5A105645A}" v="279" dt="2020-09-08T15:55:23.741"/>
    <p1510:client id="{BBD3E72D-9284-EBD7-176F-A44F47B32496}" v="138" dt="2020-09-07T07:33:26.310"/>
    <p1510:client id="{CFB7689A-30EB-47D1-0FCE-B23A84C2B1CF}" v="529" dt="2020-09-07T13:48:58.302"/>
    <p1510:client id="{D0E7307B-25B1-CD7D-F6AB-73F2D115A84D}" v="1041" dt="2020-09-07T09:35:55.855"/>
    <p1510:client id="{D3D015D4-6508-7604-ADBA-C2826F37D5AA}" v="1587" dt="2020-05-12T09:25:27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ugridpma.org/Main/VettingModelGuidelin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6656872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Certification Authority</a:t>
            </a:r>
            <a:endParaRPr lang="en-US" dirty="0"/>
          </a:p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Remote Operations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8017291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Jens Jensen, </a:t>
            </a:r>
            <a:endParaRPr lang="en-GB" sz="2400" err="1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UKRI-STFC Rutherford Appleton Laboratory</a:t>
            </a: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UK e-Science CA / </a:t>
            </a:r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RCauth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 CA / </a:t>
            </a:r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EnCo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EU </a:t>
            </a:r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GridPMA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 Amsterdam &amp; virtual, Sep. 2020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34EF-D081-489F-8171-163165B8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Let us count the ways...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7EA3-4FC1-4758-A8D8-93338857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Augmented remote identification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Discussed for decade(s) (Brazil)</a:t>
            </a:r>
          </a:p>
          <a:p>
            <a:pPr lvl="1"/>
            <a:r>
              <a:rPr lang="en-US" dirty="0">
                <a:latin typeface="Arial"/>
                <a:cs typeface="Arial"/>
              </a:rPr>
              <a:t>Ways to augment are better understood and supported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Ways to cheat are better understood and supported</a:t>
            </a:r>
          </a:p>
          <a:p>
            <a:r>
              <a:rPr lang="en-US" dirty="0">
                <a:latin typeface="Arial"/>
                <a:cs typeface="Arial"/>
              </a:rPr>
              <a:t>Everything else is mostly remote already</a:t>
            </a:r>
          </a:p>
          <a:p>
            <a:pPr lvl="1"/>
            <a:r>
              <a:rPr lang="en-US" dirty="0">
                <a:latin typeface="Arial"/>
                <a:cs typeface="Arial"/>
              </a:rPr>
              <a:t>Except for wandering</a:t>
            </a:r>
          </a:p>
        </p:txBody>
      </p:sp>
    </p:spTree>
    <p:extLst>
      <p:ext uri="{BB962C8B-B14F-4D97-AF65-F5344CB8AC3E}">
        <p14:creationId xmlns:p14="http://schemas.microsoft.com/office/powerpoint/2010/main" val="263994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BB0EC-0DCD-4E9C-A31E-0C07C218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How far is remote?</a:t>
            </a:r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9446E9-41E5-4FC7-B41C-FB75C6A28E90}"/>
              </a:ext>
            </a:extLst>
          </p:cNvPr>
          <p:cNvSpPr/>
          <p:nvPr/>
        </p:nvSpPr>
        <p:spPr>
          <a:xfrm rot="16200000">
            <a:off x="-623455" y="3373582"/>
            <a:ext cx="4170217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Arial"/>
              </a:rPr>
              <a:t>Signing</a:t>
            </a:r>
            <a:endParaRPr lang="en-US" sz="2800">
              <a:cs typeface="Arial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C55B2C1-9D43-4B12-B6A6-FC9A8C44B437}"/>
              </a:ext>
            </a:extLst>
          </p:cNvPr>
          <p:cNvSpPr/>
          <p:nvPr/>
        </p:nvSpPr>
        <p:spPr>
          <a:xfrm rot="16200000">
            <a:off x="1260764" y="3359727"/>
            <a:ext cx="4170217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cs typeface="Arial"/>
              </a:rPr>
              <a:t>Online/repo</a:t>
            </a:r>
            <a:endParaRPr lang="en-US" sz="2800">
              <a:cs typeface="Arial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F0663D3-8A43-4FA1-95DF-6AE9A4825E9D}"/>
              </a:ext>
            </a:extLst>
          </p:cNvPr>
          <p:cNvSpPr/>
          <p:nvPr/>
        </p:nvSpPr>
        <p:spPr>
          <a:xfrm rot="16200000">
            <a:off x="5694218" y="3318163"/>
            <a:ext cx="4170217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cs typeface="Arial"/>
              </a:rPr>
              <a:t>User Agent</a:t>
            </a: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1B7DA36-0736-44B2-8EB0-9A42AFE1B393}"/>
              </a:ext>
            </a:extLst>
          </p:cNvPr>
          <p:cNvSpPr/>
          <p:nvPr/>
        </p:nvSpPr>
        <p:spPr>
          <a:xfrm rot="16200000">
            <a:off x="7675417" y="3318163"/>
            <a:ext cx="4170217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cs typeface="Arial"/>
              </a:rPr>
              <a:t>User</a:t>
            </a:r>
            <a:endParaRPr lang="en-US" dirty="0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7257F9A9-44A3-4DD4-BFC9-FAB0AD83E442}"/>
              </a:ext>
            </a:extLst>
          </p:cNvPr>
          <p:cNvSpPr/>
          <p:nvPr/>
        </p:nvSpPr>
        <p:spPr>
          <a:xfrm>
            <a:off x="4405781" y="3329558"/>
            <a:ext cx="2327562" cy="1205345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cs typeface="Arial"/>
              </a:rPr>
              <a:t>?</a:t>
            </a:r>
            <a:endParaRPr lang="en-US">
              <a:solidFill>
                <a:schemeClr val="tx1"/>
              </a:solidFill>
              <a:cs typeface="Arial" panose="020B0604020202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F07A7-C39A-4C68-A94D-4096ED42972C}"/>
              </a:ext>
            </a:extLst>
          </p:cNvPr>
          <p:cNvSpPr txBox="1"/>
          <p:nvPr/>
        </p:nvSpPr>
        <p:spPr>
          <a:xfrm>
            <a:off x="1454727" y="6331527"/>
            <a:ext cx="91578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Arial"/>
              </a:rPr>
              <a:t>How much is evidence of the user's actions? If things are done by an agent</a:t>
            </a:r>
          </a:p>
        </p:txBody>
      </p:sp>
    </p:spTree>
    <p:extLst>
      <p:ext uri="{BB962C8B-B14F-4D97-AF65-F5344CB8AC3E}">
        <p14:creationId xmlns:p14="http://schemas.microsoft.com/office/powerpoint/2010/main" val="424927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0827B0B-39F3-436E-B501-45FF00508276}"/>
              </a:ext>
            </a:extLst>
          </p:cNvPr>
          <p:cNvSpPr/>
          <p:nvPr/>
        </p:nvSpPr>
        <p:spPr>
          <a:xfrm>
            <a:off x="845128" y="159328"/>
            <a:ext cx="2867890" cy="65947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Arial"/>
              </a:rPr>
              <a:t>CAER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4B148E-6D53-4A8D-AE7B-C969CB015BC1}"/>
              </a:ext>
            </a:extLst>
          </p:cNvPr>
          <p:cNvSpPr/>
          <p:nvPr/>
        </p:nvSpPr>
        <p:spPr>
          <a:xfrm>
            <a:off x="8104910" y="159328"/>
            <a:ext cx="2867890" cy="653934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Arial"/>
              </a:rPr>
              <a:t>USER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AC031A2A-D72E-4472-B6FB-627CFECB1E08}"/>
              </a:ext>
            </a:extLst>
          </p:cNvPr>
          <p:cNvSpPr/>
          <p:nvPr/>
        </p:nvSpPr>
        <p:spPr>
          <a:xfrm>
            <a:off x="3871272" y="1417631"/>
            <a:ext cx="4100945" cy="7342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Arial"/>
              </a:rPr>
              <a:t>email</a:t>
            </a:r>
            <a:endParaRPr lang="en-US"/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12E8A0EA-E317-4DE7-A4D0-08BFF7B31E92}"/>
              </a:ext>
            </a:extLst>
          </p:cNvPr>
          <p:cNvSpPr/>
          <p:nvPr/>
        </p:nvSpPr>
        <p:spPr>
          <a:xfrm>
            <a:off x="3871270" y="2193485"/>
            <a:ext cx="4100945" cy="7342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Arial"/>
              </a:rPr>
              <a:t>phone</a:t>
            </a:r>
            <a:endParaRPr lang="en-US" dirty="0">
              <a:cs typeface="Arial"/>
            </a:endParaRP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8BE59020-7468-458B-9B7E-5C7DB7BBD51F}"/>
              </a:ext>
            </a:extLst>
          </p:cNvPr>
          <p:cNvSpPr/>
          <p:nvPr/>
        </p:nvSpPr>
        <p:spPr>
          <a:xfrm>
            <a:off x="3871270" y="2969339"/>
            <a:ext cx="4100945" cy="7342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Arial"/>
              </a:rPr>
              <a:t>teams</a:t>
            </a:r>
            <a:endParaRPr lang="en-US" dirty="0">
              <a:cs typeface="Arial"/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716FD889-1A85-4EF8-925B-8B46E0E0401C}"/>
              </a:ext>
            </a:extLst>
          </p:cNvPr>
          <p:cNvSpPr/>
          <p:nvPr/>
        </p:nvSpPr>
        <p:spPr>
          <a:xfrm>
            <a:off x="3871270" y="3745193"/>
            <a:ext cx="4100945" cy="73429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Arial"/>
              </a:rPr>
              <a:t>slack, keybase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9ED08914-7443-4B55-A32D-2A43E09E7437}"/>
              </a:ext>
            </a:extLst>
          </p:cNvPr>
          <p:cNvSpPr/>
          <p:nvPr/>
        </p:nvSpPr>
        <p:spPr>
          <a:xfrm>
            <a:off x="3871270" y="4521047"/>
            <a:ext cx="4100945" cy="73429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Arial"/>
              </a:rPr>
              <a:t>home phone, mobile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3916AEAF-E710-46E5-9886-8D0A18A8A0E4}"/>
              </a:ext>
            </a:extLst>
          </p:cNvPr>
          <p:cNvSpPr/>
          <p:nvPr/>
        </p:nvSpPr>
        <p:spPr>
          <a:xfrm>
            <a:off x="3871270" y="5296902"/>
            <a:ext cx="4100945" cy="73429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Arial"/>
              </a:rPr>
              <a:t>home address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D13C9961-3609-4E45-91E2-939C6E382F34}"/>
              </a:ext>
            </a:extLst>
          </p:cNvPr>
          <p:cNvSpPr/>
          <p:nvPr/>
        </p:nvSpPr>
        <p:spPr>
          <a:xfrm>
            <a:off x="3871270" y="641776"/>
            <a:ext cx="4100945" cy="73429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Arial"/>
              </a:rPr>
              <a:t>colleague</a:t>
            </a:r>
            <a:endParaRPr lang="en-US"/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290CE01C-67F3-41CB-821E-1A37F15BC569}"/>
              </a:ext>
            </a:extLst>
          </p:cNvPr>
          <p:cNvSpPr/>
          <p:nvPr/>
        </p:nvSpPr>
        <p:spPr>
          <a:xfrm>
            <a:off x="3871270" y="6072756"/>
            <a:ext cx="4100945" cy="73429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Arial"/>
              </a:rPr>
              <a:t>home address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CBBA9917-2747-4CEC-A4FA-AD3ABCD91F11}"/>
              </a:ext>
            </a:extLst>
          </p:cNvPr>
          <p:cNvSpPr/>
          <p:nvPr/>
        </p:nvSpPr>
        <p:spPr>
          <a:xfrm>
            <a:off x="3871269" y="-92516"/>
            <a:ext cx="4100945" cy="73429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Arial"/>
              </a:rPr>
              <a:t>gov't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140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573C-5D7A-47C0-B67B-2C6CC6D5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How available and usable channels are trusted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5635-7410-4816-84E8-0D6E8F7EA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How they are established?</a:t>
            </a:r>
          </a:p>
          <a:p>
            <a:pPr lvl="1"/>
            <a:r>
              <a:rPr lang="en-US">
                <a:latin typeface="Arial"/>
                <a:cs typeface="Arial"/>
              </a:rPr>
              <a:t>Existing between user and their gov't</a:t>
            </a:r>
          </a:p>
          <a:p>
            <a:pPr lvl="1"/>
            <a:r>
              <a:rPr lang="en-US">
                <a:latin typeface="Arial"/>
                <a:cs typeface="Arial"/>
              </a:rPr>
              <a:t>Established by employer</a:t>
            </a:r>
          </a:p>
          <a:p>
            <a:pPr lvl="1"/>
            <a:r>
              <a:rPr lang="en-US">
                <a:latin typeface="Arial"/>
                <a:cs typeface="Arial"/>
              </a:rPr>
              <a:t>Established through employer metadata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Established by home organisation which is not employer</a:t>
            </a:r>
          </a:p>
          <a:p>
            <a:pPr lvl="1"/>
            <a:r>
              <a:rPr lang="en-US">
                <a:latin typeface="Arial"/>
                <a:cs typeface="Arial"/>
              </a:rPr>
              <a:t>Established through home org metadata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Established through public metadata (eg phone book, remember those?)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634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7F03-49E2-41D8-A229-2F1B6E1A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Compensatory Controls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8133-7C12-42DD-92CE-3687A9F3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https://wiki.eugridpma.org/Main/VettingModelGuidelines</a:t>
            </a:r>
          </a:p>
          <a:p>
            <a:r>
              <a:rPr lang="en-US" dirty="0">
                <a:latin typeface="Arial"/>
                <a:cs typeface="Arial"/>
              </a:rPr>
              <a:t>You would probably need more than one CC</a:t>
            </a:r>
          </a:p>
          <a:p>
            <a:r>
              <a:rPr lang="en-US" dirty="0">
                <a:latin typeface="Arial"/>
                <a:cs typeface="Arial"/>
              </a:rPr>
              <a:t>But would not need all of them...</a:t>
            </a:r>
          </a:p>
          <a:p>
            <a:r>
              <a:rPr lang="en-US" dirty="0">
                <a:latin typeface="Arial"/>
                <a:cs typeface="Arial"/>
              </a:rPr>
              <a:t>So how many would you need? Can they vary from one RA to another?  From one case to another?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9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BEF4-5098-43EB-B850-73EC3A98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Like a points system?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A032A-ACF0-421A-A1A1-09898DCF3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Peer to peer systems vs authority?</a:t>
            </a:r>
          </a:p>
          <a:p>
            <a:pPr lvl="1"/>
            <a:r>
              <a:rPr lang="en-US" dirty="0" err="1">
                <a:latin typeface="Arial"/>
                <a:cs typeface="Arial"/>
              </a:rPr>
              <a:t>WoT</a:t>
            </a:r>
            <a:r>
              <a:rPr lang="en-US" dirty="0">
                <a:latin typeface="Arial"/>
                <a:cs typeface="Arial"/>
              </a:rPr>
              <a:t> (relied on </a:t>
            </a:r>
            <a:r>
              <a:rPr lang="en-US" dirty="0" err="1">
                <a:latin typeface="Arial"/>
                <a:cs typeface="Arial"/>
              </a:rPr>
              <a:t>inpersonery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pPr lvl="1"/>
            <a:r>
              <a:rPr lang="en-US" dirty="0">
                <a:latin typeface="Arial"/>
                <a:cs typeface="Arial"/>
              </a:rPr>
              <a:t>FOAF</a:t>
            </a:r>
          </a:p>
          <a:p>
            <a:r>
              <a:rPr lang="en-US" dirty="0">
                <a:latin typeface="Arial"/>
                <a:cs typeface="Arial"/>
              </a:rPr>
              <a:t>Establish </a:t>
            </a:r>
            <a:r>
              <a:rPr lang="en-US" dirty="0" err="1">
                <a:latin typeface="Arial"/>
                <a:cs typeface="Arial"/>
              </a:rPr>
              <a:t>xple</a:t>
            </a:r>
            <a:r>
              <a:rPr lang="en-US" dirty="0">
                <a:latin typeface="Arial"/>
                <a:cs typeface="Arial"/>
              </a:rPr>
              <a:t> independent channels</a:t>
            </a:r>
          </a:p>
          <a:p>
            <a:pPr lvl="1"/>
            <a:r>
              <a:rPr lang="en-US">
                <a:latin typeface="Arial"/>
                <a:cs typeface="Arial"/>
              </a:rPr>
              <a:t>Some are stronger than others</a:t>
            </a:r>
          </a:p>
          <a:p>
            <a:pPr lvl="1"/>
            <a:r>
              <a:rPr lang="en-US">
                <a:latin typeface="Arial"/>
                <a:cs typeface="Arial"/>
              </a:rPr>
              <a:t>Not need to be fully independent, merely not fully dependent (a bit like orthonormalisation)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A9AD20B-5CEC-4197-A664-E1689266E6C6}"/>
              </a:ext>
            </a:extLst>
          </p:cNvPr>
          <p:cNvCxnSpPr/>
          <p:nvPr/>
        </p:nvCxnSpPr>
        <p:spPr>
          <a:xfrm flipH="1" flipV="1">
            <a:off x="2784764" y="5216237"/>
            <a:ext cx="13854" cy="88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670F4EF-61FA-43C5-BF57-EA8E428184A4}"/>
              </a:ext>
            </a:extLst>
          </p:cNvPr>
          <p:cNvCxnSpPr>
            <a:cxnSpLocks/>
          </p:cNvCxnSpPr>
          <p:nvPr/>
        </p:nvCxnSpPr>
        <p:spPr>
          <a:xfrm flipV="1">
            <a:off x="2784763" y="5465618"/>
            <a:ext cx="1039091" cy="665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4D6910FD-6546-4BB1-B6CF-993B366E56FA}"/>
              </a:ext>
            </a:extLst>
          </p:cNvPr>
          <p:cNvSpPr/>
          <p:nvPr/>
        </p:nvSpPr>
        <p:spPr>
          <a:xfrm>
            <a:off x="4585889" y="5463158"/>
            <a:ext cx="983672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156ED8-8423-4F58-A97E-B0DD4B4F00AC}"/>
              </a:ext>
            </a:extLst>
          </p:cNvPr>
          <p:cNvCxnSpPr>
            <a:cxnSpLocks/>
          </p:cNvCxnSpPr>
          <p:nvPr/>
        </p:nvCxnSpPr>
        <p:spPr>
          <a:xfrm flipH="1" flipV="1">
            <a:off x="6650182" y="5257800"/>
            <a:ext cx="13854" cy="88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2CFE8-3A7D-4E02-B562-F153C18026C4}"/>
              </a:ext>
            </a:extLst>
          </p:cNvPr>
          <p:cNvCxnSpPr>
            <a:cxnSpLocks/>
          </p:cNvCxnSpPr>
          <p:nvPr/>
        </p:nvCxnSpPr>
        <p:spPr>
          <a:xfrm>
            <a:off x="6664035" y="6130636"/>
            <a:ext cx="942110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4FE3A3-AABC-4A82-9719-7D4BE73B5739}"/>
              </a:ext>
            </a:extLst>
          </p:cNvPr>
          <p:cNvCxnSpPr>
            <a:cxnSpLocks/>
          </p:cNvCxnSpPr>
          <p:nvPr/>
        </p:nvCxnSpPr>
        <p:spPr>
          <a:xfrm flipH="1" flipV="1">
            <a:off x="10016836" y="5146964"/>
            <a:ext cx="13854" cy="88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7854B74-72FB-45D0-8B7A-E48E5414E9DF}"/>
              </a:ext>
            </a:extLst>
          </p:cNvPr>
          <p:cNvCxnSpPr>
            <a:cxnSpLocks/>
          </p:cNvCxnSpPr>
          <p:nvPr/>
        </p:nvCxnSpPr>
        <p:spPr>
          <a:xfrm flipV="1">
            <a:off x="10016835" y="4426527"/>
            <a:ext cx="152401" cy="1634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70EFCA3A-7910-428D-98E1-E4A6C81BE84F}"/>
              </a:ext>
            </a:extLst>
          </p:cNvPr>
          <p:cNvSpPr/>
          <p:nvPr/>
        </p:nvSpPr>
        <p:spPr>
          <a:xfrm>
            <a:off x="8464920" y="4504459"/>
            <a:ext cx="166253" cy="2147454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AED265-464A-4386-8C90-B39A82B22723}"/>
              </a:ext>
            </a:extLst>
          </p:cNvPr>
          <p:cNvSpPr txBox="1"/>
          <p:nvPr/>
        </p:nvSpPr>
        <p:spPr>
          <a:xfrm>
            <a:off x="8588953" y="5346988"/>
            <a:ext cx="12884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Arial"/>
              </a:rPr>
              <a:t>maybe not</a:t>
            </a:r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0FC63128-FEBA-417B-94C3-82FDBD729474}"/>
              </a:ext>
            </a:extLst>
          </p:cNvPr>
          <p:cNvSpPr/>
          <p:nvPr/>
        </p:nvSpPr>
        <p:spPr>
          <a:xfrm>
            <a:off x="10842707" y="4499263"/>
            <a:ext cx="166253" cy="214745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93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CDD0-34C7-4AE2-869E-72B02C62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Like a (social network)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1EB21-E449-4A48-B6C0-C885B5FE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"Community detection"</a:t>
            </a:r>
          </a:p>
          <a:p>
            <a:pPr lvl="1"/>
            <a:r>
              <a:rPr lang="en-US" dirty="0">
                <a:latin typeface="Arial"/>
                <a:cs typeface="Arial"/>
              </a:rPr>
              <a:t>Kind of like a clique, but edges can be missing</a:t>
            </a:r>
          </a:p>
          <a:p>
            <a:pPr lvl="1"/>
            <a:r>
              <a:rPr lang="en-US" dirty="0">
                <a:latin typeface="Arial"/>
                <a:cs typeface="Arial"/>
              </a:rPr>
              <a:t>Supporting channels through other routes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482568-91AC-4D23-A1BC-D49CB2E85CCC}"/>
              </a:ext>
            </a:extLst>
          </p:cNvPr>
          <p:cNvSpPr/>
          <p:nvPr/>
        </p:nvSpPr>
        <p:spPr>
          <a:xfrm>
            <a:off x="2008909" y="441267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A8C1C9F-BF8D-4B91-AE0D-24B25C79BF00}"/>
              </a:ext>
            </a:extLst>
          </p:cNvPr>
          <p:cNvSpPr/>
          <p:nvPr/>
        </p:nvSpPr>
        <p:spPr>
          <a:xfrm>
            <a:off x="5832763" y="520238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435B4C-475F-48DA-A363-93F701EEE9A7}"/>
              </a:ext>
            </a:extLst>
          </p:cNvPr>
          <p:cNvSpPr/>
          <p:nvPr/>
        </p:nvSpPr>
        <p:spPr>
          <a:xfrm>
            <a:off x="4433454" y="330430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BE74BF-AB5E-4EC1-900D-1E03C8305A9B}"/>
              </a:ext>
            </a:extLst>
          </p:cNvPr>
          <p:cNvSpPr/>
          <p:nvPr/>
        </p:nvSpPr>
        <p:spPr>
          <a:xfrm>
            <a:off x="8548254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1A0DEA3-423F-4849-9601-5EC51189B312}"/>
              </a:ext>
            </a:extLst>
          </p:cNvPr>
          <p:cNvSpPr/>
          <p:nvPr/>
        </p:nvSpPr>
        <p:spPr>
          <a:xfrm rot="360000">
            <a:off x="5846653" y="3454249"/>
            <a:ext cx="2133598" cy="4987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B6D9486-D7A7-4F0F-BA70-CBE4E83C9985}"/>
              </a:ext>
            </a:extLst>
          </p:cNvPr>
          <p:cNvSpPr/>
          <p:nvPr/>
        </p:nvSpPr>
        <p:spPr>
          <a:xfrm rot="900000">
            <a:off x="3255853" y="5158358"/>
            <a:ext cx="2272144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61D4521-0AD5-4EF4-86C9-A29E86517869}"/>
              </a:ext>
            </a:extLst>
          </p:cNvPr>
          <p:cNvSpPr/>
          <p:nvPr/>
        </p:nvSpPr>
        <p:spPr>
          <a:xfrm rot="-1620000">
            <a:off x="3103452" y="3994575"/>
            <a:ext cx="983672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1003424-8860-46A5-8949-7122AECA8AE0}"/>
              </a:ext>
            </a:extLst>
          </p:cNvPr>
          <p:cNvSpPr/>
          <p:nvPr/>
        </p:nvSpPr>
        <p:spPr>
          <a:xfrm rot="19680000">
            <a:off x="6822046" y="4614551"/>
            <a:ext cx="1634834" cy="4987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3118-C3D6-40F8-B522-7FDB9F54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What do we actually need?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9DCF-1193-448B-8B6F-244592AC1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Strength of identity verification</a:t>
            </a:r>
          </a:p>
          <a:p>
            <a:pPr lvl="1"/>
            <a:r>
              <a:rPr lang="en-US" dirty="0">
                <a:latin typeface="Arial"/>
                <a:cs typeface="Arial"/>
              </a:rPr>
              <a:t>Add enough evidence to become sufficiently W&amp;F</a:t>
            </a:r>
          </a:p>
          <a:p>
            <a:pPr lvl="1"/>
            <a:r>
              <a:rPr lang="en-US" dirty="0">
                <a:latin typeface="Arial"/>
                <a:cs typeface="Arial"/>
              </a:rPr>
              <a:t>Auditability, evidential weight and legal admissibility (BIP0008)</a:t>
            </a:r>
          </a:p>
          <a:p>
            <a:r>
              <a:rPr lang="en-US" dirty="0">
                <a:latin typeface="Arial"/>
                <a:cs typeface="Arial"/>
              </a:rPr>
              <a:t>"Locality" - RA ops know who's a sysadmin, what their site passes look like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Sufficiently user friendly that people don't get stuck and don't workaround too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6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9659-92C2-40B9-96EF-FC67353F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833" y="1349520"/>
            <a:ext cx="10515600" cy="968519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questions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4972-5789-4DDC-A4BE-7FE9FBD9F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37609"/>
            <a:ext cx="10515600" cy="5580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beyond a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6A18EB-E1FF-4A36-A06C-EC776CE840B3}"/>
              </a:ext>
            </a:extLst>
          </p:cNvPr>
          <p:cNvSpPr txBox="1">
            <a:spLocks/>
          </p:cNvSpPr>
          <p:nvPr/>
        </p:nvSpPr>
        <p:spPr>
          <a:xfrm>
            <a:off x="1081232" y="4300538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latin typeface="Arial"/>
                <a:cs typeface="Arial"/>
              </a:rPr>
              <a:t>Certification Authority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98C44-75C2-45C9-9AD0-C1C7EC6D6C82}"/>
              </a:ext>
            </a:extLst>
          </p:cNvPr>
          <p:cNvSpPr txBox="1">
            <a:spLocks/>
          </p:cNvSpPr>
          <p:nvPr/>
        </p:nvSpPr>
        <p:spPr>
          <a:xfrm>
            <a:off x="887268" y="3536518"/>
            <a:ext cx="10515600" cy="102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latin typeface="Arial"/>
                <a:cs typeface="Arial"/>
              </a:rPr>
              <a:t>on </a:t>
            </a:r>
            <a:r>
              <a:rPr lang="en-US" b="1">
                <a:latin typeface="Arial"/>
                <a:cs typeface="Arial"/>
              </a:rPr>
              <a:t>current</a:t>
            </a:r>
            <a:r>
              <a:rPr lang="en-US">
                <a:latin typeface="Arial"/>
                <a:cs typeface="Arial"/>
              </a:rPr>
              <a:t> and </a:t>
            </a:r>
            <a:r>
              <a:rPr lang="en-US" b="1">
                <a:latin typeface="Arial"/>
                <a:cs typeface="Arial"/>
              </a:rPr>
              <a:t>future</a:t>
            </a:r>
            <a:r>
              <a:rPr lang="en-US">
                <a:latin typeface="Arial"/>
                <a:cs typeface="Arial"/>
              </a:rPr>
              <a:t> operations</a:t>
            </a:r>
          </a:p>
          <a:p>
            <a:pPr algn="ctr"/>
            <a:r>
              <a:rPr lang="en-US">
                <a:latin typeface="Arial"/>
                <a:cs typeface="Arial"/>
              </a:rPr>
              <a:t>of a</a:t>
            </a:r>
          </a:p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189CB8D-E6B0-401B-951D-7146D5A94553}"/>
              </a:ext>
            </a:extLst>
          </p:cNvPr>
          <p:cNvSpPr txBox="1">
            <a:spLocks/>
          </p:cNvSpPr>
          <p:nvPr/>
        </p:nvSpPr>
        <p:spPr>
          <a:xfrm>
            <a:off x="928832" y="5699847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Pandemic</a:t>
            </a:r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C139A3-8EC6-48AB-9A7E-67CCD25C228D}"/>
              </a:ext>
            </a:extLst>
          </p:cNvPr>
          <p:cNvSpPr txBox="1">
            <a:spLocks/>
          </p:cNvSpPr>
          <p:nvPr/>
        </p:nvSpPr>
        <p:spPr>
          <a:xfrm>
            <a:off x="776433" y="19484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Wherein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828E883-7453-4A83-B740-058324902E05}"/>
              </a:ext>
            </a:extLst>
          </p:cNvPr>
          <p:cNvSpPr txBox="1">
            <a:spLocks/>
          </p:cNvSpPr>
          <p:nvPr/>
        </p:nvSpPr>
        <p:spPr>
          <a:xfrm>
            <a:off x="707159" y="987281"/>
            <a:ext cx="10515600" cy="5857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latin typeface="Arial"/>
                <a:cs typeface="Arial"/>
              </a:rPr>
              <a:t>is asked</a:t>
            </a:r>
            <a:endParaRPr lang="en-US"/>
          </a:p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078A49C-66CA-4BF8-8CE3-B657BC6F88D0}"/>
              </a:ext>
            </a:extLst>
          </p:cNvPr>
          <p:cNvSpPr txBox="1">
            <a:spLocks/>
          </p:cNvSpPr>
          <p:nvPr/>
        </p:nvSpPr>
        <p:spPr>
          <a:xfrm>
            <a:off x="707159" y="2317317"/>
            <a:ext cx="10515600" cy="5857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latin typeface="Arial"/>
                <a:cs typeface="Arial"/>
              </a:rPr>
              <a:t>and presented, for the </a:t>
            </a:r>
            <a:r>
              <a:rPr lang="en-US" b="1">
                <a:latin typeface="Arial"/>
                <a:cs typeface="Arial"/>
              </a:rPr>
              <a:t>amusement</a:t>
            </a:r>
            <a:r>
              <a:rPr lang="en-US">
                <a:latin typeface="Arial"/>
                <a:cs typeface="Arial"/>
              </a:rPr>
              <a:t> of the </a:t>
            </a:r>
            <a:r>
              <a:rPr lang="en-US" b="1">
                <a:latin typeface="Arial"/>
                <a:cs typeface="Arial"/>
              </a:rPr>
              <a:t>audience</a:t>
            </a:r>
            <a:r>
              <a:rPr lang="en-US">
                <a:latin typeface="Arial"/>
                <a:cs typeface="Arial"/>
              </a:rPr>
              <a:t>,</a:t>
            </a:r>
            <a:endParaRPr lang="en-US"/>
          </a:p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15968CF-52B5-495F-843E-547B650314AE}"/>
              </a:ext>
            </a:extLst>
          </p:cNvPr>
          <p:cNvSpPr txBox="1">
            <a:spLocks/>
          </p:cNvSpPr>
          <p:nvPr/>
        </p:nvSpPr>
        <p:spPr>
          <a:xfrm>
            <a:off x="928833" y="2568720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musings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BFA8-F734-48C8-9B4C-461AAE58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May's similar talk was about a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"Signing Authority" (</a:t>
            </a:r>
            <a:r>
              <a:rPr lang="en-US" i="1" dirty="0" err="1">
                <a:latin typeface="Arial"/>
                <a:cs typeface="Arial"/>
              </a:rPr>
              <a:t>quod</a:t>
            </a:r>
            <a:r>
              <a:rPr lang="en-US" i="1" dirty="0">
                <a:latin typeface="Arial"/>
                <a:cs typeface="Arial"/>
              </a:rPr>
              <a:t> </a:t>
            </a:r>
            <a:r>
              <a:rPr lang="en-US" i="1" dirty="0" err="1">
                <a:latin typeface="Arial"/>
                <a:cs typeface="Arial"/>
              </a:rPr>
              <a:t>videt</a:t>
            </a:r>
            <a:r>
              <a:rPr lang="en-US" dirty="0">
                <a:latin typeface="Arial"/>
                <a:cs typeface="Arial"/>
              </a:rPr>
              <a:t>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86AD-F0DC-4385-A248-1DDDDFCC6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 certification authority...</a:t>
            </a:r>
          </a:p>
          <a:p>
            <a:r>
              <a:rPr lang="en-US" dirty="0">
                <a:latin typeface="Arial"/>
                <a:cs typeface="Arial"/>
              </a:rPr>
              <a:t>A digital signature service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Some of these are online, like timestamping services</a:t>
            </a:r>
          </a:p>
          <a:p>
            <a:r>
              <a:rPr lang="en-US" dirty="0">
                <a:latin typeface="Arial"/>
                <a:cs typeface="Arial"/>
              </a:rPr>
              <a:t>An attribute authority (also usually online)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6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91727-07E2-4519-A206-0424D5F3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Dramatis Personae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4CA6-6552-4AD6-A1C2-D9B74ACE1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CA operators (exeunt – covered in previous talk)</a:t>
            </a:r>
          </a:p>
          <a:p>
            <a:r>
              <a:rPr lang="en-US" dirty="0">
                <a:latin typeface="Arial"/>
                <a:cs typeface="Arial"/>
              </a:rPr>
              <a:t>RA operators (enter stage left)</a:t>
            </a:r>
          </a:p>
          <a:p>
            <a:r>
              <a:rPr lang="en-US" dirty="0">
                <a:latin typeface="Arial"/>
                <a:cs typeface="Arial"/>
              </a:rPr>
              <a:t>Subscribers (enter stage right)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4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EECD-6ED3-41F6-9848-E4DB3F84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Trust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D1CED-FF74-4445-8265-6ACEA4F15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Traditionally in-person appearance necessary for W&amp;F feeling</a:t>
            </a:r>
          </a:p>
          <a:p>
            <a:r>
              <a:rPr lang="en-US" dirty="0">
                <a:latin typeface="Arial"/>
                <a:cs typeface="Arial"/>
              </a:rPr>
              <a:t>Two types of activities: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Tea/coffee/juice: working meetings</a:t>
            </a:r>
          </a:p>
          <a:p>
            <a:pPr lvl="1"/>
            <a:r>
              <a:rPr lang="en-US" dirty="0">
                <a:latin typeface="Arial"/>
                <a:cs typeface="Arial"/>
              </a:rPr>
              <a:t>Beer/wine/soft drink (pop, soda): trust building</a:t>
            </a:r>
          </a:p>
          <a:p>
            <a:pPr lvl="1"/>
            <a:r>
              <a:rPr lang="en-US" dirty="0">
                <a:latin typeface="Arial"/>
                <a:cs typeface="Arial"/>
              </a:rPr>
              <a:t>Note that juice can do both activities!  Go juice!!</a:t>
            </a:r>
          </a:p>
          <a:p>
            <a:r>
              <a:rPr lang="en-US" dirty="0">
                <a:latin typeface="Arial"/>
                <a:cs typeface="Arial"/>
              </a:rPr>
              <a:t>Necessity as the mother of invention</a:t>
            </a:r>
          </a:p>
          <a:p>
            <a:pPr lvl="1"/>
            <a:r>
              <a:rPr lang="en-US" dirty="0" err="1">
                <a:latin typeface="Arial"/>
                <a:cs typeface="Arial"/>
              </a:rPr>
              <a:t>Organisations</a:t>
            </a:r>
            <a:r>
              <a:rPr lang="en-US" dirty="0">
                <a:latin typeface="Arial"/>
                <a:cs typeface="Arial"/>
              </a:rPr>
              <a:t> hiring need remote interview and remote on-boarding (and inductions)</a:t>
            </a:r>
          </a:p>
        </p:txBody>
      </p:sp>
    </p:spTree>
    <p:extLst>
      <p:ext uri="{BB962C8B-B14F-4D97-AF65-F5344CB8AC3E}">
        <p14:creationId xmlns:p14="http://schemas.microsoft.com/office/powerpoint/2010/main" val="258163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9355-BF9F-418D-8CA2-B4DA4AE9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Some people cannot be seen on </a:t>
            </a:r>
            <a:r>
              <a:rPr lang="en-US" dirty="0">
                <a:latin typeface="Arial"/>
                <a:cs typeface="Arial"/>
              </a:rPr>
              <a:t>camera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AEC99-4987-4623-A20C-EC8127528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Cf PMA 17, Berlin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0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76F0-2ED8-4565-B51B-19A76167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PEBKAC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4C3C1-58BA-4F24-BC11-2CF575EFF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07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Additional IT security risks with home working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More likely to use personal or </a:t>
            </a:r>
            <a:r>
              <a:rPr lang="en-US" err="1">
                <a:latin typeface="Arial"/>
                <a:cs typeface="Arial"/>
              </a:rPr>
              <a:t>unauthorised</a:t>
            </a:r>
            <a:r>
              <a:rPr lang="en-US" dirty="0">
                <a:latin typeface="Arial"/>
                <a:cs typeface="Arial"/>
              </a:rPr>
              <a:t> equipment?</a:t>
            </a:r>
          </a:p>
          <a:p>
            <a:pPr lvl="1"/>
            <a:r>
              <a:rPr lang="en-US" dirty="0">
                <a:latin typeface="Arial"/>
                <a:cs typeface="Arial"/>
              </a:rPr>
              <a:t>More non-employees around – family, friends (lockdown notwithstanding)</a:t>
            </a:r>
          </a:p>
          <a:p>
            <a:pPr lvl="1"/>
            <a:r>
              <a:rPr lang="en-US">
                <a:latin typeface="Arial"/>
                <a:cs typeface="Arial"/>
              </a:rPr>
              <a:t>Cats who sit on your keyboard when they're hungry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Dogs or children eating tasty, crunchy memory sticks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No in-office support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No wandering over to someone to ask how to do something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Online documentation usually needs work</a:t>
            </a:r>
            <a:endParaRPr lang="en-US"/>
          </a:p>
          <a:p>
            <a:r>
              <a:rPr lang="en-US" dirty="0">
                <a:latin typeface="Arial"/>
                <a:cs typeface="Arial"/>
              </a:rPr>
              <a:t>Different working environment</a:t>
            </a:r>
          </a:p>
          <a:p>
            <a:pPr lvl="1"/>
            <a:r>
              <a:rPr lang="en-US" dirty="0">
                <a:latin typeface="Arial"/>
                <a:cs typeface="Arial"/>
              </a:rPr>
              <a:t>Remembering and adhering to best practices might be </a:t>
            </a:r>
            <a:r>
              <a:rPr lang="en-US" err="1">
                <a:latin typeface="Arial"/>
                <a:cs typeface="Arial"/>
              </a:rPr>
              <a:t>difficulter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36439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B718-2E1A-46E7-819F-B955EB2B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Services are remote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D667-D80E-4356-8B71-0C96485B4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Losing stuff because Office365 or Google Docs have gone inaccessible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The number of times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>
                <a:latin typeface="Arial"/>
                <a:cs typeface="Arial"/>
              </a:rPr>
              <a:t>"the cloud cannot be reached right now"</a:t>
            </a:r>
          </a:p>
          <a:p>
            <a:pPr lvl="2"/>
            <a:r>
              <a:rPr lang="en-US">
                <a:latin typeface="Arial"/>
                <a:cs typeface="Arial"/>
              </a:rPr>
              <a:t>"your attempt to reach it is important to us"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>
                <a:latin typeface="Arial"/>
                <a:cs typeface="Arial"/>
              </a:rPr>
              <a:t>"please try again later"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(Notice how it's always an automated agent telling you those things)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(or video calls for that matter)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Sometimes the problem is local, sometimes remote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00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31DB-B2FA-4ECD-AE04-49413D7D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The Actual Question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7C48-C3E3-4DC3-A367-1635B2C6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How much of remote working/lockdownery can or should be preserved going forward?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How much is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9552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18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Font and logo master</vt:lpstr>
      <vt:lpstr>Font WITHOUT logo master</vt:lpstr>
      <vt:lpstr>PowerPoint Presentation</vt:lpstr>
      <vt:lpstr>questions</vt:lpstr>
      <vt:lpstr>May's similar talk was about a "Signing Authority" (quod videt)</vt:lpstr>
      <vt:lpstr>Dramatis Personae</vt:lpstr>
      <vt:lpstr>Trust</vt:lpstr>
      <vt:lpstr>Some people cannot be seen on camera</vt:lpstr>
      <vt:lpstr>PEBKAC</vt:lpstr>
      <vt:lpstr>Services are remote</vt:lpstr>
      <vt:lpstr>The Actual Question</vt:lpstr>
      <vt:lpstr>Let us count the ways...</vt:lpstr>
      <vt:lpstr>How far is remote?</vt:lpstr>
      <vt:lpstr>PowerPoint Presentation</vt:lpstr>
      <vt:lpstr>How available and usable channels are trusted</vt:lpstr>
      <vt:lpstr>Compensatory Controls</vt:lpstr>
      <vt:lpstr>Like a points system?</vt:lpstr>
      <vt:lpstr>Like a (social network) graph</vt:lpstr>
      <vt:lpstr>What do we actually need?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revision>1017</cp:revision>
  <cp:lastPrinted>2019-10-02T08:27:37Z</cp:lastPrinted>
  <dcterms:created xsi:type="dcterms:W3CDTF">2019-09-17T08:04:08Z</dcterms:created>
  <dcterms:modified xsi:type="dcterms:W3CDTF">2020-09-09T07:43:15Z</dcterms:modified>
</cp:coreProperties>
</file>