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ppt/_rels/presentation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media/image6.png" ContentType="image/png"/>
  <Override PartName="/ppt/media/image5.png" ContentType="image/png"/>
  <Override PartName="/ppt/media/image8.png" ContentType="image/png"/>
  <Override PartName="/ppt/media/image9.png" ContentType="image/png"/>
  <Override PartName="/ppt/media/image2.png" ContentType="image/png"/>
  <Override PartName="/ppt/media/image4.png" ContentType="image/png"/>
  <Override PartName="/ppt/media/image1.gif" ContentType="image/gif"/>
  <Override PartName="/ppt/media/image7.png" ContentType="image/png"/>
  <Override PartName="/ppt/media/image3.png" ContentType="image/png"/>
  <Override PartName="/ppt/presentation.xml" ContentType="application/vnd.openxmlformats-officedocument.presentationml.presentation.main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4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0077450" cy="75628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3640" y="301680"/>
            <a:ext cx="9069120" cy="5853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gi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548640" y="7132320"/>
            <a:ext cx="9052200" cy="363960"/>
          </a:xfrm>
          <a:prstGeom prst="rect">
            <a:avLst/>
          </a:prstGeom>
          <a:noFill/>
          <a:ln w="3672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Jordan Seneca    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 </a:t>
            </a:r>
            <a:fld id="{7057ED3A-B24F-40BF-9620-246DDACBA94F}" type="slidenum">
              <a:rPr b="0" lang="en-US" sz="1800" spc="-1" strike="noStrike">
                <a:latin typeface="Arial"/>
              </a:rPr>
              <a:t>&lt;number&gt;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502920" y="300600"/>
            <a:ext cx="9068040" cy="12628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548640" y="7132320"/>
            <a:ext cx="9052200" cy="363960"/>
          </a:xfrm>
          <a:prstGeom prst="rect">
            <a:avLst/>
          </a:prstGeom>
          <a:noFill/>
          <a:ln w="3672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Jordan Seneca    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 </a:t>
            </a:r>
            <a:fld id="{81E81139-BD0C-4571-B29D-06CB08CEB7B4}" type="slidenum">
              <a:rPr b="0" lang="en-US" sz="1800" spc="-1" strike="noStrike">
                <a:latin typeface="Arial"/>
              </a:rPr>
              <a:t>&lt;number&gt;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4" descr=""/>
          <p:cNvPicPr/>
          <p:nvPr/>
        </p:nvPicPr>
        <p:blipFill>
          <a:blip r:embed="rId2"/>
          <a:stretch/>
        </p:blipFill>
        <p:spPr>
          <a:xfrm>
            <a:off x="8901000" y="110880"/>
            <a:ext cx="1070280" cy="1478520"/>
          </a:xfrm>
          <a:prstGeom prst="rect">
            <a:avLst/>
          </a:prstGeom>
          <a:ln>
            <a:noFill/>
          </a:ln>
          <a:effectLst>
            <a:outerShdw dist="0" dir="0">
              <a:srgbClr val="000000">
                <a:alpha val="20000"/>
              </a:srgbClr>
            </a:outerShdw>
          </a:effectLst>
        </p:spPr>
      </p:pic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548640" y="7132320"/>
            <a:ext cx="9052200" cy="363960"/>
          </a:xfrm>
          <a:prstGeom prst="rect">
            <a:avLst/>
          </a:prstGeom>
          <a:noFill/>
          <a:ln w="3672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latin typeface="Arial"/>
              </a:rPr>
              <a:t>Jordan Seneca     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	</a:t>
            </a:r>
            <a:r>
              <a:rPr b="0" lang="en-US" sz="1800" spc="-1" strike="noStrike">
                <a:latin typeface="Arial"/>
              </a:rPr>
              <a:t> </a:t>
            </a:r>
            <a:fld id="{2D966224-D331-4984-A86E-9262162AD87B}" type="slidenum">
              <a:rPr b="0" lang="en-US" sz="1800" spc="-1" strike="noStrike">
                <a:latin typeface="Arial"/>
              </a:rPr>
              <a:t>&lt;number&gt;</a:t>
            </a:fld>
            <a:endParaRPr b="0" lang="en-US" sz="18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title"/>
          </p:nvPr>
        </p:nvSpPr>
        <p:spPr>
          <a:xfrm>
            <a:off x="503640" y="301680"/>
            <a:ext cx="9069120" cy="1262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793320" y="4113720"/>
            <a:ext cx="608184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Conclusion of the toy vertex reco Monte-Carlo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4846320" y="5577840"/>
            <a:ext cx="612612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Jordan Seneca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September 2</a:t>
            </a:r>
            <a:r>
              <a:rPr b="1" lang="en-US" sz="1800" spc="-1" strike="noStrike" baseline="14000000">
                <a:solidFill>
                  <a:srgbClr val="eabac2"/>
                </a:solidFill>
                <a:latin typeface="Arial"/>
                <a:ea typeface="DejaVu Sans"/>
              </a:rPr>
              <a:t>nd</a:t>
            </a:r>
            <a:r>
              <a:rPr b="1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, 2020</a:t>
            </a:r>
            <a:endParaRPr b="0" lang="en-US" sz="1800" spc="-1" strike="noStrike">
              <a:latin typeface="Arial"/>
            </a:endParaRPr>
          </a:p>
        </p:txBody>
      </p:sp>
      <p:pic>
        <p:nvPicPr>
          <p:cNvPr id="158" name="" descr=""/>
          <p:cNvPicPr/>
          <p:nvPr/>
        </p:nvPicPr>
        <p:blipFill>
          <a:blip r:embed="rId1"/>
          <a:stretch/>
        </p:blipFill>
        <p:spPr>
          <a:xfrm>
            <a:off x="5760720" y="6400800"/>
            <a:ext cx="1005480" cy="396360"/>
          </a:xfrm>
          <a:prstGeom prst="rect">
            <a:avLst/>
          </a:prstGeom>
          <a:ln w="36720">
            <a:noFill/>
          </a:ln>
        </p:spPr>
      </p:pic>
      <p:pic>
        <p:nvPicPr>
          <p:cNvPr id="159" name="" descr=""/>
          <p:cNvPicPr/>
          <p:nvPr/>
        </p:nvPicPr>
        <p:blipFill>
          <a:blip r:embed="rId2"/>
          <a:stretch/>
        </p:blipFill>
        <p:spPr>
          <a:xfrm>
            <a:off x="7785360" y="6345360"/>
            <a:ext cx="1541160" cy="476640"/>
          </a:xfrm>
          <a:prstGeom prst="rect">
            <a:avLst/>
          </a:prstGeom>
          <a:ln w="3672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365760" y="1729440"/>
            <a:ext cx="9509760" cy="415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808080"/>
                </a:solidFill>
                <a:latin typeface="Arial"/>
                <a:ea typeface="DejaVu Sans"/>
              </a:rPr>
              <a:t>Since last time: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Fix all hit reconstruction bug</a:t>
            </a:r>
            <a:br/>
            <a:r>
              <a:rPr b="1" lang="en-US" sz="1400" spc="-1" strike="noStrike">
                <a:solidFill>
                  <a:srgbClr val="eabac2"/>
                </a:solidFill>
                <a:latin typeface="Arial"/>
                <a:ea typeface="DejaVu Sans"/>
              </a:rPr>
              <a:t>(the &lt;npe&gt; was used directly as a probability)</a:t>
            </a:r>
            <a:endParaRPr b="0" lang="en-US" sz="14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Fix background reconstruction bug</a:t>
            </a:r>
            <a:br/>
            <a:r>
              <a:rPr b="1" lang="en-US" sz="1400" spc="-1" strike="noStrike">
                <a:solidFill>
                  <a:srgbClr val="eabac2"/>
                </a:solidFill>
                <a:latin typeface="Arial"/>
                <a:ea typeface="DejaVu Sans"/>
              </a:rPr>
              <a:t>(the &lt;npe&gt; of background events was also used directly as probability)</a:t>
            </a:r>
            <a:endParaRPr b="0" lang="en-US" sz="14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endParaRPr b="0" lang="en-US" sz="14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808080"/>
                </a:solidFill>
                <a:latin typeface="Arial"/>
                <a:ea typeface="DejaVu Sans"/>
              </a:rPr>
              <a:t>Results: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reconstruction now better than first hits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Per pmt likelihoods look healthy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1645920" y="192600"/>
            <a:ext cx="7406640" cy="93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reconstruction, pointlike</a:t>
            </a:r>
            <a:endParaRPr b="0" lang="en-US" sz="2800" spc="-1" strike="noStrike">
              <a:latin typeface="Arial"/>
            </a:endParaRPr>
          </a:p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Starting position: 1x1x1m from mc truth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2743200" y="5867280"/>
            <a:ext cx="475488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Big improvement, correlation disappears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63" name="CustomShape 3"/>
          <p:cNvSpPr/>
          <p:nvPr/>
        </p:nvSpPr>
        <p:spPr>
          <a:xfrm>
            <a:off x="45720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Before bug fixes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64" name="CustomShape 4"/>
          <p:cNvSpPr/>
          <p:nvPr/>
        </p:nvSpPr>
        <p:spPr>
          <a:xfrm>
            <a:off x="512064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After bug fixes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65" name="" descr=""/>
          <p:cNvPicPr/>
          <p:nvPr/>
        </p:nvPicPr>
        <p:blipFill>
          <a:blip r:embed="rId1"/>
          <a:stretch/>
        </p:blipFill>
        <p:spPr>
          <a:xfrm>
            <a:off x="5123520" y="2343960"/>
            <a:ext cx="4836960" cy="3493080"/>
          </a:xfrm>
          <a:prstGeom prst="rect">
            <a:avLst/>
          </a:prstGeom>
          <a:ln>
            <a:noFill/>
          </a:ln>
        </p:spPr>
      </p:pic>
      <p:pic>
        <p:nvPicPr>
          <p:cNvPr id="166" name="" descr=""/>
          <p:cNvPicPr/>
          <p:nvPr/>
        </p:nvPicPr>
        <p:blipFill>
          <a:blip r:embed="rId2"/>
          <a:stretch/>
        </p:blipFill>
        <p:spPr>
          <a:xfrm>
            <a:off x="155520" y="2344320"/>
            <a:ext cx="4836960" cy="3493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645920" y="192600"/>
            <a:ext cx="7406640" cy="93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reconstruction, pointlike</a:t>
            </a:r>
            <a:endParaRPr b="0" lang="en-US" sz="2800" spc="-1" strike="noStrike">
              <a:latin typeface="Arial"/>
            </a:endParaRPr>
          </a:p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Starting position: 1x1x1m from mc truth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274320" y="6035040"/>
            <a:ext cx="9509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3"/>
          <p:cNvSpPr/>
          <p:nvPr/>
        </p:nvSpPr>
        <p:spPr>
          <a:xfrm>
            <a:off x="25200" y="104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Good event (2cm long res)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0" name="CustomShape 4"/>
          <p:cNvSpPr/>
          <p:nvPr/>
        </p:nvSpPr>
        <p:spPr>
          <a:xfrm>
            <a:off x="5012640" y="1082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Bad event (15cm long res)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1" name="CustomShape 5"/>
          <p:cNvSpPr/>
          <p:nvPr/>
        </p:nvSpPr>
        <p:spPr>
          <a:xfrm>
            <a:off x="274320" y="6189480"/>
            <a:ext cx="996696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Clear development in direction of neutrino as time residual increases.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2" name="CustomShape 6"/>
          <p:cNvSpPr/>
          <p:nvPr/>
        </p:nvSpPr>
        <p:spPr>
          <a:xfrm>
            <a:off x="8869680" y="192600"/>
            <a:ext cx="731520" cy="72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TextShape 7"/>
          <p:cNvSpPr txBox="1"/>
          <p:nvPr/>
        </p:nvSpPr>
        <p:spPr>
          <a:xfrm>
            <a:off x="9052560" y="365760"/>
            <a:ext cx="36576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645920" y="192600"/>
            <a:ext cx="7406640" cy="93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reconstruction, pointlike</a:t>
            </a:r>
            <a:endParaRPr b="0" lang="en-US" sz="2800" spc="-1" strike="noStrike">
              <a:latin typeface="Arial"/>
            </a:endParaRPr>
          </a:p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Starting position: 1x1x1m from mc truth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274320" y="6035040"/>
            <a:ext cx="9509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3"/>
          <p:cNvSpPr/>
          <p:nvPr/>
        </p:nvSpPr>
        <p:spPr>
          <a:xfrm>
            <a:off x="25200" y="104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Good event (2cm long res)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5012640" y="1082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Bad event (15cm long res)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274320" y="6189480"/>
            <a:ext cx="99669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Interesting double peaks appear at large distances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8870040" y="192600"/>
            <a:ext cx="731520" cy="72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TextShape 7"/>
          <p:cNvSpPr txBox="1"/>
          <p:nvPr/>
        </p:nvSpPr>
        <p:spPr>
          <a:xfrm>
            <a:off x="9073080" y="365760"/>
            <a:ext cx="345240" cy="34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1800" spc="-1" strike="noStrike">
                <a:latin typeface="Arial"/>
              </a:rPr>
              <a:t>R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645920" y="192600"/>
            <a:ext cx="7406640" cy="93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reconstruction, elongated</a:t>
            </a:r>
            <a:endParaRPr b="0" lang="en-US" sz="2800" spc="-1" strike="noStrike">
              <a:latin typeface="Arial"/>
            </a:endParaRPr>
          </a:p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Starting position: 1x1x1m from mc truth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274320" y="6035040"/>
            <a:ext cx="9509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3"/>
          <p:cNvSpPr/>
          <p:nvPr/>
        </p:nvSpPr>
        <p:spPr>
          <a:xfrm>
            <a:off x="45720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Before bug fixes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512064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After bug fixes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5070960" y="2334240"/>
            <a:ext cx="4876560" cy="3521520"/>
          </a:xfrm>
          <a:prstGeom prst="rect">
            <a:avLst/>
          </a:prstGeom>
          <a:ln>
            <a:noFill/>
          </a:ln>
        </p:spPr>
      </p:pic>
      <p:sp>
        <p:nvSpPr>
          <p:cNvPr id="186" name="CustomShape 5"/>
          <p:cNvSpPr/>
          <p:nvPr/>
        </p:nvSpPr>
        <p:spPr>
          <a:xfrm>
            <a:off x="2834640" y="5943600"/>
            <a:ext cx="566928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Elongated case looks similar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87" name="" descr=""/>
          <p:cNvPicPr/>
          <p:nvPr/>
        </p:nvPicPr>
        <p:blipFill>
          <a:blip r:embed="rId2"/>
          <a:stretch/>
        </p:blipFill>
        <p:spPr>
          <a:xfrm>
            <a:off x="102960" y="2334240"/>
            <a:ext cx="4876560" cy="3521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CustomShape 1"/>
          <p:cNvSpPr/>
          <p:nvPr/>
        </p:nvSpPr>
        <p:spPr>
          <a:xfrm>
            <a:off x="1645920" y="192600"/>
            <a:ext cx="7406640" cy="1361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Position reconstruction, elongated, after fixes</a:t>
            </a:r>
            <a:endParaRPr b="0" lang="en-US" sz="2800" spc="-1" strike="noStrike">
              <a:latin typeface="Arial"/>
            </a:endParaRPr>
          </a:p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0" lang="en-US" sz="1800" spc="-1" strike="noStrike">
                <a:solidFill>
                  <a:srgbClr val="eabac2"/>
                </a:solidFill>
                <a:latin typeface="Arial"/>
                <a:ea typeface="DejaVu Sans"/>
              </a:rPr>
              <a:t>Starting position: 1x1x1m from mc truth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9" name="CustomShape 2"/>
          <p:cNvSpPr/>
          <p:nvPr/>
        </p:nvSpPr>
        <p:spPr>
          <a:xfrm>
            <a:off x="274320" y="6035040"/>
            <a:ext cx="95097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3"/>
          <p:cNvSpPr/>
          <p:nvPr/>
        </p:nvSpPr>
        <p:spPr>
          <a:xfrm>
            <a:off x="45720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First hits method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91" name="CustomShape 4"/>
          <p:cNvSpPr/>
          <p:nvPr/>
        </p:nvSpPr>
        <p:spPr>
          <a:xfrm>
            <a:off x="5120640" y="1586160"/>
            <a:ext cx="74066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All hits method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1"/>
          <a:stretch/>
        </p:blipFill>
        <p:spPr>
          <a:xfrm>
            <a:off x="5070960" y="2334240"/>
            <a:ext cx="4876560" cy="3521520"/>
          </a:xfrm>
          <a:prstGeom prst="rect">
            <a:avLst/>
          </a:prstGeom>
          <a:ln>
            <a:noFill/>
          </a:ln>
        </p:spPr>
      </p:pic>
      <p:sp>
        <p:nvSpPr>
          <p:cNvPr id="193" name="CustomShape 5"/>
          <p:cNvSpPr/>
          <p:nvPr/>
        </p:nvSpPr>
        <p:spPr>
          <a:xfrm>
            <a:off x="731520" y="5831280"/>
            <a:ext cx="9235440" cy="108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 algn="ctr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Potentially achievable resolution: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Longitudinal: 6 – 3 cm, Transverse: 16 – 15 cm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94" name="" descr=""/>
          <p:cNvPicPr/>
          <p:nvPr/>
        </p:nvPicPr>
        <p:blipFill>
          <a:blip r:embed="rId2"/>
          <a:stretch/>
        </p:blipFill>
        <p:spPr>
          <a:xfrm>
            <a:off x="102960" y="2334240"/>
            <a:ext cx="4876560" cy="3521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365760" y="1729440"/>
            <a:ext cx="9509760" cy="336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808080"/>
                </a:solidFill>
                <a:latin typeface="Arial"/>
                <a:ea typeface="DejaVu Sans"/>
              </a:rPr>
              <a:t>Conclusion: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The position reconstruction on the toy MC events is now very good. At this point there are no obvious outstanding </a:t>
            </a:r>
            <a:r>
              <a:rPr b="1" i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issues</a:t>
            </a: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 with the toy MC and its reconstruction.</a:t>
            </a:r>
            <a:endParaRPr b="0" lang="en-US" sz="2800" spc="-1" strike="noStrike">
              <a:latin typeface="Arial"/>
            </a:endParaRPr>
          </a:p>
          <a:p>
            <a:pPr marL="219600" indent="-218880">
              <a:lnSpc>
                <a:spcPct val="100000"/>
              </a:lnSpc>
              <a:spcBef>
                <a:spcPts val="567"/>
              </a:spcBef>
              <a:spcAft>
                <a:spcPts val="567"/>
              </a:spcAft>
              <a:buClr>
                <a:srgbClr val="e2e2e2"/>
              </a:buClr>
              <a:buSzPct val="45000"/>
              <a:buFont typeface="Wingdings" charset="2"/>
              <a:buChar char=""/>
            </a:pPr>
            <a:r>
              <a:rPr b="1" lang="en-US" sz="2800" spc="-1" strike="noStrike">
                <a:solidFill>
                  <a:srgbClr val="eabac2"/>
                </a:solidFill>
                <a:latin typeface="Arial"/>
                <a:ea typeface="DejaVu Sans"/>
              </a:rPr>
              <a:t>There are however some interesting oddities in the likelihood which could be worth pursuing.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</TotalTime>
  <Application>LibreOffice/6.4.5.2$Linux_X86_64 LibreOffice_project/1ed6aca320d7f4d82924e6cec66e4f7527376448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2019-05-21T16:58:02Z</dcterms:created>
  <dc:creator/>
  <dc:description/>
  <dc:language>en-US</dc:language>
  <cp:lastModifiedBy/>
  <dcterms:modified xsi:type="dcterms:W3CDTF">2020-09-03T02:32:45Z</dcterms:modified>
  <cp:revision>26</cp:revision>
  <dc:subject/>
  <dc:title/>
</cp:coreProperties>
</file>