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04392c813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04392c813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804392c813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04392c81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04392c81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804392c813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04392c813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04392c813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804392c813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04392c813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04392c813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804392c813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04392c81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04392c81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the order of the steps is flexible as long as we are using only testing setups.</a:t>
            </a:r>
            <a:endParaRPr/>
          </a:p>
        </p:txBody>
      </p:sp>
      <p:sp>
        <p:nvSpPr>
          <p:cNvPr id="349" name="Google Shape;349;g804392c813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04392c813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04392c813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804392c813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7a34c8a21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77a34c8a21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53cde9009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53cde9009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853cde9009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7cfe14681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7cfe14681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that some tasks are more affected than others by the lockdown</a:t>
            </a:r>
            <a:endParaRPr/>
          </a:p>
        </p:txBody>
      </p:sp>
      <p:sp>
        <p:nvSpPr>
          <p:cNvPr id="263" name="Google Shape;263;g57cfe14681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50ba56c0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750ba56c0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4b624f7ea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4b624f7ea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84b624f7ea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7a34c8a2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7a34c8a2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77a34c8a2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7a34c8a21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7a34c8a21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77a34c8a21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7a34c8a2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77a34c8a2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body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1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 txBox="1"/>
          <p:nvPr>
            <p:ph idx="10" type="dt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78" name="Google Shape;178;p12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12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>
            <p:ph idx="1" type="body"/>
          </p:nvPr>
        </p:nvSpPr>
        <p:spPr>
          <a:xfrm>
            <a:off x="287355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2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2"/>
          <p:cNvSpPr txBox="1"/>
          <p:nvPr>
            <p:ph idx="3" type="body"/>
          </p:nvPr>
        </p:nvSpPr>
        <p:spPr>
          <a:xfrm>
            <a:off x="6168008" y="1340771"/>
            <a:ext cx="5664600" cy="47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99997" ty="0" sy="99997"/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idx="1" type="body"/>
          </p:nvPr>
        </p:nvSpPr>
        <p:spPr>
          <a:xfrm>
            <a:off x="628650" y="31278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3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ised Layout" showMasterSp="0">
  <p:cSld name="Customised Layou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 txBox="1"/>
          <p:nvPr/>
        </p:nvSpPr>
        <p:spPr>
          <a:xfrm>
            <a:off x="4759216" y="575551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6600056" y="574505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4"/>
          <p:cNvCxnSpPr/>
          <p:nvPr/>
        </p:nvCxnSpPr>
        <p:spPr>
          <a:xfrm>
            <a:off x="913269" y="2958518"/>
            <a:ext cx="2112300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14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1" sz="28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i="1"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None/>
            </a:pPr>
            <a:r>
              <a:rPr b="1"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b="1" sz="20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 txBox="1"/>
          <p:nvPr>
            <p:ph idx="10" type="dt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15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17" name="Google Shape;217;p15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15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9" name="Google Shape;2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5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(Vertical)" showMasterSp="0">
  <p:cSld name="Title &amp; Text (Vertical)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/>
          <p:cNvSpPr txBox="1"/>
          <p:nvPr>
            <p:ph idx="10" type="dt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16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0" name="Google Shape;240;p16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1" name="Google Shape;2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>
            <p:ph idx="1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16"/>
          <p:cNvSpPr txBox="1"/>
          <p:nvPr>
            <p:ph idx="2" type="body"/>
          </p:nvPr>
        </p:nvSpPr>
        <p:spPr>
          <a:xfrm rot="5400000">
            <a:off x="3647740" y="-2043540"/>
            <a:ext cx="4896600" cy="11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9" name="Google Shape;59;p4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/>
          <p:nvPr>
            <p:ph idx="1" type="body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60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"/>
          <p:cNvSpPr txBox="1"/>
          <p:nvPr>
            <p:ph idx="3" type="body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/>
          <p:nvPr>
            <p:ph idx="1" type="body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" name="Google Shape;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5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Customised Layou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0358" y="528338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855" y="526670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4730566" y="538326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6571406" y="537280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4869" y="2611412"/>
            <a:ext cx="1784961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6"/>
          <p:cNvCxnSpPr/>
          <p:nvPr/>
        </p:nvCxnSpPr>
        <p:spPr>
          <a:xfrm>
            <a:off x="913269" y="2958518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6"/>
          <p:cNvSpPr txBox="1"/>
          <p:nvPr>
            <p:ph idx="1" type="body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6"/>
          <p:cNvSpPr txBox="1"/>
          <p:nvPr/>
        </p:nvSpPr>
        <p:spPr>
          <a:xfrm>
            <a:off x="774050" y="18133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1" sz="28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 txBox="1"/>
          <p:nvPr/>
        </p:nvSpPr>
        <p:spPr>
          <a:xfrm>
            <a:off x="774050" y="2958525"/>
            <a:ext cx="31311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800"/>
              <a:buFont typeface="Calibri"/>
              <a:buNone/>
            </a:pPr>
            <a:r>
              <a:rPr i="1"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 txBox="1"/>
          <p:nvPr/>
        </p:nvSpPr>
        <p:spPr>
          <a:xfrm>
            <a:off x="7378400" y="1929675"/>
            <a:ext cx="21123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5151"/>
              </a:buClr>
              <a:buSzPts val="2000"/>
              <a:buNone/>
            </a:pPr>
            <a:r>
              <a:rPr b="1"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 b="1" sz="200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225" y="6303175"/>
            <a:ext cx="95250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2020275" y="6345975"/>
            <a:ext cx="95025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This material by Parties of the EOSC-hub Consortium is licensed under a Creative Commons Attribution 4.0 International License.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" name="Google Shape;100;p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7"/>
          <p:cNvSpPr txBox="1"/>
          <p:nvPr>
            <p:ph idx="2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(Vertical)" showMasterSp="0">
  <p:cSld name="Title &amp; Text (Vertical)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" name="Google Shape;123;p8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4" name="Google Shape;12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8"/>
          <p:cNvSpPr txBox="1"/>
          <p:nvPr>
            <p:ph idx="2" type="body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/>
          <p:nvPr/>
        </p:nvSpPr>
        <p:spPr>
          <a:xfrm>
            <a:off x="1007436" y="6381328"/>
            <a:ext cx="11041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1976601" y="4989075"/>
            <a:ext cx="15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1937698" y="5375344"/>
            <a:ext cx="16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sz="2000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10"/>
          <p:cNvCxnSpPr/>
          <p:nvPr/>
        </p:nvCxnSpPr>
        <p:spPr>
          <a:xfrm>
            <a:off x="1559496" y="4725144"/>
            <a:ext cx="1872300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6" name="Google Shape;13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3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1402928" y="3572463"/>
            <a:ext cx="61215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Arial"/>
              <a:buNone/>
              <a:defRPr b="0" i="1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0"/>
          <p:cNvSpPr txBox="1"/>
          <p:nvPr>
            <p:ph idx="2" type="body"/>
          </p:nvPr>
        </p:nvSpPr>
        <p:spPr>
          <a:xfrm>
            <a:off x="1403350" y="2852738"/>
            <a:ext cx="6192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8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1"/>
          <p:cNvSpPr txBox="1"/>
          <p:nvPr>
            <p:ph idx="10" type="dt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1"/>
          <p:cNvSpPr txBox="1"/>
          <p:nvPr>
            <p:ph idx="11" type="ftr"/>
          </p:nvPr>
        </p:nvSpPr>
        <p:spPr>
          <a:xfrm>
            <a:off x="4165600" y="6381328"/>
            <a:ext cx="3860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5" name="Google Shape;145;p11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5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jira.eosc-hub.eu/secure/Dashboard.jspa#Filter-Results/12053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iki.nikhef.nl/grid/RCauth.eu_and_MasterPortal_documentation" TargetMode="External"/><Relationship Id="rId4" Type="http://schemas.openxmlformats.org/officeDocument/2006/relationships/hyperlink" Target="https://rcauth.eu/tech-resources" TargetMode="External"/><Relationship Id="rId5" Type="http://schemas.openxmlformats.org/officeDocument/2006/relationships/hyperlink" Target="https://wiki.nikhef.nl/grid/RCauth.eu_and_MasterPortal_SSH_Key_Porta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>
            <p:ph idx="1" type="body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D</a:t>
            </a:r>
            <a:r>
              <a:rPr lang="en-US"/>
              <a:t>istributed operations and plans</a:t>
            </a:r>
            <a:endParaRPr b="0" i="1" sz="280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7"/>
          <p:cNvSpPr txBox="1"/>
          <p:nvPr>
            <p:ph idx="2" type="body"/>
          </p:nvPr>
        </p:nvSpPr>
        <p:spPr>
          <a:xfrm>
            <a:off x="1403350" y="2852738"/>
            <a:ext cx="61929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</a:pPr>
            <a:r>
              <a:rPr lang="en-US"/>
              <a:t>RCauth Online CA service</a:t>
            </a:r>
            <a:endParaRPr b="0" i="0" sz="32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3710175" y="4938625"/>
            <a:ext cx="68097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i="1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26"/>
          <p:cNvSpPr txBox="1"/>
          <p:nvPr>
            <p:ph idx="1" type="body"/>
          </p:nvPr>
        </p:nvSpPr>
        <p:spPr>
          <a:xfrm>
            <a:off x="335350" y="1268775"/>
            <a:ext cx="33990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JIRA dashboard</a:t>
            </a:r>
            <a:endParaRPr b="1"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Regular biweekly ops calls for reviewing/planning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20" name="Google Shape;320;p26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Review of tasks</a:t>
            </a:r>
            <a:endParaRPr/>
          </a:p>
        </p:txBody>
      </p:sp>
      <p:pic>
        <p:nvPicPr>
          <p:cNvPr id="321" name="Google Shape;3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275" y="869738"/>
            <a:ext cx="7630566" cy="565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27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Agree plan with PMA [STFC, NIKHEF, GRNET]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Develop software [STFC,NIKHEF]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Generate secret A [STFC]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Exchange A with NIKHEF</a:t>
            </a:r>
            <a:r>
              <a:rPr lang="en-US" sz="2000"/>
              <a:t> [STFC]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Share recipe for generating random numbers in HSM with GRNET [NIKHEF, STFC]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Generate secret B [GRNET] - </a:t>
            </a:r>
            <a:r>
              <a:rPr b="1" lang="en-US" sz="2000"/>
              <a:t>NEXT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Select additional methods for sharing keys - courier/snailmail, keybase or PGP email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Exchange B with NIKHEF</a:t>
            </a:r>
            <a:r>
              <a:rPr lang="en-US" sz="2000"/>
              <a:t> [GRNET] - </a:t>
            </a:r>
            <a:r>
              <a:rPr b="1" lang="en-US" sz="2000"/>
              <a:t>?</a:t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...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900"/>
              <a:t>Note: This task is the one most affected by the current lockdown</a:t>
            </a:r>
            <a:endParaRPr sz="1900"/>
          </a:p>
        </p:txBody>
      </p:sp>
      <p:sp>
        <p:nvSpPr>
          <p:cNvPr id="329" name="Google Shape;329;p27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Review of tasks: Key cloning (task 201) - 1/2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28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...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Generate C1 [NIKHEF]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Exchange C1 with STFC [NIKHEF]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Generate C2 [NIKHEF]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Exchange C2 with GRNET [NIKHEF]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Calculate S1 = S+A+C1 [NIKHEF]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Exchange S1 with STFC [NIKHEF]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Calculate S2 = S+B+C2 [NIKHEF]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Exchange S2 with GRNET [NIKHEF]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Calculate S from S1 [STFC]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Install S in HSM [STFC]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Calculate S from S2 [GRNET]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Install S in HSM [GRNET]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37" name="Google Shape;337;p28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Review of tasks: Key cloning (task 201) - 2/2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29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Package/containerise software [NIKHEF]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Generate deployment recipe (ansible) [NIKHEF]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infrastructure [STFC]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infrastructure [GRNET] - </a:t>
            </a:r>
            <a:r>
              <a:rPr b="1" lang="en-US" sz="2000">
                <a:solidFill>
                  <a:srgbClr val="BF9000"/>
                </a:solidFill>
              </a:rPr>
              <a:t>IN PROGRESS</a:t>
            </a:r>
            <a:endParaRPr b="1" sz="2000">
              <a:solidFill>
                <a:srgbClr val="BF9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Deploy delegation server [STFC]- </a:t>
            </a:r>
            <a:r>
              <a:rPr b="1" lang="en-US" sz="2000">
                <a:solidFill>
                  <a:srgbClr val="BF9000"/>
                </a:solidFill>
              </a:rPr>
              <a:t>IN PROGRESS</a:t>
            </a:r>
            <a:endParaRPr b="1" sz="2000">
              <a:solidFill>
                <a:srgbClr val="BF9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Deploy delegation server [GRNET] - </a:t>
            </a:r>
            <a:r>
              <a:rPr b="1" lang="en-US" sz="2000">
                <a:solidFill>
                  <a:srgbClr val="BF9000"/>
                </a:solidFill>
              </a:rPr>
              <a:t>IN PROGRESS</a:t>
            </a:r>
            <a:endParaRPr b="1" sz="2000">
              <a:solidFill>
                <a:srgbClr val="BF9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Access keybase git and deploy MyProxy/signing on infrastructure [STFC]  - </a:t>
            </a:r>
            <a:r>
              <a:rPr b="1" lang="en-US" sz="2000">
                <a:solidFill>
                  <a:srgbClr val="BF9000"/>
                </a:solidFill>
              </a:rPr>
              <a:t>IN PROGRESS</a:t>
            </a:r>
            <a:endParaRPr b="1" sz="2000">
              <a:solidFill>
                <a:srgbClr val="BF9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Access keybase git and deploy MyProxy/signing on infrastructure [GRNET]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/>
              <a:t>Note: steps 7 and 8 will likely require software adaptation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45" name="Google Shape;345;p29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Review of tasks: </a:t>
            </a:r>
            <a:r>
              <a:rPr lang="en-US"/>
              <a:t>Deployment (task 202)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3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Generate </a:t>
            </a:r>
            <a:r>
              <a:rPr lang="en-US" sz="2000"/>
              <a:t>OpenVPN</a:t>
            </a:r>
            <a:r>
              <a:rPr lang="en-US" sz="2000"/>
              <a:t> recipe [STFC, NIKHEF, GRNET]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VPN endpoint [STFC]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VPN endpoint[GRNET]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VPN endpoint [NIKHEF]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VPN functional tests [all]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VPN performance tests [all]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VPN monitoring [all]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Database deployment recipe [NIKHEF] </a:t>
            </a:r>
            <a:r>
              <a:rPr lang="en-US" sz="2000"/>
              <a:t> - </a:t>
            </a:r>
            <a:r>
              <a:rPr b="1" lang="en-US" sz="2000">
                <a:solidFill>
                  <a:srgbClr val="BF9000"/>
                </a:solidFill>
              </a:rPr>
              <a:t>IN PROGRESS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Database synchronisation configuration [NIKHEF]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Deploy database [STFC]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Deploy database [GRNET]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Database monitoring [STFC]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Database monitoring [GRNET]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synchronisation [STFC]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Set up synchronisation [GRNET]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Database synchronisation testing [NIKHEF]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53" name="Google Shape;353;p30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Review of tasks: </a:t>
            </a:r>
            <a:r>
              <a:rPr lang="en-US"/>
              <a:t>Database (task 203)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31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The stuff in the NIKHEF wiki is pretty good... and github - </a:t>
            </a:r>
            <a:r>
              <a:rPr b="1" lang="en-US" sz="2000">
                <a:solidFill>
                  <a:srgbClr val="38761D"/>
                </a:solidFill>
              </a:rPr>
              <a:t>DONE</a:t>
            </a:r>
            <a:endParaRPr b="1" sz="2000">
              <a:solidFill>
                <a:srgbClr val="38761D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Char char="○"/>
            </a:pPr>
            <a:r>
              <a:rPr lang="en-US" sz="2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https://wiki.nikhef.nl/grid/RCauth.eu_and_MasterPortal_documentation</a:t>
            </a:r>
            <a:endParaRPr b="1" sz="3000">
              <a:solidFill>
                <a:srgbClr val="38761D"/>
              </a:solidFill>
            </a:endParaRPr>
          </a:p>
          <a:p>
            <a:pPr indent="-463550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700"/>
              <a:buChar char="○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https://rcauth.eu/tech-resources</a:t>
            </a:r>
            <a:endParaRPr b="1" sz="3700">
              <a:solidFill>
                <a:srgbClr val="38761D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End-users: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Instructions for end-users on how to use SSH key authentication for proxy retrieval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Do we need anything else?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61" name="Google Shape;361;p31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Review of tasks: Documentation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/>
          <p:nvPr>
            <p:ph idx="1" type="body"/>
          </p:nvPr>
        </p:nvSpPr>
        <p:spPr>
          <a:xfrm>
            <a:off x="628650" y="32802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2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Q&amp;A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2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/>
          <p:nvPr>
            <p:ph idx="1" type="body"/>
          </p:nvPr>
        </p:nvSpPr>
        <p:spPr>
          <a:xfrm>
            <a:off x="7492315" y="2508667"/>
            <a:ext cx="3384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500"/>
              <a:t>RCauth Operations team</a:t>
            </a:r>
            <a:br>
              <a:rPr lang="en-US" sz="1500"/>
            </a:br>
            <a:r>
              <a:rPr lang="en-US" sz="1500">
                <a:latin typeface="Source Code Pro"/>
                <a:ea typeface="Source Code Pro"/>
                <a:cs typeface="Source Code Pro"/>
                <a:sym typeface="Source Code Pro"/>
              </a:rPr>
              <a:t>ops-management(AT)rcauth.eu</a:t>
            </a:r>
            <a:endParaRPr i="0" sz="15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18"/>
          <p:cNvSpPr txBox="1"/>
          <p:nvPr>
            <p:ph idx="1" type="body"/>
          </p:nvPr>
        </p:nvSpPr>
        <p:spPr>
          <a:xfrm>
            <a:off x="335350" y="1711099"/>
            <a:ext cx="11521200" cy="44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RCauth is an IGTF accredited IOTA (DOGWOOD class) CA</a:t>
            </a:r>
            <a:endParaRPr/>
          </a:p>
          <a:p>
            <a:pPr indent="-377190" lvl="1" marL="914400" rtl="0" algn="l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Online credential conversion</a:t>
            </a:r>
            <a:endParaRPr/>
          </a:p>
          <a:p>
            <a:pPr indent="-377190" lvl="1" marL="914400" rtl="0" algn="l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Connected to </a:t>
            </a:r>
            <a:r>
              <a:rPr lang="en-US"/>
              <a:t>eduGAIN (R&amp;S+Sirtfi) plus direct e.g. EGI Check-in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EOSC Hub is implementing a High Availability setup across three sites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Private key is to be cloned and hosted in HSMs at each site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Cloning is done by XORing key with random strings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OTP randomness exchanged using different means (usually in-person)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=&gt; key is 3-of-3 encrypted</a:t>
            </a:r>
            <a:endParaRPr/>
          </a:p>
          <a:p>
            <a:pPr indent="-377190" lvl="1" marL="914400" rtl="0" algn="l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Any part, or any two of the three, will have </a:t>
            </a:r>
            <a:r>
              <a:rPr i="1" lang="en-US"/>
              <a:t>no information</a:t>
            </a:r>
            <a:r>
              <a:rPr lang="en-US"/>
              <a:t> about the key</a:t>
            </a:r>
            <a:endParaRPr/>
          </a:p>
        </p:txBody>
      </p:sp>
      <p:sp>
        <p:nvSpPr>
          <p:cNvPr id="259" name="Google Shape;259;p18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Reminder - for n00bs and people with dodgy memories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/>
          <p:nvPr>
            <p:ph idx="1" type="body"/>
          </p:nvPr>
        </p:nvSpPr>
        <p:spPr>
          <a:xfrm>
            <a:off x="335350" y="1268776"/>
            <a:ext cx="11521200" cy="51126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560"/>
              </a:spcBef>
              <a:spcAft>
                <a:spcPts val="0"/>
              </a:spcAft>
              <a:buClr>
                <a:srgbClr val="B5892D"/>
              </a:buClr>
              <a:buSzPts val="2600"/>
              <a:buChar char="■"/>
            </a:pPr>
            <a:r>
              <a:rPr lang="en-US" sz="2600"/>
              <a:t>Overview of where we are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■"/>
            </a:pPr>
            <a:r>
              <a:rPr lang="en-US" sz="2600"/>
              <a:t>Changes to plans wrt lockdown &amp; other risks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■"/>
            </a:pPr>
            <a:r>
              <a:rPr lang="en-US" sz="2600"/>
              <a:t>Review of tasks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-"/>
            </a:pPr>
            <a:r>
              <a:rPr lang="en-US"/>
              <a:t>K</a:t>
            </a:r>
            <a:r>
              <a:rPr lang="en-US" sz="2600"/>
              <a:t>ey cloning</a:t>
            </a:r>
            <a:endParaRPr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-"/>
            </a:pPr>
            <a:r>
              <a:rPr lang="en-US"/>
              <a:t>D</a:t>
            </a:r>
            <a:r>
              <a:rPr lang="en-US" sz="2600"/>
              <a:t>eployment</a:t>
            </a:r>
            <a:endParaRPr sz="2600"/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-"/>
            </a:pPr>
            <a:r>
              <a:rPr lang="en-US"/>
              <a:t>D</a:t>
            </a:r>
            <a:r>
              <a:rPr lang="en-US" sz="2600"/>
              <a:t>atabase</a:t>
            </a:r>
            <a:endParaRPr/>
          </a:p>
          <a:p>
            <a:pPr indent="-377190" lvl="1" marL="914400" rtl="0" algn="l">
              <a:spcBef>
                <a:spcPts val="0"/>
              </a:spcBef>
              <a:spcAft>
                <a:spcPts val="0"/>
              </a:spcAft>
              <a:buSzPts val="2340"/>
              <a:buChar char="-"/>
            </a:pPr>
            <a:r>
              <a:rPr lang="en-US"/>
              <a:t>Documentation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600"/>
              <a:buChar char="■"/>
            </a:pPr>
            <a:r>
              <a:rPr lang="en-US" sz="2600"/>
              <a:t>Next steps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Q&amp;A</a:t>
            </a:r>
            <a:endParaRPr sz="2600"/>
          </a:p>
        </p:txBody>
      </p:sp>
      <p:sp>
        <p:nvSpPr>
          <p:cNvPr id="266" name="Google Shape;266;p19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7" name="Google Shape;267;p19"/>
          <p:cNvSpPr txBox="1"/>
          <p:nvPr>
            <p:ph idx="2" type="body"/>
          </p:nvPr>
        </p:nvSpPr>
        <p:spPr>
          <a:xfrm>
            <a:off x="3221038" y="1176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>
            <p:ph idx="1" type="body"/>
          </p:nvPr>
        </p:nvSpPr>
        <p:spPr>
          <a:xfrm>
            <a:off x="628650" y="32802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Overview of where we are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21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Task 5.1.7 (RCauth operations)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Translated into Jira tasks 205-206 (operator comms) , 207 (self audit)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Task 5.1.8 (High Availability RCauth setup) - run across NIKHEF, GRNET, STFC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Tasks 201 (key cloning), 202 (deployment), 203 (database)</a:t>
            </a:r>
            <a:r>
              <a:rPr lang="en-US" sz="2000"/>
              <a:t>, 204 (HA testing)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Still not finished!!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RCauth other (WP13)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Tasks 208 (service integration), 209 (end user docs), 210 (monitoring docs), 211 (final PMA review)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Currently</a:t>
            </a:r>
            <a:r>
              <a:rPr b="1" lang="en-US" sz="2000"/>
              <a:t> focusing on 201-203</a:t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82" name="Google Shape;282;p21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Tasks overview (details later)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>
            <p:ph idx="1" type="body"/>
          </p:nvPr>
        </p:nvSpPr>
        <p:spPr>
          <a:xfrm>
            <a:off x="628650" y="32802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C3C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2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Changes to plans wrt lockdown &amp; other risks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23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STFC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Intended production HSM is offline and needs on-site activation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Can use older (out of support) nCipher as an interim measure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Random </a:t>
            </a:r>
            <a:r>
              <a:rPr lang="en-US" sz="2000"/>
              <a:t>secret</a:t>
            </a:r>
            <a:r>
              <a:rPr lang="en-US" sz="2000"/>
              <a:t> data from NIKHEF is in the office, offline (it’s a CD)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NIKHEF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Also need to go into the office to share production key (but Nikhef not really closed)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Random secret data from STFC is in the office, offline (on paper)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GRNET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Can access machine remotely (through ssh)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Random secret data from Nikhef is in the office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97" name="Google Shape;297;p23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WFH adjustments/snags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24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STFC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Generally need Suleman's time (CA sysadmin)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Lockdown Level 5 would potentially mean resources shut down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Unlikely. UKRI (STFC’s parent org) has issued guidelines for transition to Level 3</a:t>
            </a:r>
            <a:endParaRPr sz="2000"/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NIKHEF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(Potentially) required changes to the software depend on the other partners</a:t>
            </a:r>
            <a:endParaRPr sz="2000"/>
          </a:p>
          <a:p>
            <a:pPr indent="0" lvl="0" marL="9144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GRNET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ops-management @ rcauth.eu</a:t>
            </a:r>
            <a:r>
              <a:rPr lang="en-US" sz="2000"/>
              <a:t> not reaching the intended GRNET recipients</a:t>
            </a:r>
            <a:endParaRPr sz="2000"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FIXED by whitelisting the mailing list</a:t>
            </a:r>
            <a:endParaRPr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05" name="Google Shape;305;p24"/>
          <p:cNvSpPr txBox="1"/>
          <p:nvPr>
            <p:ph idx="2" type="body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Other problems that hinder progress?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/>
          <p:nvPr>
            <p:ph idx="1" type="body"/>
          </p:nvPr>
        </p:nvSpPr>
        <p:spPr>
          <a:xfrm>
            <a:off x="628650" y="3280256"/>
            <a:ext cx="77598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Key cloning (task 201)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Deployment (task 202)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Database (task 203)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Documentation (task 208-210)</a:t>
            </a:r>
            <a:endParaRPr sz="2000"/>
          </a:p>
        </p:txBody>
      </p:sp>
      <p:sp>
        <p:nvSpPr>
          <p:cNvPr id="311" name="Google Shape;311;p25"/>
          <p:cNvSpPr txBox="1"/>
          <p:nvPr>
            <p:ph idx="2" type="body"/>
          </p:nvPr>
        </p:nvSpPr>
        <p:spPr>
          <a:xfrm>
            <a:off x="628650" y="18103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2720"/>
              <a:buFont typeface="Arial"/>
              <a:buNone/>
            </a:pPr>
            <a:r>
              <a:rPr lang="en-US" sz="2720"/>
              <a:t>Review of tasks</a:t>
            </a:r>
            <a:r>
              <a:rPr lang="en-US" sz="2720"/>
              <a:t> - details</a:t>
            </a:r>
            <a:endParaRPr b="1" i="0" sz="272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5"/>
          <p:cNvSpPr txBox="1"/>
          <p:nvPr>
            <p:ph idx="3" type="body"/>
          </p:nvPr>
        </p:nvSpPr>
        <p:spPr>
          <a:xfrm>
            <a:off x="628650" y="2440525"/>
            <a:ext cx="77598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rgbClr val="B58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