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58" r:id="rId5"/>
    <p:sldId id="264" r:id="rId6"/>
    <p:sldId id="260" r:id="rId7"/>
    <p:sldId id="265" r:id="rId8"/>
    <p:sldId id="261" r:id="rId9"/>
    <p:sldId id="262" r:id="rId10"/>
    <p:sldId id="263" r:id="rId11"/>
    <p:sldId id="266" r:id="rId12"/>
    <p:sldId id="257" r:id="rId13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9" autoAdjust="0"/>
    <p:restoredTop sz="94643"/>
  </p:normalViewPr>
  <p:slideViewPr>
    <p:cSldViewPr snapToGrid="0" snapToObjects="1">
      <p:cViewPr varScale="1">
        <p:scale>
          <a:sx n="102" d="100"/>
          <a:sy n="102" d="100"/>
        </p:scale>
        <p:origin x="1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7"/>
      <dgm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47A43E5-4304-48AE-8174-F47C5BA9AEE1}" type="pres">
      <dgm:prSet presAssocID="{BE83E120-F176-45C2-85C3-92B411FE7599}" presName="parTx" presStyleLbl="revTx" presStyleIdx="0" presStyleCnt="27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7"/>
      <dgm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C562A88-F104-4EFC-8B3E-4D191404E1A4}" type="pres">
      <dgm:prSet presAssocID="{C1335F7D-50DB-404B-92E6-5C9E0C44CAAC}" presName="parTx" presStyleLbl="revTx" presStyleIdx="1" presStyleCnt="27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7"/>
      <dgm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CDAE3591-B324-4E9B-8166-B6EE4C633DCA}" type="pres">
      <dgm:prSet presAssocID="{4BC81684-5A02-448F-8896-C18865A6B2AA}" presName="parTx" presStyleLbl="revTx" presStyleIdx="2" presStyleCnt="27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0"/>
      <dgm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45EB5FF3-DDB2-4B31-8155-2998C3C7F182}" type="pres">
      <dgm:prSet presAssocID="{D076AA8B-299F-4321-89F9-E69A7D55DF87}" presName="chTx" presStyleLbl="revTx" presStyleIdx="3" presStyleCnt="27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27">
        <dgm:presLayoutVars>
          <dgm:bulletEnabled val="1"/>
        </dgm:presLayoutVars>
      </dgm:prSet>
      <dgm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0"/>
      <dgm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D6F506E-3353-4AE4-B8F6-858257E12486}" type="pres">
      <dgm:prSet presAssocID="{2E31F5CA-5FDC-4521-883B-761B8486E4D1}" presName="chTx" presStyleLbl="revTx" presStyleIdx="5" presStyleCnt="27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27">
        <dgm:presLayoutVars>
          <dgm:bulletEnabled val="1"/>
        </dgm:presLayoutVars>
      </dgm:prSet>
      <dgm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7"/>
      <dgm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478FF2E-7C23-4AB3-B3CB-4A5BA8A7B460}" type="pres">
      <dgm:prSet presAssocID="{FFAAA8E8-7206-424F-A263-7C77E727DBFA}" presName="parTx" presStyleLbl="revTx" presStyleIdx="7" presStyleCnt="27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0"/>
      <dgm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44BFF18-1A31-427F-9656-A40C49914165}" type="pres">
      <dgm:prSet presAssocID="{21DBF9F5-777B-4DFF-ABA3-304CEF221A63}" presName="chTx" presStyleLbl="revTx" presStyleIdx="8" presStyleCnt="27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27">
        <dgm:presLayoutVars>
          <dgm:bulletEnabled val="1"/>
        </dgm:presLayoutVars>
      </dgm:prSet>
      <dgm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0"/>
      <dgm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7E75BF1C-6A18-4C73-8C81-C179F994C1D5}" type="pres">
      <dgm:prSet presAssocID="{10295BC9-9423-4938-A45A-149716AE1F77}" presName="chTx" presStyleLbl="revTx" presStyleIdx="10" presStyleCnt="27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27">
        <dgm:presLayoutVars>
          <dgm:bulletEnabled val="1"/>
        </dgm:presLayoutVars>
      </dgm:prSet>
      <dgm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0"/>
      <dgm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23A6A0CF-ED97-4550-8D69-94E46D5CFEB8}" type="pres">
      <dgm:prSet presAssocID="{63A215CB-6887-4492-B680-0CCF0FEC449B}" presName="chTx" presStyleLbl="revTx" presStyleIdx="12" presStyleCnt="27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27">
        <dgm:presLayoutVars>
          <dgm:bulletEnabled val="1"/>
        </dgm:presLayoutVars>
      </dgm:prSet>
      <dgm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0"/>
      <dgm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90CE9E3-CAAD-4C04-8FE9-74FEA068925E}" type="pres">
      <dgm:prSet presAssocID="{588C8304-7F68-4DCF-AF21-A39D7EA73A22}" presName="chTx" presStyleLbl="revTx" presStyleIdx="14" presStyleCnt="27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27">
        <dgm:presLayoutVars>
          <dgm:bulletEnabled val="1"/>
        </dgm:presLayoutVars>
      </dgm:prSet>
      <dgm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0"/>
      <dgm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ABEE02C1-9720-42AD-99B1-10ACFA3CD8E9}" type="pres">
      <dgm:prSet presAssocID="{8FD78184-2559-4891-94B9-B15468A0AACD}" presName="chTx" presStyleLbl="revTx" presStyleIdx="16" presStyleCnt="27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27">
        <dgm:presLayoutVars>
          <dgm:bulletEnabled val="1"/>
        </dgm:presLayoutVars>
      </dgm:prSet>
      <dgm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7"/>
      <dgm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E2FA720-1C9E-47FB-B161-8DDF539B062A}" type="pres">
      <dgm:prSet presAssocID="{F2E5B33C-D56F-4807-ABA4-D1BE5990C4F9}" presName="parTx" presStyleLbl="revTx" presStyleIdx="18" presStyleCnt="27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0"/>
      <dgm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A0EB2C-5B1B-47F1-ABDF-A11CF639D27B}" type="pres">
      <dgm:prSet presAssocID="{F8B5F449-B31A-447C-9427-CE76F8C96DB0}" presName="chTx" presStyleLbl="revTx" presStyleIdx="19" presStyleCnt="27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27">
        <dgm:presLayoutVars>
          <dgm:bulletEnabled val="1"/>
        </dgm:presLayoutVars>
      </dgm:prSet>
      <dgm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0"/>
      <dgm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CF9623-E775-400A-8510-2219D8103327}" type="pres">
      <dgm:prSet presAssocID="{761D5237-30BB-4FFA-9E91-D056370F1BD5}" presName="chTx" presStyleLbl="revTx" presStyleIdx="21" presStyleCnt="27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27">
        <dgm:presLayoutVars>
          <dgm:bulletEnabled val="1"/>
        </dgm:presLayoutVars>
      </dgm:prSet>
      <dgm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0"/>
      <dgm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81842D8B-73CA-4C17-B1DD-358549B7FE01}" type="pres">
      <dgm:prSet presAssocID="{DBC9FA44-1982-448B-9423-918AE053E38C}" presName="chTx" presStyleLbl="revTx" presStyleIdx="23" presStyleCnt="27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27">
        <dgm:presLayoutVars>
          <dgm:bulletEnabled val="1"/>
        </dgm:presLayoutVars>
      </dgm:prSet>
      <dgm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7"/>
      <dgm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FF8D7120-76D5-4182-95A5-1BE163150FA4}" type="pres">
      <dgm:prSet presAssocID="{5796C383-F02D-4EBC-8F5F-D5E89A32676D}" presName="parTx" presStyleLbl="revTx" presStyleIdx="25" presStyleCnt="27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7"/>
      <dgm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DD9D376D-EB67-422D-8AAD-D6296FA6C880}" type="pres">
      <dgm:prSet presAssocID="{94F5B72E-F90E-493C-B453-46E2629274B8}" presName="parTx" presStyleLbl="revTx" presStyleIdx="26" presStyleCnt="27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</dgm:ptLst>
  <dgm:cxnLst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121280" y="175664"/>
        <a:ext cx="559393" cy="269584"/>
      </dsp:txXfrm>
    </dsp:sp>
    <dsp:sp modelId="{C120D572-ED28-47A0-9285-754ED90F6C35}">
      <dsp:nvSpPr>
        <dsp:cNvPr id="0" name=""/>
        <dsp:cNvSpPr/>
      </dsp:nvSpPr>
      <dsp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5206" y="175664"/>
        <a:ext cx="559393" cy="269584"/>
      </dsp:txXfrm>
    </dsp:sp>
    <dsp:sp modelId="{CD0386F6-FEB6-4293-B80A-47E5C7F5C45C}">
      <dsp:nvSpPr>
        <dsp:cNvPr id="0" name=""/>
        <dsp:cNvSpPr/>
      </dsp:nvSpPr>
      <dsp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9132" y="175664"/>
        <a:ext cx="559393" cy="269584"/>
      </dsp:txXfrm>
    </dsp:sp>
    <dsp:sp modelId="{BDFBDA32-2135-4D63-A582-14C81498D7AB}">
      <dsp:nvSpPr>
        <dsp:cNvPr id="0" name=""/>
        <dsp:cNvSpPr/>
      </dsp:nvSpPr>
      <dsp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7825" y="975812"/>
        <a:ext cx="483901" cy="233319"/>
      </dsp:txXfrm>
    </dsp:sp>
    <dsp:sp modelId="{90929F41-55E7-4ACE-8306-1F10AE5B89FD}">
      <dsp:nvSpPr>
        <dsp:cNvPr id="0" name=""/>
        <dsp:cNvSpPr/>
      </dsp:nvSpPr>
      <dsp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5260" y="975812"/>
        <a:ext cx="483901" cy="233319"/>
      </dsp:txXfrm>
    </dsp:sp>
    <dsp:sp modelId="{F1501C64-463A-4A76-BA86-F6552AE6FDC8}">
      <dsp:nvSpPr>
        <dsp:cNvPr id="0" name=""/>
        <dsp:cNvSpPr/>
      </dsp:nvSpPr>
      <dsp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928" y="175664"/>
        <a:ext cx="559393" cy="269584"/>
      </dsp:txXfrm>
    </dsp:sp>
    <dsp:sp modelId="{BDF45B25-4061-49CE-826B-14C4B48E6B82}">
      <dsp:nvSpPr>
        <dsp:cNvPr id="0" name=""/>
        <dsp:cNvSpPr/>
      </dsp:nvSpPr>
      <dsp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56622" y="975812"/>
        <a:ext cx="483901" cy="233319"/>
      </dsp:txXfrm>
    </dsp:sp>
    <dsp:sp modelId="{B63A670D-98C9-44B0-A4BF-F00E43F71EF7}">
      <dsp:nvSpPr>
        <dsp:cNvPr id="0" name=""/>
        <dsp:cNvSpPr/>
      </dsp:nvSpPr>
      <dsp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4057" y="975812"/>
        <a:ext cx="483901" cy="233319"/>
      </dsp:txXfrm>
    </dsp:sp>
    <dsp:sp modelId="{DD727A46-ED6B-47EF-9DCC-0DC42DBF3A72}">
      <dsp:nvSpPr>
        <dsp:cNvPr id="0" name=""/>
        <dsp:cNvSpPr/>
      </dsp:nvSpPr>
      <dsp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691492" y="975812"/>
        <a:ext cx="483901" cy="233319"/>
      </dsp:txXfrm>
    </dsp:sp>
    <dsp:sp modelId="{6221DC2B-ED5C-4A78-BF99-6B04996CC076}">
      <dsp:nvSpPr>
        <dsp:cNvPr id="0" name=""/>
        <dsp:cNvSpPr/>
      </dsp:nvSpPr>
      <dsp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958927" y="975812"/>
        <a:ext cx="483901" cy="233319"/>
      </dsp:txXfrm>
    </dsp:sp>
    <dsp:sp modelId="{DBD6D791-4CCF-4484-A42C-53A3CCBCEEEE}">
      <dsp:nvSpPr>
        <dsp:cNvPr id="0" name=""/>
        <dsp:cNvSpPr/>
      </dsp:nvSpPr>
      <dsp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226362" y="975812"/>
        <a:ext cx="483901" cy="233319"/>
      </dsp:txXfrm>
    </dsp:sp>
    <dsp:sp modelId="{815A388F-6A15-48DE-947F-F8E1F9BC36E6}">
      <dsp:nvSpPr>
        <dsp:cNvPr id="0" name=""/>
        <dsp:cNvSpPr/>
      </dsp:nvSpPr>
      <dsp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9030" y="175664"/>
        <a:ext cx="559393" cy="269584"/>
      </dsp:txXfrm>
    </dsp:sp>
    <dsp:sp modelId="{0FF4A092-9BE5-4747-9017-B8124A93DF24}">
      <dsp:nvSpPr>
        <dsp:cNvPr id="0" name=""/>
        <dsp:cNvSpPr/>
      </dsp:nvSpPr>
      <dsp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977723" y="975812"/>
        <a:ext cx="483901" cy="233319"/>
      </dsp:txXfrm>
    </dsp:sp>
    <dsp:sp modelId="{B1630D47-64D5-4379-9AA3-1595ABA3A7C2}">
      <dsp:nvSpPr>
        <dsp:cNvPr id="0" name=""/>
        <dsp:cNvSpPr/>
      </dsp:nvSpPr>
      <dsp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245158" y="975812"/>
        <a:ext cx="483901" cy="233319"/>
      </dsp:txXfrm>
    </dsp:sp>
    <dsp:sp modelId="{AC085791-81BE-45EC-83C5-222511A1430A}">
      <dsp:nvSpPr>
        <dsp:cNvPr id="0" name=""/>
        <dsp:cNvSpPr/>
      </dsp:nvSpPr>
      <dsp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12594" y="975812"/>
        <a:ext cx="483901" cy="233319"/>
      </dsp:txXfrm>
    </dsp:sp>
    <dsp:sp modelId="{8F4F423D-4321-44D8-A982-585F7E75E1FC}">
      <dsp:nvSpPr>
        <dsp:cNvPr id="0" name=""/>
        <dsp:cNvSpPr/>
      </dsp:nvSpPr>
      <dsp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215261" y="175664"/>
        <a:ext cx="559393" cy="269584"/>
      </dsp:txXfrm>
    </dsp:sp>
    <dsp:sp modelId="{B590494E-6C26-4291-A7E2-4B8AC1C4F6AB}">
      <dsp:nvSpPr>
        <dsp:cNvPr id="0" name=""/>
        <dsp:cNvSpPr/>
      </dsp:nvSpPr>
      <dsp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699187" y="175664"/>
        <a:ext cx="559393" cy="26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45930" y="169167"/>
            <a:ext cx="9459169" cy="53397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536224" y="-3113169"/>
            <a:ext cx="5659550" cy="87896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" y="871210"/>
            <a:ext cx="6168569" cy="4155667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6479" y="-1263526"/>
            <a:ext cx="9655491" cy="6692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" y="501862"/>
            <a:ext cx="6140668" cy="4575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0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57" y="801483"/>
            <a:ext cx="6843713" cy="3929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algn="ctr"/>
            <a:r>
              <a:rPr lang="en-GB" sz="1350" dirty="0" smtClean="0">
                <a:solidFill>
                  <a:srgbClr val="E3D88B"/>
                </a:solidFill>
              </a:rPr>
              <a:t>this work is co-funded by and contributing to the Dutch National e-Infrastructure coordinated by SURF</a:t>
            </a:r>
            <a:endParaRPr lang="en-GB" sz="1350" dirty="0">
              <a:solidFill>
                <a:srgbClr val="E3D88B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7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73139" y="-593400"/>
            <a:ext cx="7696349" cy="66206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691507" y="-100013"/>
            <a:ext cx="8218437" cy="53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724" r:id="rId9"/>
    <p:sldLayoutId id="2147483708" r:id="rId10"/>
    <p:sldLayoutId id="2147483662" r:id="rId11"/>
    <p:sldLayoutId id="2147483701" r:id="rId12"/>
    <p:sldLayoutId id="2147483668" r:id="rId13"/>
    <p:sldLayoutId id="2147483660" r:id="rId14"/>
    <p:sldLayoutId id="2147483704" r:id="rId15"/>
    <p:sldLayoutId id="2147483705" r:id="rId16"/>
    <p:sldLayoutId id="2147483706" r:id="rId17"/>
    <p:sldLayoutId id="2147483707" r:id="rId18"/>
    <p:sldLayoutId id="2147483703" r:id="rId19"/>
    <p:sldLayoutId id="2147483661" r:id="rId20"/>
    <p:sldLayoutId id="2147483664" r:id="rId21"/>
    <p:sldLayoutId id="2147483667" r:id="rId22"/>
    <p:sldLayoutId id="2147483702" r:id="rId23"/>
    <p:sldLayoutId id="2147483697" r:id="rId24"/>
    <p:sldLayoutId id="2147483709" r:id="rId25"/>
    <p:sldLayoutId id="2147483674" r:id="rId26"/>
    <p:sldLayoutId id="2147483677" r:id="rId27"/>
    <p:sldLayoutId id="2147483698" r:id="rId28"/>
    <p:sldLayoutId id="2147483699" r:id="rId29"/>
    <p:sldLayoutId id="2147483710" r:id="rId30"/>
    <p:sldLayoutId id="2147483672" r:id="rId31"/>
    <p:sldLayoutId id="2147483675" r:id="rId32"/>
    <p:sldLayoutId id="2147483678" r:id="rId33"/>
    <p:sldLayoutId id="2147483681" r:id="rId34"/>
    <p:sldLayoutId id="2147483684" r:id="rId35"/>
    <p:sldLayoutId id="2147483673" r:id="rId36"/>
    <p:sldLayoutId id="2147483676" r:id="rId37"/>
    <p:sldLayoutId id="2147483679" r:id="rId38"/>
    <p:sldLayoutId id="2147483682" r:id="rId39"/>
    <p:sldLayoutId id="2147483685" r:id="rId40"/>
    <p:sldLayoutId id="2147483686" r:id="rId41"/>
    <p:sldLayoutId id="2147483688" r:id="rId42"/>
    <p:sldLayoutId id="2147483689" r:id="rId43"/>
    <p:sldLayoutId id="2147483690" r:id="rId44"/>
  </p:sldLayoutIdLst>
  <p:transition spd="med"/>
  <p:hf sldNum="0" hdr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3" r:id="rId3"/>
    <p:sldLayoutId id="2147483714" r:id="rId4"/>
    <p:sldLayoutId id="2147483722" r:id="rId5"/>
    <p:sldLayoutId id="2147483715" r:id="rId6"/>
    <p:sldLayoutId id="2147483716" r:id="rId7"/>
    <p:sldLayoutId id="2147483720" r:id="rId8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Gen 4</a:t>
            </a:r>
            <a:br>
              <a:rPr lang="en-GB" dirty="0" smtClean="0"/>
            </a:br>
            <a:r>
              <a:rPr lang="en-GB" sz="2400" i="1" dirty="0" smtClean="0"/>
              <a:t>the </a:t>
            </a:r>
            <a:r>
              <a:rPr lang="en-GB" sz="2400" i="1" dirty="0" smtClean="0"/>
              <a:t>good, </a:t>
            </a:r>
            <a:r>
              <a:rPr lang="en-GB" sz="2400" i="1" dirty="0" smtClean="0"/>
              <a:t>the ^H^H^H, and </a:t>
            </a:r>
            <a:r>
              <a:rPr lang="en-GB" sz="2400" i="1" dirty="0" smtClean="0"/>
              <a:t>…</a:t>
            </a:r>
            <a:br>
              <a:rPr lang="en-GB" sz="2400" i="1" dirty="0" smtClean="0"/>
            </a:br>
            <a:r>
              <a:rPr lang="en-GB" sz="2400" i="1" dirty="0" smtClean="0"/>
              <a:t>seen from an e-Infra perspective</a:t>
            </a:r>
            <a:endParaRPr lang="en-GB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Nikhef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May 2020 </a:t>
            </a:r>
            <a:r>
              <a:rPr lang="en-GB" dirty="0" err="1"/>
              <a:t>EUGridPMA</a:t>
            </a:r>
            <a:r>
              <a:rPr lang="en-GB" dirty="0"/>
              <a:t> </a:t>
            </a:r>
            <a:r>
              <a:rPr lang="en-GB" dirty="0" smtClean="0"/>
              <a:t>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No idea what will happen to software if they are installed – it … needs testing! </a:t>
            </a:r>
            <a:br>
              <a:rPr lang="en-GB" sz="2000" dirty="0"/>
            </a:br>
            <a:r>
              <a:rPr lang="en-GB" sz="2000" dirty="0"/>
              <a:t>Proposal: test as far as possible with a few instances and roll in 1.106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</a:t>
            </a:r>
            <a:r>
              <a:rPr lang="en-GB" sz="2000" dirty="0"/>
              <a:t>least </a:t>
            </a:r>
            <a:r>
              <a:rPr lang="en-GB" sz="2000" i="1" dirty="0" err="1"/>
              <a:t>voms</a:t>
            </a:r>
            <a:r>
              <a:rPr lang="en-GB" sz="2000" i="1" dirty="0"/>
              <a:t>-proxy-</a:t>
            </a:r>
            <a:r>
              <a:rPr lang="en-GB" sz="2000" i="1" dirty="0" err="1"/>
              <a:t>init</a:t>
            </a:r>
            <a:r>
              <a:rPr lang="en-GB" sz="2000" i="1" dirty="0"/>
              <a:t> </a:t>
            </a:r>
            <a:r>
              <a:rPr lang="en-GB" sz="2000" dirty="0"/>
              <a:t>in </a:t>
            </a:r>
            <a:r>
              <a:rPr lang="en-GB" sz="2000" dirty="0" err="1"/>
              <a:t>emi-ui</a:t>
            </a:r>
            <a:r>
              <a:rPr lang="en-GB" sz="2000" dirty="0"/>
              <a:t> &gt;=3.7 does not explode, which is good™</a:t>
            </a:r>
            <a:br>
              <a:rPr lang="en-GB" sz="2000" dirty="0"/>
            </a:br>
            <a:r>
              <a:rPr lang="en-GB" sz="2000" dirty="0"/>
              <a:t>(but the same in versions &lt;=3.3 is known to get confused by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Installing </a:t>
            </a:r>
            <a:r>
              <a:rPr lang="en-GB" sz="2000" dirty="0"/>
              <a:t>as extra trust anchors should be harmless, until a user trigger one</a:t>
            </a:r>
          </a:p>
          <a:p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ECC certs in the main RP contexts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07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76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based on a concept by Jan Meijer back in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driven primarily by the NREN constituency, but with the </a:t>
            </a:r>
            <a:r>
              <a:rPr lang="en-GB" sz="1600" dirty="0" err="1"/>
              <a:t>eScience</a:t>
            </a:r>
            <a:r>
              <a:rPr lang="en-GB" sz="1600" dirty="0"/>
              <a:t> use cases very much in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NREN (GEANT constituency) requirements on public trust, today esp. EV, but also eIDAS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 a way that scales to 45 countries and ~100k active certificates today, increasing steadily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and also ~10000 organisations, most of which cannot deal with certificates … or with much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now going to its 4th iteration: </a:t>
            </a:r>
            <a:r>
              <a:rPr lang="en-GB" sz="1600" dirty="0" err="1"/>
              <a:t>GlobalSign</a:t>
            </a:r>
            <a:r>
              <a:rPr lang="en-GB" sz="1600" dirty="0"/>
              <a:t>, </a:t>
            </a:r>
            <a:r>
              <a:rPr lang="en-GB" sz="1600" dirty="0" err="1"/>
              <a:t>Comodo</a:t>
            </a:r>
            <a:r>
              <a:rPr lang="en-GB" sz="1600" dirty="0"/>
              <a:t>, </a:t>
            </a:r>
            <a:r>
              <a:rPr lang="en-GB" sz="1600" dirty="0" err="1"/>
              <a:t>DigiCert</a:t>
            </a:r>
            <a:r>
              <a:rPr lang="en-GB" sz="1600" dirty="0"/>
              <a:t>, … and now </a:t>
            </a:r>
            <a:r>
              <a:rPr lang="en-GB" sz="1600" dirty="0" err="1"/>
              <a:t>Sectigo</a:t>
            </a:r>
            <a:r>
              <a:rPr lang="en-GB" sz="1600" dirty="0"/>
              <a:t>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15 years of TCS … 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3518" y="2932222"/>
            <a:ext cx="8396963" cy="2071098"/>
            <a:chOff x="440649" y="2499626"/>
            <a:chExt cx="8396963" cy="2071098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5126620"/>
                </p:ext>
              </p:extLst>
            </p:nvPr>
          </p:nvGraphicFramePr>
          <p:xfrm>
            <a:off x="440649" y="3113018"/>
            <a:ext cx="8181975" cy="1361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Line Callout 1 (Border and Accent Bar) 14"/>
            <p:cNvSpPr/>
            <p:nvPr/>
          </p:nvSpPr>
          <p:spPr>
            <a:xfrm flipH="1">
              <a:off x="459781" y="3104012"/>
              <a:ext cx="1135856" cy="535781"/>
            </a:xfrm>
            <a:prstGeom prst="accentBorderCallout1">
              <a:avLst>
                <a:gd name="adj1" fmla="val 18750"/>
                <a:gd name="adj2" fmla="val -8333"/>
                <a:gd name="adj3" fmla="val 25834"/>
                <a:gd name="adj4" fmla="val -32673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TF-EMC2</a:t>
              </a:r>
              <a:b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16" name="Line Callout 1 (Border and Accent Bar) 15"/>
            <p:cNvSpPr/>
            <p:nvPr/>
          </p:nvSpPr>
          <p:spPr>
            <a:xfrm>
              <a:off x="3468485" y="2529783"/>
              <a:ext cx="1050133" cy="402439"/>
            </a:xfrm>
            <a:prstGeom prst="accentBorderCallout1">
              <a:avLst>
                <a:gd name="adj1" fmla="val 18750"/>
                <a:gd name="adj2" fmla="val -8333"/>
                <a:gd name="adj3" fmla="val 127069"/>
                <a:gd name="adj4" fmla="val -328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SCS G1 (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GlobalSign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7" name="Line Callout 1 (Border and Accent Bar) 16"/>
            <p:cNvSpPr/>
            <p:nvPr/>
          </p:nvSpPr>
          <p:spPr>
            <a:xfrm flipH="1">
              <a:off x="1712315" y="2529783"/>
              <a:ext cx="642939" cy="214522"/>
            </a:xfrm>
            <a:prstGeom prst="accentBorderCallout1">
              <a:avLst>
                <a:gd name="adj1" fmla="val 18750"/>
                <a:gd name="adj2" fmla="val -8333"/>
                <a:gd name="adj3" fmla="val 195669"/>
                <a:gd name="adj4" fmla="val -46006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35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CfP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Callout 1 (Border and Accent Bar) 17"/>
            <p:cNvSpPr/>
            <p:nvPr/>
          </p:nvSpPr>
          <p:spPr>
            <a:xfrm>
              <a:off x="5069880" y="2499626"/>
              <a:ext cx="1370407" cy="589255"/>
            </a:xfrm>
            <a:prstGeom prst="accentBorderCallout1">
              <a:avLst>
                <a:gd name="adj1" fmla="val 18750"/>
                <a:gd name="adj2" fmla="val -8333"/>
                <a:gd name="adj3" fmla="val 157978"/>
                <a:gd name="adj4" fmla="val -7750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35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CFP and start of TCS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eScience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with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Comodo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Callout 1 (Border and Accent Bar) 18"/>
            <p:cNvSpPr/>
            <p:nvPr/>
          </p:nvSpPr>
          <p:spPr>
            <a:xfrm flipH="1">
              <a:off x="2863650" y="4179968"/>
              <a:ext cx="1654967" cy="390756"/>
            </a:xfrm>
            <a:prstGeom prst="accentBorderCallout1">
              <a:avLst>
                <a:gd name="adj1" fmla="val 18750"/>
                <a:gd name="adj2" fmla="val -8333"/>
                <a:gd name="adj3" fmla="val -28993"/>
                <a:gd name="adj4" fmla="val -3304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 G3 with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DigiCert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eduGAIN</a:t>
              </a:r>
            </a:p>
          </p:txBody>
        </p:sp>
        <p:sp>
          <p:nvSpPr>
            <p:cNvPr id="20" name="Line Callout 1 (Border and Accent Bar) 19"/>
            <p:cNvSpPr/>
            <p:nvPr/>
          </p:nvSpPr>
          <p:spPr>
            <a:xfrm>
              <a:off x="7092754" y="2661783"/>
              <a:ext cx="948926" cy="270440"/>
            </a:xfrm>
            <a:prstGeom prst="accentBorderCallout1">
              <a:avLst>
                <a:gd name="adj1" fmla="val 18750"/>
                <a:gd name="adj2" fmla="val -8333"/>
                <a:gd name="adj3" fmla="val 325261"/>
                <a:gd name="adj4" fmla="val -46688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 G4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CfP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Callout 1 (Border and Accent Bar) 20"/>
            <p:cNvSpPr/>
            <p:nvPr/>
          </p:nvSpPr>
          <p:spPr>
            <a:xfrm>
              <a:off x="7567217" y="3414960"/>
              <a:ext cx="1270395" cy="442734"/>
            </a:xfrm>
            <a:prstGeom prst="accentBorderCallout1">
              <a:avLst>
                <a:gd name="adj1" fmla="val 18750"/>
                <a:gd name="adj2" fmla="val -8333"/>
                <a:gd name="adj3" fmla="val 112272"/>
                <a:gd name="adj4" fmla="val -41627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Commissioning ongoing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68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validation </a:t>
            </a:r>
            <a:r>
              <a:rPr lang="en-GB" sz="1800" dirty="0"/>
              <a:t>for </a:t>
            </a:r>
            <a:r>
              <a:rPr lang="en-GB" sz="1800" dirty="0" smtClean="0"/>
              <a:t>server certs and model </a:t>
            </a:r>
            <a:r>
              <a:rPr lang="en-GB" sz="1800" dirty="0"/>
              <a:t>for personal/robot </a:t>
            </a:r>
            <a:r>
              <a:rPr lang="en-GB" sz="1800" b="1" dirty="0"/>
              <a:t>remains the same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adherence </a:t>
            </a:r>
            <a:r>
              <a:rPr lang="en-US" sz="1800" b="1" dirty="0"/>
              <a:t>to </a:t>
            </a:r>
            <a:r>
              <a:rPr lang="en-US" sz="1800" b="1" dirty="0" smtClean="0"/>
              <a:t>TCS </a:t>
            </a:r>
            <a:r>
              <a:rPr lang="en-US" sz="1800" b="1" dirty="0"/>
              <a:t>CP/CPS </a:t>
            </a:r>
            <a:r>
              <a:rPr lang="en-US" sz="1800" dirty="0" smtClean="0"/>
              <a:t>the same (and augments the provider CP/CPS)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 now </a:t>
            </a:r>
            <a:r>
              <a:rPr lang="en-US" sz="1800" dirty="0"/>
              <a:t>on top of </a:t>
            </a:r>
            <a:r>
              <a:rPr lang="en-US" sz="1800" dirty="0" err="1"/>
              <a:t>Sectigo’s</a:t>
            </a:r>
            <a:r>
              <a:rPr lang="en-US" sz="1800" dirty="0"/>
              <a:t> CP/CPS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sectigo.com/uploads/files/Sectigo-CPS-v5.1.5.pdf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it </a:t>
            </a:r>
            <a:r>
              <a:rPr lang="en-GB" sz="1800" b="1" dirty="0"/>
              <a:t>is a new </a:t>
            </a:r>
            <a:r>
              <a:rPr lang="en-GB" sz="1800" b="1" dirty="0" smtClean="0"/>
              <a:t>hierarchy</a:t>
            </a:r>
            <a:r>
              <a:rPr lang="en-GB" sz="1800" dirty="0"/>
              <a:t> </a:t>
            </a:r>
            <a:r>
              <a:rPr lang="en-GB" sz="1800" dirty="0" smtClean="0"/>
              <a:t>(when installed correctly, ends in self-signed </a:t>
            </a:r>
            <a:r>
              <a:rPr lang="en-GB" sz="1800" dirty="0" err="1" smtClean="0"/>
              <a:t>USERTrust</a:t>
            </a:r>
            <a:r>
              <a:rPr lang="en-GB" sz="1800" dirty="0" smtClean="0"/>
              <a:t> CA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keeps </a:t>
            </a:r>
            <a:r>
              <a:rPr lang="en-GB" sz="1800" b="1" dirty="0"/>
              <a:t>the current prefix </a:t>
            </a:r>
            <a:r>
              <a:rPr lang="en-GB" sz="1800" dirty="0"/>
              <a:t>/</a:t>
            </a:r>
            <a:r>
              <a:rPr lang="en-GB" sz="1800" dirty="0" smtClean="0"/>
              <a:t>DC=org/DC=</a:t>
            </a:r>
            <a:r>
              <a:rPr lang="en-GB" sz="1800" dirty="0" err="1" smtClean="0"/>
              <a:t>terena</a:t>
            </a:r>
            <a:r>
              <a:rPr lang="en-GB" sz="1800" dirty="0" smtClean="0"/>
              <a:t>/DC=</a:t>
            </a:r>
            <a:r>
              <a:rPr lang="en-GB" sz="1800" dirty="0" err="1" smtClean="0"/>
              <a:t>tcs</a:t>
            </a:r>
            <a:r>
              <a:rPr lang="en-GB" sz="1800" dirty="0" smtClean="0"/>
              <a:t>/…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ym typeface="Wingdings" panose="05000000000000000000" pitchFamily="2" charset="2"/>
              </a:rPr>
              <a:t>issuer </a:t>
            </a:r>
            <a:r>
              <a:rPr lang="en-GB" sz="1800" b="1" dirty="0">
                <a:sym typeface="Wingdings" panose="05000000000000000000" pitchFamily="2" charset="2"/>
              </a:rPr>
              <a:t>names </a:t>
            </a:r>
            <a:r>
              <a:rPr lang="en-GB" sz="1800" b="1" dirty="0" smtClean="0">
                <a:sym typeface="Wingdings" panose="05000000000000000000" pitchFamily="2" charset="2"/>
              </a:rPr>
              <a:t>changed as needed, </a:t>
            </a:r>
            <a:r>
              <a:rPr lang="en-GB" sz="1800" dirty="0" smtClean="0">
                <a:sym typeface="Wingdings" panose="05000000000000000000" pitchFamily="2" charset="2"/>
              </a:rPr>
              <a:t>and since </a:t>
            </a:r>
            <a:r>
              <a:rPr lang="en-GB" sz="1800" dirty="0">
                <a:sym typeface="Wingdings" panose="05000000000000000000" pitchFamily="2" charset="2"/>
              </a:rPr>
              <a:t>these show visibly in the </a:t>
            </a:r>
            <a:r>
              <a:rPr lang="en-GB" sz="1800" dirty="0" smtClean="0">
                <a:sym typeface="Wingdings" panose="05000000000000000000" pitchFamily="2" charset="2"/>
              </a:rPr>
              <a:t>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ym typeface="Wingdings" panose="05000000000000000000" pitchFamily="2" charset="2"/>
              </a:rPr>
              <a:t>joint OV browser trust </a:t>
            </a:r>
            <a:r>
              <a:rPr lang="en-GB" sz="1800" dirty="0" smtClean="0">
                <a:sym typeface="Wingdings" panose="05000000000000000000" pitchFamily="2" charset="2"/>
              </a:rPr>
              <a:t>(and MUA trust for personal certs) retained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distributed</a:t>
            </a:r>
            <a:r>
              <a:rPr lang="en-GB" sz="1800" dirty="0" smtClean="0"/>
              <a:t> the new RSA Root and intermediates in 1.104 release (early April</a:t>
            </a:r>
            <a:r>
              <a:rPr lang="en-GB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brings RSA and ECC!</a:t>
            </a:r>
            <a:r>
              <a:rPr lang="en-GB" sz="1800" dirty="0" smtClean="0"/>
              <a:t> (more on that at the end)</a:t>
            </a:r>
            <a:endParaRPr lang="en-GB" sz="1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Main IGTF relevant items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294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" y="438180"/>
            <a:ext cx="7333974" cy="41253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Where is the TCSG4 now … ? the plan was: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26109" y="3004814"/>
            <a:ext cx="191789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&lt; pushed in 1.104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&lt; TCS is ~here now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 smtClean="0">
                <a:solidFill>
                  <a:srgbClr val="6F2575"/>
                </a:solidFill>
              </a:rPr>
              <a:t>(</a:t>
            </a:r>
            <a:r>
              <a:rPr lang="en-GB" sz="1600" i="1" cap="none" dirty="0" smtClean="0">
                <a:solidFill>
                  <a:srgbClr val="6F2575"/>
                </a:solidFill>
              </a:rPr>
              <a:t>as seen from an </a:t>
            </a:r>
            <a:br>
              <a:rPr lang="en-GB" sz="1600" i="1" cap="none" dirty="0" smtClean="0">
                <a:solidFill>
                  <a:srgbClr val="6F2575"/>
                </a:solidFill>
              </a:rPr>
            </a:br>
            <a:r>
              <a:rPr lang="en-GB" sz="1600" i="1" cap="none" dirty="0" smtClean="0">
                <a:solidFill>
                  <a:srgbClr val="6F2575"/>
                </a:solidFill>
              </a:rPr>
              <a:t>org standpoint </a:t>
            </a:r>
            <a:br>
              <a:rPr lang="en-GB" sz="1600" i="1" cap="none" dirty="0" smtClean="0">
                <a:solidFill>
                  <a:srgbClr val="6F2575"/>
                </a:solidFill>
              </a:rPr>
            </a:br>
            <a:r>
              <a:rPr lang="en-GB" sz="1600" i="1" cap="none" dirty="0" smtClean="0">
                <a:solidFill>
                  <a:srgbClr val="6F2575"/>
                </a:solidFill>
              </a:rPr>
              <a:t>at Nikhef)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26109" y="438180"/>
            <a:ext cx="0" cy="4125361"/>
          </a:xfrm>
          <a:prstGeom prst="line">
            <a:avLst/>
          </a:prstGeom>
          <a:noFill/>
          <a:ln w="25400" cap="flat">
            <a:solidFill>
              <a:srgbClr val="E3D88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050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4" y="901874"/>
            <a:ext cx="8868298" cy="707721"/>
          </a:xfrm>
          <a:prstGeom prst="rect">
            <a:avLst/>
          </a:prstGeom>
          <a:solidFill>
            <a:srgbClr val="E3D88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4" y="967796"/>
            <a:ext cx="8905875" cy="3373033"/>
          </a:xfrm>
        </p:spPr>
        <p:txBody>
          <a:bodyPr/>
          <a:lstStyle/>
          <a:p>
            <a:pPr algn="ctr"/>
            <a:r>
              <a:rPr lang="en-GB" sz="2000" dirty="0"/>
              <a:t>i</a:t>
            </a:r>
            <a:r>
              <a:rPr lang="en-GB" sz="2000" dirty="0" smtClean="0"/>
              <a:t>t is not impossible to get TCS ‘IGTF profile’ compliant end-entity certs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i="1" dirty="0" smtClean="0">
                <a:sym typeface="Wingdings" panose="05000000000000000000" pitchFamily="2" charset="2"/>
              </a:rPr>
              <a:t>if only thanks to the persistence of </a:t>
            </a:r>
            <a:r>
              <a:rPr lang="en-GB" sz="2000" i="1" dirty="0" err="1" smtClean="0">
                <a:sym typeface="Wingdings" panose="05000000000000000000" pitchFamily="2" charset="2"/>
              </a:rPr>
              <a:t>Sigita</a:t>
            </a:r>
            <a:r>
              <a:rPr lang="en-GB" sz="2000" i="1" dirty="0" smtClean="0">
                <a:sym typeface="Wingdings" panose="05000000000000000000" pitchFamily="2" charset="2"/>
              </a:rPr>
              <a:t> and interventions by </a:t>
            </a:r>
            <a:r>
              <a:rPr lang="en-GB" sz="2000" i="1" dirty="0" err="1" smtClean="0">
                <a:sym typeface="Wingdings" panose="05000000000000000000" pitchFamily="2" charset="2"/>
              </a:rPr>
              <a:t>Klaas</a:t>
            </a:r>
            <a:r>
              <a:rPr lang="en-GB" sz="2000" i="1" dirty="0" smtClean="0">
                <a:sym typeface="Wingdings" panose="05000000000000000000" pitchFamily="2" charset="2"/>
              </a:rPr>
              <a:t>. Thanks!</a:t>
            </a: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self-service </a:t>
            </a:r>
            <a:r>
              <a:rPr lang="en-GB" sz="2000" dirty="0" smtClean="0">
                <a:sym typeface="Wingdings" panose="05000000000000000000" pitchFamily="2" charset="2"/>
              </a:rPr>
              <a:t>issuance portal for personal certificates works really great, available in eduGAIN, using the same authorisation model with </a:t>
            </a:r>
            <a:r>
              <a:rPr lang="en-GB" dirty="0" smtClean="0">
                <a:sym typeface="Wingdings" panose="05000000000000000000" pitchFamily="2" charset="2"/>
              </a:rPr>
              <a:t>	</a:t>
            </a:r>
            <a:r>
              <a:rPr lang="en-GB" sz="1800" dirty="0" err="1" smtClean="0">
                <a:solidFill>
                  <a:srgbClr val="6F2575"/>
                </a:solidFill>
                <a:sym typeface="Wingdings" panose="05000000000000000000" pitchFamily="2" charset="2"/>
              </a:rPr>
              <a:t>eduPersonEntitlement</a:t>
            </a:r>
            <a:r>
              <a:rPr lang="en-GB" sz="1800" dirty="0" smtClean="0">
                <a:solidFill>
                  <a:srgbClr val="6F2575"/>
                </a:solidFill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6F2575"/>
                </a:solidFill>
                <a:sym typeface="Wingdings" panose="05000000000000000000" pitchFamily="2" charset="2"/>
              </a:rPr>
              <a:t>= </a:t>
            </a:r>
            <a:r>
              <a:rPr lang="en-GB" sz="1800" dirty="0" err="1" smtClean="0">
                <a:solidFill>
                  <a:srgbClr val="6F2575"/>
                </a:solidFill>
                <a:sym typeface="Wingdings" panose="05000000000000000000" pitchFamily="2" charset="2"/>
              </a:rPr>
              <a:t>urn:mace:terena.org:tcs:personal-user</a:t>
            </a:r>
            <a:endParaRPr lang="en-GB" sz="1800" dirty="0" smtClean="0">
              <a:solidFill>
                <a:srgbClr val="6F2575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can also produce PKCS#12 server-side generated credentials, </a:t>
            </a:r>
            <a:r>
              <a:rPr lang="en-GB" sz="2000" dirty="0" smtClean="0">
                <a:sym typeface="Wingdings" panose="05000000000000000000" pitchFamily="2" charset="2"/>
              </a:rPr>
              <a:t/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to </a:t>
            </a:r>
            <a:r>
              <a:rPr lang="en-GB" sz="2000" dirty="0" smtClean="0">
                <a:sym typeface="Wingdings" panose="05000000000000000000" pitchFamily="2" charset="2"/>
              </a:rPr>
              <a:t>address increasing trouble with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robot email (mailing lists, team robots) work as usual via explicit invite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non-eduGAIN </a:t>
            </a:r>
            <a:r>
              <a:rPr lang="en-GB" sz="2000" dirty="0" smtClean="0">
                <a:sym typeface="Wingdings" panose="05000000000000000000" pitchFamily="2" charset="2"/>
              </a:rPr>
              <a:t>(explicit invite) personal certs work for the kind of people who otherwise love to write email by typing SMTP commands :)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state, end of 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550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4629873" y="961121"/>
            <a:ext cx="4438971" cy="3379708"/>
          </a:xfrm>
        </p:spPr>
        <p:txBody>
          <a:bodyPr/>
          <a:lstStyle/>
          <a:p>
            <a:r>
              <a:rPr lang="en-GB" sz="1900" dirty="0" smtClean="0"/>
              <a:t>Newly developed by Murray @</a:t>
            </a:r>
            <a:r>
              <a:rPr lang="en-GB" sz="1900" dirty="0" err="1" smtClean="0"/>
              <a:t>Sectigo</a:t>
            </a:r>
            <a:endParaRPr lang="en-GB" sz="1900" dirty="0"/>
          </a:p>
          <a:p>
            <a:r>
              <a:rPr lang="en-GB" sz="1900" dirty="0" smtClean="0"/>
              <a:t>&amp; is one thing that works absolutely great</a:t>
            </a:r>
            <a:endParaRPr lang="en-GB" sz="1900" dirty="0" smtClean="0"/>
          </a:p>
          <a:p>
            <a:endParaRPr lang="en-GB" sz="1900" dirty="0" smtClean="0"/>
          </a:p>
          <a:p>
            <a:r>
              <a:rPr lang="en-GB" sz="1900" dirty="0" smtClean="0"/>
              <a:t>Picks </a:t>
            </a:r>
            <a:r>
              <a:rPr lang="en-GB" sz="1900" dirty="0" smtClean="0"/>
              <a:t>profile and name form directly </a:t>
            </a:r>
          </a:p>
          <a:p>
            <a:r>
              <a:rPr lang="en-GB" sz="1900" dirty="0" smtClean="0"/>
              <a:t>from product type</a:t>
            </a:r>
          </a:p>
          <a:p>
            <a:endParaRPr lang="en-GB" sz="1900" dirty="0"/>
          </a:p>
          <a:p>
            <a:r>
              <a:rPr lang="en-GB" sz="1900" dirty="0" smtClean="0"/>
              <a:t>includes </a:t>
            </a:r>
            <a:r>
              <a:rPr lang="en-GB" sz="1900" dirty="0" err="1" smtClean="0"/>
              <a:t>ePPN</a:t>
            </a:r>
            <a:r>
              <a:rPr lang="en-GB" sz="1900" dirty="0" smtClean="0"/>
              <a:t> as </a:t>
            </a:r>
            <a:r>
              <a:rPr lang="en-GB" sz="1900" dirty="0" err="1" smtClean="0"/>
              <a:t>uniqueID</a:t>
            </a:r>
            <a:r>
              <a:rPr lang="en-GB" sz="1900" dirty="0" smtClean="0"/>
              <a:t> </a:t>
            </a:r>
            <a:br>
              <a:rPr lang="en-GB" sz="1900" dirty="0" smtClean="0"/>
            </a:br>
            <a:r>
              <a:rPr lang="en-GB" sz="1900" i="1" dirty="0" smtClean="0"/>
              <a:t>but stores it as the email </a:t>
            </a:r>
            <a:r>
              <a:rPr lang="en-GB" sz="1900" i="1" dirty="0" smtClean="0"/>
              <a:t>address </a:t>
            </a:r>
            <a:r>
              <a:rPr lang="en-GB" sz="1900" dirty="0" smtClean="0">
                <a:sym typeface="Wingdings" panose="05000000000000000000" pitchFamily="2" charset="2"/>
              </a:rPr>
              <a:t></a:t>
            </a:r>
            <a:r>
              <a:rPr lang="en-GB" sz="1900" i="1" dirty="0" smtClean="0"/>
              <a:t> </a:t>
            </a:r>
            <a:br>
              <a:rPr lang="en-GB" sz="1900" i="1" dirty="0" smtClean="0"/>
            </a:br>
            <a:r>
              <a:rPr lang="en-GB" sz="1900" i="1" dirty="0" smtClean="0"/>
              <a:t>so </a:t>
            </a:r>
            <a:r>
              <a:rPr lang="en-GB" sz="1900" i="1" dirty="0" smtClean="0"/>
              <a:t>orgs cannot re-use an </a:t>
            </a:r>
            <a:r>
              <a:rPr lang="en-GB" sz="1900" i="1" dirty="0" err="1" smtClean="0"/>
              <a:t>ePPN</a:t>
            </a:r>
            <a:r>
              <a:rPr lang="en-GB" sz="1900" i="1" dirty="0" smtClean="0"/>
              <a:t> </a:t>
            </a:r>
            <a:r>
              <a:rPr lang="en-GB" sz="1900" i="1" dirty="0" smtClean="0"/>
              <a:t/>
            </a:r>
            <a:br>
              <a:rPr lang="en-GB" sz="1900" i="1" dirty="0" smtClean="0"/>
            </a:br>
            <a:r>
              <a:rPr lang="en-GB" sz="1900" i="1" dirty="0" smtClean="0"/>
              <a:t>as </a:t>
            </a:r>
            <a:r>
              <a:rPr lang="en-GB" sz="1900" i="1" dirty="0" smtClean="0"/>
              <a:t>an email address later …</a:t>
            </a:r>
            <a:endParaRPr lang="en-GB" sz="1900" dirty="0" smtClean="0"/>
          </a:p>
          <a:p>
            <a:endParaRPr lang="en-GB" sz="1900" i="1" dirty="0"/>
          </a:p>
          <a:p>
            <a:r>
              <a:rPr lang="en-GB" sz="1900" dirty="0" smtClean="0"/>
              <a:t>Support .P12 generation and CSR</a:t>
            </a:r>
            <a:endParaRPr lang="en-GB" sz="19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31389" y="238125"/>
            <a:ext cx="4274486" cy="403957"/>
          </a:xfrm>
        </p:spPr>
        <p:txBody>
          <a:bodyPr/>
          <a:lstStyle/>
          <a:p>
            <a:r>
              <a:rPr lang="en-GB" dirty="0" smtClean="0"/>
              <a:t>New ‘SAML portal’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179"/>
          <a:stretch/>
        </p:blipFill>
        <p:spPr>
          <a:xfrm>
            <a:off x="238125" y="238124"/>
            <a:ext cx="4079232" cy="42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4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half" idx="14"/>
          </p:nvPr>
        </p:nvSpPr>
        <p:spPr>
          <a:xfrm>
            <a:off x="4714875" y="967071"/>
            <a:ext cx="4193009" cy="500504"/>
          </a:xfrm>
        </p:spPr>
        <p:txBody>
          <a:bodyPr/>
          <a:lstStyle/>
          <a:p>
            <a:r>
              <a:rPr lang="en-GB" dirty="0" smtClean="0"/>
              <a:t>Robot Email: classic issuance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Policy OIDs – complete</a:t>
            </a:r>
            <a:r>
              <a:rPr lang="en-GB" dirty="0"/>
              <a:t> </a:t>
            </a:r>
            <a:r>
              <a:rPr lang="en-GB" dirty="0" smtClean="0"/>
              <a:t>and the correct 1SCP suite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7535"/>
              </p:ext>
            </p:extLst>
          </p:nvPr>
        </p:nvGraphicFramePr>
        <p:xfrm>
          <a:off x="115303" y="2792162"/>
          <a:ext cx="3836261" cy="156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PHOTO-PAINT" r:id="rId3" imgW="5041800" imgH="2050920" progId="CorelPHOTOPAINT.Image.16">
                  <p:embed/>
                </p:oleObj>
              </mc:Choice>
              <mc:Fallback>
                <p:oleObj name="PHOTO-PAINT" r:id="rId3" imgW="5041800" imgH="20509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03" y="2792162"/>
                        <a:ext cx="3836261" cy="156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882420"/>
              </p:ext>
            </p:extLst>
          </p:nvPr>
        </p:nvGraphicFramePr>
        <p:xfrm>
          <a:off x="4671680" y="1467574"/>
          <a:ext cx="4354262" cy="1064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PHOTO-PAINT" r:id="rId5" imgW="6622920" imgH="1618920" progId="CorelPHOTOPAINT.Image.16">
                  <p:embed/>
                </p:oleObj>
              </mc:Choice>
              <mc:Fallback>
                <p:oleObj name="PHOTO-PAINT" r:id="rId5" imgW="6622920" imgH="16189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1680" y="1467574"/>
                        <a:ext cx="4354262" cy="1064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30166"/>
              </p:ext>
            </p:extLst>
          </p:nvPr>
        </p:nvGraphicFramePr>
        <p:xfrm>
          <a:off x="59851" y="1467574"/>
          <a:ext cx="4481821" cy="102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PHOTO-PAINT" r:id="rId7" imgW="7194240" imgH="1650960" progId="CorelPHOTOPAINT.Image.16">
                  <p:embed/>
                </p:oleObj>
              </mc:Choice>
              <mc:Fallback>
                <p:oleObj name="PHOTO-PAINT" r:id="rId7" imgW="7194240" imgH="165096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51" y="1467574"/>
                        <a:ext cx="4481821" cy="102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78338"/>
              </p:ext>
            </p:extLst>
          </p:nvPr>
        </p:nvGraphicFramePr>
        <p:xfrm>
          <a:off x="4671680" y="2792162"/>
          <a:ext cx="4216007" cy="151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PHOTO-PAINT" r:id="rId9" imgW="5225760" imgH="1879560" progId="CorelPHOTOPAINT.Image.16">
                  <p:embed/>
                </p:oleObj>
              </mc:Choice>
              <mc:Fallback>
                <p:oleObj name="PHOTO-PAINT" r:id="rId9" imgW="5225760" imgH="187956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1680" y="2792162"/>
                        <a:ext cx="4216007" cy="151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14"/>
          <p:cNvSpPr txBox="1">
            <a:spLocks/>
          </p:cNvSpPr>
          <p:nvPr/>
        </p:nvSpPr>
        <p:spPr>
          <a:xfrm>
            <a:off x="264319" y="969455"/>
            <a:ext cx="4193009" cy="5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dirty="0" smtClean="0"/>
              <a:t>Server OV SSL: classic issuance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20899" y="3023247"/>
            <a:ext cx="212077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 smtClean="0">
                <a:solidFill>
                  <a:schemeClr val="tx1"/>
                </a:solidFill>
              </a:rPr>
              <a:t>Classic</a:t>
            </a:r>
          </a:p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 smtClean="0">
                <a:solidFill>
                  <a:schemeClr val="tx1"/>
                </a:solidFill>
              </a:rPr>
              <a:t>Is </a:t>
            </a:r>
            <a:r>
              <a:rPr lang="en-GB" sz="1200" cap="none" dirty="0">
                <a:solidFill>
                  <a:schemeClr val="tx1"/>
                </a:solidFill>
              </a:rPr>
              <a:t>a networked entity (host</a:t>
            </a:r>
            <a:r>
              <a:rPr lang="en-GB" sz="1200" cap="none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>
                <a:solidFill>
                  <a:schemeClr val="tx1"/>
                </a:solidFill>
              </a:rPr>
              <a:t>Key material held in files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6283" y="3022134"/>
            <a:ext cx="215283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 smtClean="0">
                <a:solidFill>
                  <a:schemeClr val="tx1"/>
                </a:solidFill>
              </a:rPr>
              <a:t>Classic</a:t>
            </a:r>
          </a:p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 smtClean="0">
                <a:solidFill>
                  <a:schemeClr val="tx1"/>
                </a:solidFill>
              </a:rPr>
              <a:t>Is </a:t>
            </a:r>
            <a:r>
              <a:rPr lang="en-GB" sz="1200" cap="none" dirty="0">
                <a:solidFill>
                  <a:schemeClr val="tx1"/>
                </a:solidFill>
              </a:rPr>
              <a:t>a non-human automated </a:t>
            </a:r>
            <a:r>
              <a:rPr lang="en-GB" sz="1200" cap="none" dirty="0" smtClean="0">
                <a:solidFill>
                  <a:schemeClr val="tx1"/>
                </a:solidFill>
              </a:rPr>
              <a:t/>
            </a:r>
            <a:br>
              <a:rPr lang="en-GB" sz="1200" cap="none" dirty="0" smtClean="0">
                <a:solidFill>
                  <a:schemeClr val="tx1"/>
                </a:solidFill>
              </a:rPr>
            </a:br>
            <a:r>
              <a:rPr lang="en-GB" sz="1200" cap="none" dirty="0" smtClean="0">
                <a:solidFill>
                  <a:schemeClr val="tx1"/>
                </a:solidFill>
              </a:rPr>
              <a:t>   client </a:t>
            </a:r>
            <a:r>
              <a:rPr lang="en-GB" sz="1200" cap="none" dirty="0">
                <a:solidFill>
                  <a:schemeClr val="tx1"/>
                </a:solidFill>
              </a:rPr>
              <a:t>or robot</a:t>
            </a:r>
            <a:endParaRPr lang="en-GB" sz="1200" cap="none" dirty="0" smtClean="0">
              <a:solidFill>
                <a:schemeClr val="tx1"/>
              </a:solidFill>
            </a:endParaRPr>
          </a:p>
          <a:p>
            <a:pPr marL="171450" indent="-171450" defTabSz="825500">
              <a:buFont typeface="Arial" panose="020B0604020202020204" pitchFamily="34" charset="0"/>
              <a:buChar char="•"/>
            </a:pPr>
            <a:r>
              <a:rPr lang="en-GB" sz="1200" cap="none" dirty="0">
                <a:solidFill>
                  <a:schemeClr val="tx1"/>
                </a:solidFill>
              </a:rPr>
              <a:t>Key material held in files</a:t>
            </a:r>
            <a:endParaRPr kumimoji="0" lang="en-GB" sz="12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4704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all things that work OK have been now mentioned …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time to switch to a very small font </a:t>
            </a:r>
            <a:r>
              <a:rPr lang="en-GB" dirty="0" smtClean="0">
                <a:solidFill>
                  <a:schemeClr val="bg1"/>
                </a:solidFill>
              </a:rPr>
              <a:t>to make the rest fit on this slide: </a:t>
            </a:r>
          </a:p>
          <a:p>
            <a:r>
              <a:rPr lang="en-GB" sz="100" dirty="0" smtClean="0">
                <a:solidFill>
                  <a:schemeClr val="bg1"/>
                </a:solidFill>
              </a:rPr>
              <a:t>undisclosed </a:t>
            </a:r>
            <a:r>
              <a:rPr lang="en-GB" sz="100" dirty="0" smtClean="0">
                <a:solidFill>
                  <a:schemeClr val="bg1"/>
                </a:solidFill>
              </a:rPr>
              <a:t>here in this presentation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dirty="0" smtClean="0"/>
              <a:t>state, end of May 2020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28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Although ECC certs were available in TCSG3 as well, it was </a:t>
            </a:r>
            <a:br>
              <a:rPr lang="en-GB" sz="2000" dirty="0" smtClean="0"/>
            </a:br>
            <a:r>
              <a:rPr lang="en-GB" sz="2000" dirty="0" smtClean="0"/>
              <a:t>‘a well-hidden option’ and never advertised</a:t>
            </a:r>
            <a:br>
              <a:rPr lang="en-GB" sz="2000" dirty="0" smtClean="0"/>
            </a:br>
            <a:r>
              <a:rPr lang="en-GB" sz="2000" dirty="0" smtClean="0"/>
              <a:t>and through the IGTF we never distributed the ECC variants of TCS 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New self-service portal for TCS G4 personal – since it generates </a:t>
            </a:r>
            <a:r>
              <a:rPr lang="en-GB" sz="2000" dirty="0" err="1" smtClean="0"/>
              <a:t>keypairs</a:t>
            </a:r>
            <a:r>
              <a:rPr lang="en-GB" sz="2000" dirty="0" smtClean="0"/>
              <a:t> on the CA side – now makes ECC certificates very prominent, and </a:t>
            </a:r>
            <a:br>
              <a:rPr lang="en-GB" sz="2000" dirty="0" smtClean="0"/>
            </a:br>
            <a:r>
              <a:rPr lang="en-GB" sz="2000" dirty="0" smtClean="0"/>
              <a:t>a first-class citizen of the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TCS G4 ECC intermediates, and the </a:t>
            </a:r>
            <a:r>
              <a:rPr lang="en-GB" sz="2000" dirty="0" err="1" smtClean="0"/>
              <a:t>USERTrust</a:t>
            </a:r>
            <a:r>
              <a:rPr lang="en-GB" sz="2000" dirty="0" smtClean="0"/>
              <a:t> ECC CA root, as ‘experimental’ CAs in the IGTF 1.105 release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new thing: ECC IGTF certs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0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.potx" id="{2F7409F3-D6CF-4641-820D-0C6C55ACD813}" vid="{60C3EE90-8AE1-4A3C-ACBB-9C5055453F2F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.potx" id="{2F7409F3-D6CF-4641-820D-0C6C55ACD813}" vid="{012CD7BA-47A2-4B06-87F7-6D7DB8AB1380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</Template>
  <TotalTime>3870</TotalTime>
  <Words>834</Words>
  <Application>Microsoft Office PowerPoint</Application>
  <PresentationFormat>On-screen Show (16:9)</PresentationFormat>
  <Paragraphs>97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Wingdings</vt:lpstr>
      <vt:lpstr>White</vt:lpstr>
      <vt:lpstr>Nik2018-Standard</vt:lpstr>
      <vt:lpstr>PHOTO-PAINT</vt:lpstr>
      <vt:lpstr>TCS Gen 4 the good, the ^H^H^H, and … seen from an e-Infra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TCS Gen 4 the good, the bad, and the ugly</dc:title>
  <dc:creator>davidg</dc:creator>
  <cp:lastModifiedBy>davidg</cp:lastModifiedBy>
  <cp:revision>53</cp:revision>
  <dcterms:created xsi:type="dcterms:W3CDTF">2020-05-08T06:50:26Z</dcterms:created>
  <dcterms:modified xsi:type="dcterms:W3CDTF">2020-05-14T12:12:08Z</dcterms:modified>
</cp:coreProperties>
</file>