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700" r:id="rId2"/>
  </p:sldMasterIdLst>
  <p:notesMasterIdLst>
    <p:notesMasterId r:id="rId38"/>
  </p:notesMasterIdLst>
  <p:sldIdLst>
    <p:sldId id="257" r:id="rId3"/>
    <p:sldId id="290" r:id="rId4"/>
    <p:sldId id="317" r:id="rId5"/>
    <p:sldId id="291" r:id="rId6"/>
    <p:sldId id="307" r:id="rId7"/>
    <p:sldId id="284" r:id="rId8"/>
    <p:sldId id="289" r:id="rId9"/>
    <p:sldId id="304" r:id="rId10"/>
    <p:sldId id="306" r:id="rId11"/>
    <p:sldId id="292" r:id="rId12"/>
    <p:sldId id="314" r:id="rId13"/>
    <p:sldId id="293" r:id="rId14"/>
    <p:sldId id="294" r:id="rId15"/>
    <p:sldId id="295" r:id="rId16"/>
    <p:sldId id="301" r:id="rId17"/>
    <p:sldId id="300" r:id="rId18"/>
    <p:sldId id="296" r:id="rId19"/>
    <p:sldId id="316" r:id="rId20"/>
    <p:sldId id="313" r:id="rId21"/>
    <p:sldId id="315" r:id="rId22"/>
    <p:sldId id="303" r:id="rId23"/>
    <p:sldId id="287" r:id="rId24"/>
    <p:sldId id="302" r:id="rId25"/>
    <p:sldId id="309" r:id="rId26"/>
    <p:sldId id="297" r:id="rId27"/>
    <p:sldId id="312" r:id="rId28"/>
    <p:sldId id="308" r:id="rId29"/>
    <p:sldId id="298" r:id="rId30"/>
    <p:sldId id="311" r:id="rId31"/>
    <p:sldId id="285" r:id="rId32"/>
    <p:sldId id="299" r:id="rId33"/>
    <p:sldId id="318" r:id="rId34"/>
    <p:sldId id="305" r:id="rId35"/>
    <p:sldId id="310" r:id="rId36"/>
    <p:sldId id="283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00"/>
    <a:srgbClr val="003088"/>
    <a:srgbClr val="F08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E7EFB8-E953-EF5B-2823-C3BEEE441130}" v="348" dt="2020-05-06T08:38:50.300"/>
    <p1510:client id="{25461DD6-29E8-F49A-F0B8-940D5C82409F}" v="472" dt="2020-05-12T16:09:52.985"/>
    <p1510:client id="{68680944-59AB-3022-7AAE-3794120408EB}" v="728" dt="2020-05-12T11:58:56.996"/>
    <p1510:client id="{73205CA9-E1AC-0AB8-C43A-C72A88DFC69D}" v="1594" dt="2020-05-13T11:46:29.744"/>
    <p1510:client id="{8C4EED86-72E6-F139-2B5E-F9B2FAF9E5A8}" v="2604" dt="2020-05-13T08:48:48.695"/>
    <p1510:client id="{9293CE8E-9271-AA75-33F6-D6AA4DCACB43}" v="3991" dt="2020-05-12T17:59:55.440"/>
    <p1510:client id="{D3D015D4-6508-7604-ADBA-C2826F37D5AA}" v="1587" dt="2020-05-12T09:25:27.2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microsoft.com/office/2015/10/relationships/revisionInfo" Target="revisionInfo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kantarainitiative.org/download/6171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ugridpma.org/Main/VettingModelGuideline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6656872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/>
                <a:cs typeface="Arial"/>
              </a:rPr>
              <a:t>Signing Authority</a:t>
            </a:r>
            <a:endParaRPr lang="en-US" dirty="0"/>
          </a:p>
          <a:p>
            <a:r>
              <a:rPr lang="en-US" sz="4800" b="1" spc="-150" dirty="0">
                <a:solidFill>
                  <a:srgbClr val="002060"/>
                </a:solidFill>
                <a:latin typeface="Arial"/>
                <a:cs typeface="Arial"/>
              </a:rPr>
              <a:t>Remote Operations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8017291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2400">
                <a:solidFill>
                  <a:srgbClr val="626262"/>
                </a:solidFill>
                <a:latin typeface="Arial"/>
                <a:cs typeface="Arial"/>
              </a:rPr>
              <a:t>Jens Jensen, </a:t>
            </a:r>
            <a:endParaRPr lang="en-GB" sz="2400" err="1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>
                <a:solidFill>
                  <a:srgbClr val="626262"/>
                </a:solidFill>
                <a:latin typeface="Arial"/>
                <a:cs typeface="Arial"/>
              </a:rPr>
              <a:t>UKRI-STFC Rutherford Appleton Laboratory</a:t>
            </a:r>
          </a:p>
          <a:p>
            <a:r>
              <a:rPr lang="en-GB" sz="2400">
                <a:solidFill>
                  <a:srgbClr val="626262"/>
                </a:solidFill>
                <a:latin typeface="Arial"/>
                <a:cs typeface="Arial"/>
              </a:rPr>
              <a:t>UK e-Science CA / </a:t>
            </a:r>
            <a:r>
              <a:rPr lang="en-GB" sz="2400" err="1">
                <a:solidFill>
                  <a:srgbClr val="626262"/>
                </a:solidFill>
                <a:latin typeface="Arial"/>
                <a:cs typeface="Arial"/>
              </a:rPr>
              <a:t>RCauth</a:t>
            </a:r>
            <a:r>
              <a:rPr lang="en-GB" sz="2400">
                <a:solidFill>
                  <a:srgbClr val="626262"/>
                </a:solidFill>
                <a:latin typeface="Arial"/>
                <a:cs typeface="Arial"/>
              </a:rPr>
              <a:t> CA / </a:t>
            </a:r>
            <a:r>
              <a:rPr lang="en-GB" sz="2400" err="1">
                <a:solidFill>
                  <a:srgbClr val="626262"/>
                </a:solidFill>
                <a:latin typeface="Arial"/>
                <a:cs typeface="Arial"/>
              </a:rPr>
              <a:t>EnCo</a:t>
            </a:r>
            <a:endParaRPr lang="en-GB" sz="240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>
                <a:solidFill>
                  <a:srgbClr val="626262"/>
                </a:solidFill>
                <a:latin typeface="Arial"/>
                <a:cs typeface="Arial"/>
              </a:rPr>
              <a:t>EU </a:t>
            </a:r>
            <a:r>
              <a:rPr lang="en-GB" sz="2400" err="1">
                <a:solidFill>
                  <a:srgbClr val="626262"/>
                </a:solidFill>
                <a:latin typeface="Arial"/>
                <a:cs typeface="Arial"/>
              </a:rPr>
              <a:t>GridPMA</a:t>
            </a:r>
            <a:r>
              <a:rPr lang="en-GB" sz="2400">
                <a:solidFill>
                  <a:srgbClr val="626262"/>
                </a:solidFill>
                <a:latin typeface="Arial"/>
                <a:cs typeface="Arial"/>
              </a:rPr>
              <a:t> not in </a:t>
            </a:r>
            <a:r>
              <a:rPr lang="en-GB" sz="2400" err="1">
                <a:solidFill>
                  <a:srgbClr val="626262"/>
                </a:solidFill>
                <a:latin typeface="Arial"/>
                <a:cs typeface="Arial"/>
              </a:rPr>
              <a:t>Garching</a:t>
            </a:r>
            <a:r>
              <a:rPr lang="en-GB" sz="2400">
                <a:solidFill>
                  <a:srgbClr val="626262"/>
                </a:solidFill>
                <a:latin typeface="Arial"/>
                <a:cs typeface="Arial"/>
              </a:rPr>
              <a:t>, 13 May 2020</a:t>
            </a:r>
            <a:endParaRPr lang="en-GB" sz="240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F49F4-5238-486F-A0B7-7B4E5E04A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Arial"/>
                <a:cs typeface="Arial"/>
              </a:rPr>
              <a:t>Signing Offline (Offline Signing)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79D516-91FF-46F6-906A-9F660FF9BB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83800"/>
              </p:ext>
            </p:extLst>
          </p:nvPr>
        </p:nvGraphicFramePr>
        <p:xfrm>
          <a:off x="741200" y="2601480"/>
          <a:ext cx="10724379" cy="2595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5272">
                  <a:extLst>
                    <a:ext uri="{9D8B030D-6E8A-4147-A177-3AD203B41FA5}">
                      <a16:colId xmlns:a16="http://schemas.microsoft.com/office/drawing/2014/main" val="658654104"/>
                    </a:ext>
                  </a:extLst>
                </a:gridCol>
                <a:gridCol w="3380509">
                  <a:extLst>
                    <a:ext uri="{9D8B030D-6E8A-4147-A177-3AD203B41FA5}">
                      <a16:colId xmlns:a16="http://schemas.microsoft.com/office/drawing/2014/main" val="3841894445"/>
                    </a:ext>
                  </a:extLst>
                </a:gridCol>
                <a:gridCol w="4988598">
                  <a:extLst>
                    <a:ext uri="{9D8B030D-6E8A-4147-A177-3AD203B41FA5}">
                      <a16:colId xmlns:a16="http://schemas.microsoft.com/office/drawing/2014/main" val="2273639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1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No access to 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CRL expiry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All </a:t>
                      </a:r>
                      <a:r>
                        <a:rPr lang="en-US" err="1"/>
                        <a:t>friggin</a:t>
                      </a:r>
                      <a:r>
                        <a:rPr lang="en-US"/>
                        <a:t>' hell breaks loose (or does it)?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23951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latin typeface="Arial"/>
                        </a:rPr>
                        <a:t>No access to key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Urgent revocations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Compromised cert causes havoc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192283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latin typeface="Arial"/>
                        </a:rPr>
                        <a:t>No access to key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Expiring certificates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Gradually disappearing services/clients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5423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Key </a:t>
                      </a:r>
                      <a:r>
                        <a:rPr lang="en-US" err="1"/>
                        <a:t>prot'n</a:t>
                      </a:r>
                      <a:r>
                        <a:rPr lang="en-US"/>
                        <a:t> relaxed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Unauthorised</a:t>
                      </a:r>
                      <a:r>
                        <a:rPr lang="en-US"/>
                        <a:t> key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Rogue certificate – sub CA, </a:t>
                      </a:r>
                      <a:r>
                        <a:rPr lang="en-US" err="1"/>
                        <a:t>gmail</a:t>
                      </a:r>
                      <a:r>
                        <a:rPr lang="en-US"/>
                        <a:t> cert </a:t>
                      </a:r>
                      <a:r>
                        <a:rPr lang="en-US" err="1"/>
                        <a:t>etc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015541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latin typeface="Arial"/>
                        </a:rPr>
                        <a:t>Key </a:t>
                      </a:r>
                      <a:r>
                        <a:rPr lang="en-US" sz="1800" b="0" i="0" u="none" strike="noStrike" noProof="0" err="1">
                          <a:latin typeface="Arial"/>
                        </a:rPr>
                        <a:t>prot'n</a:t>
                      </a:r>
                      <a:r>
                        <a:rPr lang="en-US" sz="1800" b="0" i="0" u="none" strike="noStrike" noProof="0">
                          <a:latin typeface="Arial"/>
                        </a:rPr>
                        <a:t> relaxed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Signing key compromise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Need to rekey – everything – everything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043367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latin typeface="Arial"/>
                        </a:rPr>
                        <a:t>Key </a:t>
                      </a:r>
                      <a:r>
                        <a:rPr lang="en-US" sz="1800" b="0" i="0" u="none" strike="noStrike" noProof="0" err="1">
                          <a:latin typeface="Arial"/>
                        </a:rPr>
                        <a:t>prot'n</a:t>
                      </a:r>
                      <a:r>
                        <a:rPr lang="en-US" sz="1800" b="0" i="0" u="none" strike="noStrike" noProof="0">
                          <a:latin typeface="Arial"/>
                        </a:rPr>
                        <a:t> relaxed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Loss of trust (cold and distinct)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Removal from IGTF (worst case)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61577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DA50D9F-82BE-45DD-A4B2-01433DAC86EC}"/>
              </a:ext>
            </a:extLst>
          </p:cNvPr>
          <p:cNvSpPr txBox="1"/>
          <p:nvPr/>
        </p:nvSpPr>
        <p:spPr>
          <a:xfrm>
            <a:off x="2211531" y="1698914"/>
            <a:ext cx="824345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Applies to: </a:t>
            </a:r>
            <a:r>
              <a:rPr lang="en-US" sz="2400" i="1"/>
              <a:t>all self-signed CAs</a:t>
            </a:r>
            <a:r>
              <a:rPr lang="en-US" sz="2400"/>
              <a:t> ; classic (non-HSM) </a:t>
            </a:r>
            <a:r>
              <a:rPr lang="en-US" sz="2400" i="1"/>
              <a:t>classics</a:t>
            </a:r>
            <a:endParaRPr lang="en-US" sz="2400" i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1661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D1C7A-7E73-4B0B-A576-81EC6AB98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What should lost Aeneas do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1F5E7-264A-48F9-878F-6B871B2F3A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Brainstorming Options for an Offline Signing Service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89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47348-B1E8-4ACF-9637-DD67CF8E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Arial"/>
                <a:cs typeface="Arial"/>
              </a:rPr>
              <a:t>Identity vetting (Classic CAs)</a:t>
            </a:r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15E00D5-FC49-443F-889F-F6673CC4D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Towards online identity vetting: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In person attestation (the RA operator is yourself, or housemate/family)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OR notary public (the notary public is yourself or housemate/family)</a:t>
            </a:r>
          </a:p>
          <a:p>
            <a:pPr lvl="1"/>
            <a:r>
              <a:rPr lang="en-US">
                <a:latin typeface="Arial"/>
                <a:cs typeface="Arial"/>
              </a:rPr>
              <a:t>OR meeting </a:t>
            </a:r>
            <a:r>
              <a:rPr lang="en-US" err="1">
                <a:latin typeface="Arial"/>
                <a:cs typeface="Arial"/>
              </a:rPr>
              <a:t>Kantara</a:t>
            </a:r>
            <a:r>
              <a:rPr lang="en-US">
                <a:latin typeface="Arial"/>
                <a:cs typeface="Arial"/>
              </a:rPr>
              <a:t> L2 (or better)</a:t>
            </a:r>
          </a:p>
          <a:p>
            <a:pPr lvl="1"/>
            <a:endParaRPr lang="en-US"/>
          </a:p>
          <a:p>
            <a:r>
              <a:rPr lang="en-US">
                <a:latin typeface="Arial"/>
                <a:cs typeface="Arial"/>
              </a:rPr>
              <a:t>So let's take a quick look at </a:t>
            </a:r>
            <a:r>
              <a:rPr lang="en-US" err="1">
                <a:latin typeface="Arial"/>
                <a:cs typeface="Arial"/>
              </a:rPr>
              <a:t>Kantara</a:t>
            </a:r>
            <a:r>
              <a:rPr lang="en-US">
                <a:latin typeface="Arial"/>
                <a:cs typeface="Arial"/>
              </a:rPr>
              <a:t> Level 2</a:t>
            </a:r>
          </a:p>
          <a:p>
            <a:pPr lvl="1"/>
            <a:r>
              <a:rPr lang="en-US">
                <a:latin typeface="Arial"/>
                <a:cs typeface="Arial"/>
              </a:rPr>
              <a:t>Which is not super easy to find</a:t>
            </a:r>
          </a:p>
        </p:txBody>
      </p:sp>
    </p:spTree>
    <p:extLst>
      <p:ext uri="{BB962C8B-B14F-4D97-AF65-F5344CB8AC3E}">
        <p14:creationId xmlns:p14="http://schemas.microsoft.com/office/powerpoint/2010/main" val="1814828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AD7B-C9CA-45FB-A7A4-E5692EEEE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KIAF-1200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C2DA3-8C1C-4C26-8A42-819787B0B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570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hlinkClick r:id="rId2"/>
              </a:rPr>
              <a:t>https://kantarainitiative.org/download/6171/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AEF1D2D-F5D8-4BE8-AF1F-C3662AF6F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518875"/>
              </p:ext>
            </p:extLst>
          </p:nvPr>
        </p:nvGraphicFramePr>
        <p:xfrm>
          <a:off x="688963" y="2533923"/>
          <a:ext cx="10772003" cy="307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489">
                  <a:extLst>
                    <a:ext uri="{9D8B030D-6E8A-4147-A177-3AD203B41FA5}">
                      <a16:colId xmlns:a16="http://schemas.microsoft.com/office/drawing/2014/main" val="3937200753"/>
                    </a:ext>
                  </a:extLst>
                </a:gridCol>
                <a:gridCol w="8641514">
                  <a:extLst>
                    <a:ext uri="{9D8B030D-6E8A-4147-A177-3AD203B41FA5}">
                      <a16:colId xmlns:a16="http://schemas.microsoft.com/office/drawing/2014/main" val="2226499541"/>
                    </a:ext>
                  </a:extLst>
                </a:gridCol>
              </a:tblGrid>
              <a:tr h="61582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1437906"/>
                  </a:ext>
                </a:extLst>
              </a:tr>
              <a:tr h="61582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Little or no confidence in the asserted identity's validity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0961289"/>
                  </a:ext>
                </a:extLst>
              </a:tr>
              <a:tr h="61582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0" i="0" u="none" strike="noStrike" noProof="0">
                          <a:latin typeface="Arial"/>
                        </a:rPr>
                        <a:t>Some confidence in the asserted identity's validity</a:t>
                      </a:r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9478745"/>
                  </a:ext>
                </a:extLst>
              </a:tr>
              <a:tr h="61582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0" u="none" strike="noStrike" noProof="0">
                          <a:latin typeface="Arial"/>
                        </a:rPr>
                        <a:t>High confidence in the asserted identity's validity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3578851"/>
                  </a:ext>
                </a:extLst>
              </a:tr>
              <a:tr h="61582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0" u="none" strike="noStrike" noProof="0">
                          <a:latin typeface="Arial"/>
                        </a:rPr>
                        <a:t>Very high confidence in the asserted identity's validity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187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726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082BB-6658-4B45-904F-51CB84A10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Arial"/>
                <a:cs typeface="Arial"/>
              </a:rPr>
              <a:t>Kantara</a:t>
            </a:r>
            <a:r>
              <a:rPr lang="en-US">
                <a:latin typeface="Arial"/>
                <a:cs typeface="Arial"/>
              </a:rPr>
              <a:t> Risks (</a:t>
            </a:r>
            <a:r>
              <a:rPr lang="en-US" err="1">
                <a:latin typeface="Arial"/>
                <a:cs typeface="Arial"/>
              </a:rPr>
              <a:t>cf</a:t>
            </a:r>
            <a:r>
              <a:rPr lang="en-US">
                <a:latin typeface="Arial"/>
                <a:cs typeface="Arial"/>
              </a:rPr>
              <a:t> NIST SP800-53)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C8A45-BA56-4B8A-807B-47336351F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143" y="1423059"/>
            <a:ext cx="9336657" cy="518522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solidFill>
                  <a:schemeClr val="accent1"/>
                </a:solidFill>
                <a:latin typeface="Arial"/>
                <a:cs typeface="Arial"/>
              </a:rPr>
              <a:t>Inconvenience, distress, or damage to standing or reputation</a:t>
            </a:r>
          </a:p>
          <a:p>
            <a:pPr lvl="1"/>
            <a:r>
              <a:rPr lang="en-US">
                <a:latin typeface="Arial"/>
                <a:cs typeface="Arial"/>
              </a:rPr>
              <a:t>Yep, probably our main risk</a:t>
            </a:r>
            <a:endParaRPr lang="en-US"/>
          </a:p>
          <a:p>
            <a:r>
              <a:rPr lang="en-US">
                <a:solidFill>
                  <a:schemeClr val="accent1"/>
                </a:solidFill>
                <a:latin typeface="Arial"/>
                <a:cs typeface="Arial"/>
              </a:rPr>
              <a:t>Financial loss or agency liability</a:t>
            </a:r>
            <a:endParaRPr lang="en-US">
              <a:solidFill>
                <a:schemeClr val="accent1"/>
              </a:solidFill>
            </a:endParaRPr>
          </a:p>
          <a:p>
            <a:pPr lvl="1"/>
            <a:r>
              <a:rPr lang="en-US">
                <a:latin typeface="Arial"/>
                <a:cs typeface="Arial"/>
              </a:rPr>
              <a:t>Excluded by most CAs, but losses can be incurred thru resources</a:t>
            </a:r>
          </a:p>
          <a:p>
            <a:r>
              <a:rPr lang="en-US">
                <a:solidFill>
                  <a:schemeClr val="accent1"/>
                </a:solidFill>
                <a:latin typeface="Arial"/>
                <a:cs typeface="Arial"/>
              </a:rPr>
              <a:t>Harm to govt. agency programs or public interests</a:t>
            </a:r>
            <a:endParaRPr lang="en-US">
              <a:solidFill>
                <a:schemeClr val="accent1"/>
              </a:solidFill>
            </a:endParaRPr>
          </a:p>
          <a:p>
            <a:pPr lvl="1"/>
            <a:r>
              <a:rPr lang="en-US">
                <a:latin typeface="Arial"/>
                <a:cs typeface="Arial"/>
              </a:rPr>
              <a:t>Possible again, mostly reputational</a:t>
            </a:r>
          </a:p>
          <a:p>
            <a:r>
              <a:rPr lang="en-US">
                <a:solidFill>
                  <a:schemeClr val="accent1"/>
                </a:solidFill>
                <a:latin typeface="Arial"/>
                <a:cs typeface="Arial"/>
              </a:rPr>
              <a:t>Unauthorized release of sensitive information</a:t>
            </a:r>
            <a:endParaRPr lang="en-US">
              <a:solidFill>
                <a:schemeClr val="accent1"/>
              </a:solidFill>
            </a:endParaRPr>
          </a:p>
          <a:p>
            <a:pPr lvl="1"/>
            <a:r>
              <a:rPr lang="en-US">
                <a:latin typeface="Arial"/>
                <a:cs typeface="Arial"/>
              </a:rPr>
              <a:t>Less likely - except for biomed?</a:t>
            </a:r>
          </a:p>
          <a:p>
            <a:r>
              <a:rPr lang="en-US">
                <a:solidFill>
                  <a:schemeClr val="accent1"/>
                </a:solidFill>
                <a:latin typeface="Arial"/>
                <a:cs typeface="Arial"/>
              </a:rPr>
              <a:t>Personal safety</a:t>
            </a:r>
            <a:endParaRPr lang="en-US">
              <a:solidFill>
                <a:schemeClr val="accent1"/>
              </a:solidFill>
            </a:endParaRPr>
          </a:p>
          <a:p>
            <a:pPr lvl="1"/>
            <a:r>
              <a:rPr lang="en-US">
                <a:latin typeface="Arial"/>
                <a:cs typeface="Arial"/>
              </a:rPr>
              <a:t>Excluded by most CAs</a:t>
            </a:r>
          </a:p>
          <a:p>
            <a:r>
              <a:rPr lang="en-US">
                <a:solidFill>
                  <a:schemeClr val="accent1"/>
                </a:solidFill>
                <a:latin typeface="Arial"/>
                <a:cs typeface="Arial"/>
              </a:rPr>
              <a:t>Civil or criminal violations</a:t>
            </a:r>
          </a:p>
          <a:p>
            <a:pPr lvl="1"/>
            <a:r>
              <a:rPr lang="en-US">
                <a:latin typeface="Arial"/>
                <a:cs typeface="Arial"/>
              </a:rPr>
              <a:t>Liability disclaimers mostly exclude this but can't exclude all</a:t>
            </a:r>
          </a:p>
          <a:p>
            <a:pPr lvl="1"/>
            <a:r>
              <a:rPr lang="en-US">
                <a:latin typeface="Arial"/>
                <a:cs typeface="Arial"/>
              </a:rPr>
              <a:t>Still need traceability of end user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90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8A49E-2FC3-421B-9541-0E3E183AF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What's in Level 2 – and 3?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37E64-0C13-4721-B41A-D901FD5A4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At AL2 [AL3], moderate [substantial] risk is associated with erroneous authentication. Single-factor [multi-factor] remote network authentication is appropriate [required]. Successful authentication requires that the claimant prove control of the token through a secure authentication protocol [proof of possession of a key or password]. Eavesdropper, replay, and online guessing attacks are prevented. </a:t>
            </a:r>
          </a:p>
          <a:p>
            <a:r>
              <a:rPr lang="en-US">
                <a:latin typeface="Arial"/>
                <a:cs typeface="Arial"/>
              </a:rPr>
              <a:t>Some room for interpretations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73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87F03-49E2-41D8-A229-2F1B6E1A5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Compensatory Controls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8133-7C12-42DD-92CE-3687A9F3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hlinkClick r:id="rId2"/>
              </a:rPr>
              <a:t>https://wiki.eugridpma.org/Main/VettingModelGuidelines</a:t>
            </a:r>
          </a:p>
          <a:p>
            <a:r>
              <a:rPr lang="en-US">
                <a:latin typeface="Arial"/>
                <a:cs typeface="Arial"/>
              </a:rPr>
              <a:t>You would probably need more than one CC</a:t>
            </a:r>
          </a:p>
          <a:p>
            <a:r>
              <a:rPr lang="en-US">
                <a:latin typeface="Arial"/>
                <a:cs typeface="Arial"/>
              </a:rPr>
              <a:t>But would not need all of them...</a:t>
            </a:r>
          </a:p>
          <a:p>
            <a:r>
              <a:rPr lang="en-US">
                <a:latin typeface="Arial"/>
                <a:cs typeface="Arial"/>
              </a:rPr>
              <a:t>So how many would you need? Can they vary from one RA to another?  From one case to another?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97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ED830-CB32-4542-9C1A-CAC02F3ED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Usual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C172B-1ED4-40C7-AF85-DE7B0281F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7509" y="1825625"/>
            <a:ext cx="9116291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>
                <a:latin typeface="Arial"/>
                <a:cs typeface="Arial"/>
              </a:rPr>
              <a:t>React to failure vs plan for failure vs expect failure</a:t>
            </a:r>
          </a:p>
          <a:p>
            <a:r>
              <a:rPr lang="en-US">
                <a:latin typeface="Arial"/>
                <a:cs typeface="Arial"/>
              </a:rPr>
              <a:t>Services on </a:t>
            </a:r>
            <a:r>
              <a:rPr lang="en-US" err="1">
                <a:latin typeface="Arial"/>
                <a:cs typeface="Arial"/>
              </a:rPr>
              <a:t>ReplicaSets</a:t>
            </a:r>
            <a:r>
              <a:rPr lang="en-US">
                <a:latin typeface="Arial"/>
                <a:cs typeface="Arial"/>
              </a:rPr>
              <a:t> etc.</a:t>
            </a:r>
          </a:p>
          <a:p>
            <a:endParaRPr lang="en-US"/>
          </a:p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vs</a:t>
            </a:r>
            <a:endParaRPr lang="en-US"/>
          </a:p>
          <a:p>
            <a:endParaRPr lang="en-US"/>
          </a:p>
          <a:p>
            <a:r>
              <a:rPr lang="en-US">
                <a:latin typeface="Arial"/>
                <a:cs typeface="Arial"/>
              </a:rPr>
              <a:t>"Host can do no other stuff than X" where X is CA service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vs</a:t>
            </a:r>
            <a:endParaRPr lang="en-US"/>
          </a:p>
          <a:p>
            <a:endParaRPr lang="en-US" dirty="0"/>
          </a:p>
          <a:p>
            <a:r>
              <a:rPr lang="en-US">
                <a:latin typeface="Arial"/>
                <a:cs typeface="Arial"/>
              </a:rPr>
              <a:t>Having to connect to physical hardware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46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981ED-45DE-4F7D-B35F-54B80ABF5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Bringing signing online?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1AFBE-457B-4CD6-9F69-41B4FD670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Against policy and best practices for self signed CAs</a:t>
            </a:r>
            <a:endParaRPr lang="en-US"/>
          </a:p>
          <a:p>
            <a:pPr lvl="1"/>
            <a:r>
              <a:rPr lang="en-US"/>
              <a:t>Need a separate root CA.</a:t>
            </a:r>
          </a:p>
          <a:p>
            <a:r>
              <a:rPr lang="en-US" sz="2400">
                <a:latin typeface="Arial"/>
                <a:cs typeface="Arial"/>
              </a:rPr>
              <a:t>Bringing signing online is a huge task</a:t>
            </a:r>
          </a:p>
          <a:p>
            <a:pPr lvl="1"/>
            <a:r>
              <a:rPr lang="en-US">
                <a:latin typeface="Arial"/>
                <a:cs typeface="Arial"/>
              </a:rPr>
              <a:t>Need automated synchronisation between online and offline db</a:t>
            </a:r>
          </a:p>
          <a:p>
            <a:pPr lvl="1"/>
            <a:r>
              <a:rPr lang="en-US">
                <a:latin typeface="Arial"/>
                <a:cs typeface="Arial"/>
              </a:rPr>
              <a:t>No operator present =&gt; improve monitoring and logging</a:t>
            </a:r>
            <a:endParaRPr lang="en-US" dirty="0"/>
          </a:p>
          <a:p>
            <a:pPr lvl="1"/>
            <a:r>
              <a:rPr lang="en-US">
                <a:latin typeface="Arial"/>
                <a:cs typeface="Arial"/>
              </a:rPr>
              <a:t>Logs need to be (reasonably) irreversible (append only)</a:t>
            </a:r>
            <a:endParaRPr lang="en-US" dirty="0"/>
          </a:p>
          <a:p>
            <a:pPr lvl="1"/>
            <a:r>
              <a:rPr lang="en-US">
                <a:latin typeface="Arial"/>
                <a:cs typeface="Arial"/>
              </a:rPr>
              <a:t>Monitoring needs to be independent of online and signing services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6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D7D5B-D0D7-476D-B0BB-D36AEF46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The Key - Buy </a:t>
            </a:r>
            <a:r>
              <a:rPr lang="en-US" dirty="0">
                <a:latin typeface="Arial"/>
                <a:cs typeface="Arial"/>
              </a:rPr>
              <a:t>a HSM...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18C8C-3B4A-4372-936C-93D2819F5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2691" y="1653097"/>
            <a:ext cx="940854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Key tokens are - relatively - easy to buy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However, key tokens are slow</a:t>
            </a:r>
          </a:p>
          <a:p>
            <a:pPr lvl="1"/>
            <a:r>
              <a:rPr lang="en-US" dirty="0">
                <a:latin typeface="Arial"/>
                <a:cs typeface="Arial"/>
              </a:rPr>
              <a:t>Portable, if you lost access to the data </a:t>
            </a:r>
            <a:r>
              <a:rPr lang="en-US" dirty="0" err="1">
                <a:latin typeface="Arial"/>
                <a:cs typeface="Arial"/>
              </a:rPr>
              <a:t>centre</a:t>
            </a:r>
          </a:p>
          <a:p>
            <a:r>
              <a:rPr lang="en-US" dirty="0">
                <a:latin typeface="Arial"/>
                <a:cs typeface="Arial"/>
              </a:rPr>
              <a:t>Buy a "proper" HSMs</a:t>
            </a:r>
          </a:p>
          <a:p>
            <a:pPr lvl="1"/>
            <a:r>
              <a:rPr lang="en-US" dirty="0">
                <a:latin typeface="Arial"/>
                <a:cs typeface="Arial"/>
              </a:rPr>
              <a:t>long procurement (months)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take days to configure and set up and deploy</a:t>
            </a:r>
          </a:p>
          <a:p>
            <a:pPr lvl="1"/>
            <a:r>
              <a:rPr lang="en-US" dirty="0">
                <a:latin typeface="Arial"/>
                <a:cs typeface="Arial"/>
              </a:rPr>
              <a:t>Less portable; definitely not designed for home use</a:t>
            </a:r>
          </a:p>
          <a:p>
            <a:r>
              <a:rPr lang="en-US" dirty="0">
                <a:latin typeface="Arial"/>
                <a:cs typeface="Arial"/>
              </a:rPr>
              <a:t>Buy a cloud service with HSM</a:t>
            </a:r>
          </a:p>
          <a:p>
            <a:pPr lvl="1"/>
            <a:r>
              <a:rPr lang="en-US" dirty="0">
                <a:latin typeface="Arial"/>
                <a:cs typeface="Arial"/>
              </a:rPr>
              <a:t>Used to be v expensive – you paid the whole HSM plus ops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9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69659-92C2-40B9-96EF-FC67353FA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833" y="1349520"/>
            <a:ext cx="10515600" cy="968519"/>
          </a:xfrm>
        </p:spPr>
        <p:txBody>
          <a:bodyPr>
            <a:normAutofit/>
          </a:bodyPr>
          <a:lstStyle/>
          <a:p>
            <a:pPr algn="ctr"/>
            <a:r>
              <a:rPr lang="en-US">
                <a:latin typeface="Arial"/>
                <a:cs typeface="Arial"/>
              </a:rPr>
              <a:t>questions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54972-5789-4DDC-A4BE-7FE9FBD9F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37609"/>
            <a:ext cx="10515600" cy="5580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>
                <a:latin typeface="Arial"/>
                <a:cs typeface="Arial"/>
              </a:rPr>
              <a:t>in a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56A18EB-E1FF-4A36-A06C-EC776CE840B3}"/>
              </a:ext>
            </a:extLst>
          </p:cNvPr>
          <p:cNvSpPr txBox="1">
            <a:spLocks/>
          </p:cNvSpPr>
          <p:nvPr/>
        </p:nvSpPr>
        <p:spPr>
          <a:xfrm>
            <a:off x="1081232" y="4300538"/>
            <a:ext cx="10515600" cy="9685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>
                <a:latin typeface="Arial"/>
                <a:cs typeface="Arial"/>
              </a:rPr>
              <a:t>Signing Authority</a:t>
            </a:r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B098C44-75C2-45C9-9AD0-C1C7EC6D6C82}"/>
              </a:ext>
            </a:extLst>
          </p:cNvPr>
          <p:cNvSpPr txBox="1">
            <a:spLocks/>
          </p:cNvSpPr>
          <p:nvPr/>
        </p:nvSpPr>
        <p:spPr>
          <a:xfrm>
            <a:off x="887268" y="3536518"/>
            <a:ext cx="10515600" cy="10291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>
                <a:latin typeface="Arial"/>
                <a:cs typeface="Arial"/>
              </a:rPr>
              <a:t>on </a:t>
            </a:r>
            <a:r>
              <a:rPr lang="en-US" b="1">
                <a:latin typeface="Arial"/>
                <a:cs typeface="Arial"/>
              </a:rPr>
              <a:t>current</a:t>
            </a:r>
            <a:r>
              <a:rPr lang="en-US">
                <a:latin typeface="Arial"/>
                <a:cs typeface="Arial"/>
              </a:rPr>
              <a:t> and </a:t>
            </a:r>
            <a:r>
              <a:rPr lang="en-US" b="1">
                <a:latin typeface="Arial"/>
                <a:cs typeface="Arial"/>
              </a:rPr>
              <a:t>future</a:t>
            </a:r>
            <a:r>
              <a:rPr lang="en-US">
                <a:latin typeface="Arial"/>
                <a:cs typeface="Arial"/>
              </a:rPr>
              <a:t> operations</a:t>
            </a:r>
          </a:p>
          <a:p>
            <a:pPr algn="ctr"/>
            <a:r>
              <a:rPr lang="en-US">
                <a:latin typeface="Arial"/>
                <a:cs typeface="Arial"/>
              </a:rPr>
              <a:t>of a</a:t>
            </a:r>
          </a:p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189CB8D-E6B0-401B-951D-7146D5A94553}"/>
              </a:ext>
            </a:extLst>
          </p:cNvPr>
          <p:cNvSpPr txBox="1">
            <a:spLocks/>
          </p:cNvSpPr>
          <p:nvPr/>
        </p:nvSpPr>
        <p:spPr>
          <a:xfrm>
            <a:off x="928832" y="5699847"/>
            <a:ext cx="10515600" cy="9685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>
                <a:latin typeface="Arial"/>
                <a:cs typeface="Arial"/>
              </a:rPr>
              <a:t>Pandemic</a:t>
            </a:r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8C139A3-8EC6-48AB-9A7E-67CCD25C228D}"/>
              </a:ext>
            </a:extLst>
          </p:cNvPr>
          <p:cNvSpPr txBox="1">
            <a:spLocks/>
          </p:cNvSpPr>
          <p:nvPr/>
        </p:nvSpPr>
        <p:spPr>
          <a:xfrm>
            <a:off x="776433" y="19484"/>
            <a:ext cx="10515600" cy="9685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>
                <a:latin typeface="Arial"/>
                <a:cs typeface="Arial"/>
              </a:rPr>
              <a:t>Wherein</a:t>
            </a:r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828E883-7453-4A83-B740-058324902E05}"/>
              </a:ext>
            </a:extLst>
          </p:cNvPr>
          <p:cNvSpPr txBox="1">
            <a:spLocks/>
          </p:cNvSpPr>
          <p:nvPr/>
        </p:nvSpPr>
        <p:spPr>
          <a:xfrm>
            <a:off x="707159" y="987281"/>
            <a:ext cx="10515600" cy="5857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>
                <a:latin typeface="Arial"/>
                <a:cs typeface="Arial"/>
              </a:rPr>
              <a:t>is asked</a:t>
            </a:r>
            <a:endParaRPr lang="en-US"/>
          </a:p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078A49C-66CA-4BF8-8CE3-B657BC6F88D0}"/>
              </a:ext>
            </a:extLst>
          </p:cNvPr>
          <p:cNvSpPr txBox="1">
            <a:spLocks/>
          </p:cNvSpPr>
          <p:nvPr/>
        </p:nvSpPr>
        <p:spPr>
          <a:xfrm>
            <a:off x="707159" y="2317317"/>
            <a:ext cx="10515600" cy="5857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>
                <a:latin typeface="Arial"/>
                <a:cs typeface="Arial"/>
              </a:rPr>
              <a:t>and presented, for the </a:t>
            </a:r>
            <a:r>
              <a:rPr lang="en-US" b="1">
                <a:latin typeface="Arial"/>
                <a:cs typeface="Arial"/>
              </a:rPr>
              <a:t>amusement</a:t>
            </a:r>
            <a:r>
              <a:rPr lang="en-US">
                <a:latin typeface="Arial"/>
                <a:cs typeface="Arial"/>
              </a:rPr>
              <a:t> of the </a:t>
            </a:r>
            <a:r>
              <a:rPr lang="en-US" b="1">
                <a:latin typeface="Arial"/>
                <a:cs typeface="Arial"/>
              </a:rPr>
              <a:t>audience</a:t>
            </a:r>
            <a:r>
              <a:rPr lang="en-US">
                <a:latin typeface="Arial"/>
                <a:cs typeface="Arial"/>
              </a:rPr>
              <a:t>,</a:t>
            </a:r>
            <a:endParaRPr lang="en-US"/>
          </a:p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15968CF-52B5-495F-843E-547B650314AE}"/>
              </a:ext>
            </a:extLst>
          </p:cNvPr>
          <p:cNvSpPr txBox="1">
            <a:spLocks/>
          </p:cNvSpPr>
          <p:nvPr/>
        </p:nvSpPr>
        <p:spPr>
          <a:xfrm>
            <a:off x="928833" y="2568720"/>
            <a:ext cx="10515600" cy="9685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>
                <a:latin typeface="Arial"/>
                <a:cs typeface="Arial"/>
              </a:rPr>
              <a:t>musings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39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612AC-5540-4099-BDF0-A52546F49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latin typeface="Arial"/>
                <a:cs typeface="Arial"/>
              </a:rPr>
              <a:t>Lost access to data centre?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0EBE9-54C1-4820-B974-4699249AC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909" y="1825625"/>
            <a:ext cx="972589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Can the key be brought out of the data </a:t>
            </a:r>
            <a:r>
              <a:rPr lang="en-US" dirty="0" err="1">
                <a:latin typeface="Arial"/>
                <a:cs typeface="Arial"/>
              </a:rPr>
              <a:t>centre</a:t>
            </a:r>
            <a:r>
              <a:rPr lang="en-US" dirty="0">
                <a:latin typeface="Arial"/>
                <a:cs typeface="Arial"/>
              </a:rPr>
              <a:t>?</a:t>
            </a:r>
          </a:p>
          <a:p>
            <a:pPr lvl="1"/>
            <a:r>
              <a:rPr lang="en-US" dirty="0">
                <a:latin typeface="Arial"/>
                <a:cs typeface="Arial"/>
              </a:rPr>
              <a:t>Assuming you are not using a cloud data </a:t>
            </a:r>
            <a:r>
              <a:rPr lang="en-US" dirty="0" err="1">
                <a:latin typeface="Arial"/>
                <a:cs typeface="Arial"/>
              </a:rPr>
              <a:t>centre</a:t>
            </a:r>
            <a:endParaRPr lang="en-US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If yes, how?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Compare the long tale of copying the </a:t>
            </a:r>
            <a:r>
              <a:rPr lang="en-US" dirty="0" err="1">
                <a:latin typeface="Arial"/>
                <a:cs typeface="Arial"/>
              </a:rPr>
              <a:t>RCauth</a:t>
            </a:r>
            <a:r>
              <a:rPr lang="en-US" dirty="0">
                <a:latin typeface="Arial"/>
                <a:cs typeface="Arial"/>
              </a:rPr>
              <a:t> private key</a:t>
            </a:r>
          </a:p>
          <a:p>
            <a:r>
              <a:rPr lang="en-US" dirty="0">
                <a:latin typeface="Arial"/>
                <a:cs typeface="Arial"/>
              </a:rPr>
              <a:t>How is it operated?</a:t>
            </a:r>
          </a:p>
          <a:p>
            <a:r>
              <a:rPr lang="en-US">
                <a:latin typeface="Arial"/>
                <a:cs typeface="Arial"/>
              </a:rPr>
              <a:t>FIPS140-2 certified USB storage</a:t>
            </a:r>
          </a:p>
          <a:p>
            <a:pPr lvl="1"/>
            <a:r>
              <a:rPr lang="en-US">
                <a:latin typeface="Arial"/>
                <a:cs typeface="Arial"/>
              </a:rPr>
              <a:t>Keypad on device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8795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DA33-DC8B-4617-82EC-3D912CD2C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The Key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8CED1-81DC-4281-872C-D6AA0E57CB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Super secret stuff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52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C8E5B-0A40-490B-9809-E941D3C57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Key Management – Key state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97E96A-5AE1-4BDA-A07F-5D0CFEAF7432}"/>
              </a:ext>
            </a:extLst>
          </p:cNvPr>
          <p:cNvSpPr/>
          <p:nvPr/>
        </p:nvSpPr>
        <p:spPr>
          <a:xfrm>
            <a:off x="707366" y="1720969"/>
            <a:ext cx="2401017" cy="13370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cs typeface="Arial"/>
              </a:rPr>
              <a:t>Active Online</a:t>
            </a:r>
            <a:endParaRPr lang="en-US" sz="2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6EC889-5FCC-4AA5-A69A-067D628F23BC}"/>
              </a:ext>
            </a:extLst>
          </p:cNvPr>
          <p:cNvSpPr/>
          <p:nvPr/>
        </p:nvSpPr>
        <p:spPr>
          <a:xfrm>
            <a:off x="707365" y="3820063"/>
            <a:ext cx="2401017" cy="13370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cs typeface="Arial"/>
              </a:rPr>
              <a:t>Active Offline</a:t>
            </a:r>
            <a:endParaRPr lang="en-US" sz="2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F767D7-DC1C-4798-BC83-FF5A5447CAFF}"/>
              </a:ext>
            </a:extLst>
          </p:cNvPr>
          <p:cNvSpPr/>
          <p:nvPr/>
        </p:nvSpPr>
        <p:spPr>
          <a:xfrm>
            <a:off x="9218762" y="1145874"/>
            <a:ext cx="2401017" cy="133709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cs typeface="Arial"/>
              </a:rPr>
              <a:t>Cold Backup</a:t>
            </a:r>
            <a:endParaRPr lang="en-US" sz="2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C30356-FF8E-4183-8009-901855810A3E}"/>
              </a:ext>
            </a:extLst>
          </p:cNvPr>
          <p:cNvSpPr/>
          <p:nvPr/>
        </p:nvSpPr>
        <p:spPr>
          <a:xfrm>
            <a:off x="3927894" y="1433421"/>
            <a:ext cx="2401017" cy="1337093"/>
          </a:xfrm>
          <a:prstGeom prst="rect">
            <a:avLst/>
          </a:prstGeom>
          <a:solidFill>
            <a:srgbClr val="FF6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cs typeface="Arial"/>
              </a:rPr>
              <a:t>Hot Online Backup</a:t>
            </a:r>
            <a:endParaRPr lang="en-US" sz="2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D50929-98B6-4E3C-A219-E52DF5AF8B1D}"/>
              </a:ext>
            </a:extLst>
          </p:cNvPr>
          <p:cNvSpPr/>
          <p:nvPr/>
        </p:nvSpPr>
        <p:spPr>
          <a:xfrm>
            <a:off x="3927893" y="3820062"/>
            <a:ext cx="2401017" cy="1337093"/>
          </a:xfrm>
          <a:prstGeom prst="rect">
            <a:avLst/>
          </a:prstGeom>
          <a:solidFill>
            <a:srgbClr val="FF6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cs typeface="Arial"/>
              </a:rPr>
              <a:t>Warm Offline Backup</a:t>
            </a:r>
            <a:endParaRPr lang="en-US" sz="2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CEF7C9-A5DA-4943-8F9C-5D4D9AB98BAB}"/>
              </a:ext>
            </a:extLst>
          </p:cNvPr>
          <p:cNvSpPr/>
          <p:nvPr/>
        </p:nvSpPr>
        <p:spPr>
          <a:xfrm>
            <a:off x="6472686" y="2597986"/>
            <a:ext cx="2401017" cy="133709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cs typeface="Arial"/>
              </a:rPr>
              <a:t>Inactive Online</a:t>
            </a: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246187-B257-4E63-B64B-F68CBF8316D4}"/>
              </a:ext>
            </a:extLst>
          </p:cNvPr>
          <p:cNvSpPr/>
          <p:nvPr/>
        </p:nvSpPr>
        <p:spPr>
          <a:xfrm>
            <a:off x="6472685" y="5085269"/>
            <a:ext cx="2401017" cy="133709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cs typeface="Arial"/>
              </a:rPr>
              <a:t>Inactive</a:t>
            </a:r>
          </a:p>
          <a:p>
            <a:pPr algn="ctr"/>
            <a:r>
              <a:rPr lang="en-US" sz="2800">
                <a:cs typeface="Arial"/>
              </a:rPr>
              <a:t>Offline</a:t>
            </a:r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6B5B98FE-59CC-4B19-9D88-0B930C6FBF98}"/>
              </a:ext>
            </a:extLst>
          </p:cNvPr>
          <p:cNvSpPr/>
          <p:nvPr/>
        </p:nvSpPr>
        <p:spPr>
          <a:xfrm rot="10800000">
            <a:off x="9110004" y="2706213"/>
            <a:ext cx="819509" cy="862641"/>
          </a:xfrm>
          <a:prstGeom prst="ben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rrow: Bent 13">
            <a:extLst>
              <a:ext uri="{FF2B5EF4-FFF2-40B4-BE49-F238E27FC236}">
                <a16:creationId xmlns:a16="http://schemas.microsoft.com/office/drawing/2014/main" id="{E47935FB-D09F-484C-8318-C00F13664BDC}"/>
              </a:ext>
            </a:extLst>
          </p:cNvPr>
          <p:cNvSpPr/>
          <p:nvPr/>
        </p:nvSpPr>
        <p:spPr>
          <a:xfrm rot="10800000">
            <a:off x="9929513" y="2706212"/>
            <a:ext cx="920151" cy="3364301"/>
          </a:xfrm>
          <a:prstGeom prst="ben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Arrow: Bent 15">
            <a:extLst>
              <a:ext uri="{FF2B5EF4-FFF2-40B4-BE49-F238E27FC236}">
                <a16:creationId xmlns:a16="http://schemas.microsoft.com/office/drawing/2014/main" id="{39FA04FD-CF0C-41D0-810A-1732367CF8A8}"/>
              </a:ext>
            </a:extLst>
          </p:cNvPr>
          <p:cNvSpPr/>
          <p:nvPr/>
        </p:nvSpPr>
        <p:spPr>
          <a:xfrm flipH="1">
            <a:off x="6521180" y="4143050"/>
            <a:ext cx="819509" cy="862641"/>
          </a:xfrm>
          <a:prstGeom prst="ben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Arrow: Bent 16">
            <a:extLst>
              <a:ext uri="{FF2B5EF4-FFF2-40B4-BE49-F238E27FC236}">
                <a16:creationId xmlns:a16="http://schemas.microsoft.com/office/drawing/2014/main" id="{6546EDFF-E3A8-429B-BCED-07F7F2042D38}"/>
              </a:ext>
            </a:extLst>
          </p:cNvPr>
          <p:cNvSpPr/>
          <p:nvPr/>
        </p:nvSpPr>
        <p:spPr>
          <a:xfrm flipH="1">
            <a:off x="6521180" y="1627013"/>
            <a:ext cx="819509" cy="862641"/>
          </a:xfrm>
          <a:prstGeom prst="ben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29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F4B14-CDA6-4B63-97CE-4AC5021C7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Managing key states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084DA-0CD5-4E0B-B185-BCBDCF624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Colder versions: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Similarity to DR/BC discussions – who can access/activate the backup</a:t>
            </a:r>
          </a:p>
          <a:p>
            <a:r>
              <a:rPr lang="en-US">
                <a:latin typeface="Arial"/>
                <a:cs typeface="Arial"/>
              </a:rPr>
              <a:t>Key risks:</a:t>
            </a:r>
          </a:p>
          <a:p>
            <a:pPr lvl="1"/>
            <a:r>
              <a:rPr lang="en-US" err="1">
                <a:latin typeface="Arial"/>
                <a:cs typeface="Arial"/>
              </a:rPr>
              <a:t>Unauthorised</a:t>
            </a:r>
            <a:r>
              <a:rPr lang="en-US">
                <a:latin typeface="Arial"/>
                <a:cs typeface="Arial"/>
              </a:rPr>
              <a:t> signing</a:t>
            </a:r>
          </a:p>
          <a:p>
            <a:pPr lvl="1"/>
            <a:r>
              <a:rPr lang="en-US">
                <a:latin typeface="Arial"/>
                <a:cs typeface="Arial"/>
              </a:rPr>
              <a:t>Key compromise or suspected compromise</a:t>
            </a:r>
          </a:p>
          <a:p>
            <a:pPr lvl="1"/>
            <a:r>
              <a:rPr lang="en-US">
                <a:latin typeface="Arial"/>
                <a:cs typeface="Arial"/>
              </a:rPr>
              <a:t>Loss of access to key – temporarily</a:t>
            </a:r>
          </a:p>
          <a:p>
            <a:pPr lvl="1"/>
            <a:r>
              <a:rPr lang="en-US">
                <a:latin typeface="Arial"/>
                <a:cs typeface="Arial"/>
              </a:rPr>
              <a:t>Loss of access to key – permanently</a:t>
            </a:r>
          </a:p>
          <a:p>
            <a:pPr lvl="1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98326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0C0FD-18FD-4BEA-9FF6-A2BF9FC5C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Key transitions and actions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6B7ED-0AE3-4C4E-846D-0F03039377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Routine(</a:t>
            </a:r>
            <a:r>
              <a:rPr lang="en-US" err="1">
                <a:latin typeface="Arial"/>
                <a:cs typeface="Arial"/>
              </a:rPr>
              <a:t>ish</a:t>
            </a:r>
            <a:r>
              <a:rPr lang="en-US">
                <a:latin typeface="Arial"/>
                <a:cs typeface="Arial"/>
              </a:rPr>
              <a:t>)</a:t>
            </a:r>
          </a:p>
          <a:p>
            <a:r>
              <a:rPr lang="en-US">
                <a:latin typeface="Arial"/>
                <a:cs typeface="Arial"/>
              </a:rPr>
              <a:t>Activating / reactivating /deactivating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Signing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Moving</a:t>
            </a:r>
          </a:p>
          <a:p>
            <a:r>
              <a:rPr lang="en-US">
                <a:latin typeface="Arial"/>
                <a:cs typeface="Arial"/>
              </a:rPr>
              <a:t>Import/export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517BC-1E4A-4F19-A067-C84BF78C8A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Non-routine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Rollover</a:t>
            </a:r>
          </a:p>
          <a:p>
            <a:pPr lvl="1"/>
            <a:r>
              <a:rPr lang="en-US">
                <a:latin typeface="Arial"/>
                <a:cs typeface="Arial"/>
              </a:rPr>
              <a:t>Generation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Updating distro</a:t>
            </a:r>
          </a:p>
          <a:p>
            <a:pPr lvl="1"/>
            <a:r>
              <a:rPr lang="en-US">
                <a:latin typeface="Arial"/>
                <a:cs typeface="Arial"/>
              </a:rPr>
              <a:t>Destruction – out of scope</a:t>
            </a:r>
          </a:p>
          <a:p>
            <a:r>
              <a:rPr lang="en-US">
                <a:latin typeface="Arial"/>
                <a:cs typeface="Arial"/>
              </a:rPr>
              <a:t>Making backup</a:t>
            </a:r>
          </a:p>
          <a:p>
            <a:r>
              <a:rPr lang="en-US">
                <a:latin typeface="Arial"/>
                <a:cs typeface="Arial"/>
              </a:rPr>
              <a:t>Accessing backup</a:t>
            </a:r>
          </a:p>
          <a:p>
            <a:r>
              <a:rPr lang="en-US">
                <a:latin typeface="Arial"/>
                <a:cs typeface="Arial"/>
              </a:rPr>
              <a:t>Unlocking backup</a:t>
            </a:r>
          </a:p>
        </p:txBody>
      </p:sp>
    </p:spTree>
    <p:extLst>
      <p:ext uri="{BB962C8B-B14F-4D97-AF65-F5344CB8AC3E}">
        <p14:creationId xmlns:p14="http://schemas.microsoft.com/office/powerpoint/2010/main" val="4267977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EE149-A041-422B-8D67-1684E630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Deployment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9947D-A2BE-45F1-BBF8-7302C9D546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A Look at Hardware and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993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896B7-7442-4C97-A887-4BBFD0BF0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Past experiences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5E12-008B-4F03-8D20-859A9167F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We've tried to share software implementations befoe</a:t>
            </a:r>
          </a:p>
          <a:p>
            <a:r>
              <a:rPr lang="en-US">
                <a:latin typeface="Arial"/>
                <a:cs typeface="Arial"/>
              </a:rPr>
              <a:t>Limited success (e.g. in CAOPS)</a:t>
            </a:r>
          </a:p>
          <a:p>
            <a:r>
              <a:rPr lang="en-US">
                <a:latin typeface="Arial"/>
                <a:cs typeface="Arial"/>
              </a:rPr>
              <a:t>No one size fits all, so needs customisability</a:t>
            </a:r>
          </a:p>
          <a:p>
            <a:r>
              <a:rPr lang="en-US">
                <a:latin typeface="Arial"/>
                <a:cs typeface="Arial"/>
              </a:rPr>
              <a:t>Also need not too much customisability</a:t>
            </a:r>
          </a:p>
          <a:p>
            <a:r>
              <a:rPr lang="en-US">
                <a:latin typeface="Arial"/>
                <a:cs typeface="Arial"/>
              </a:rPr>
              <a:t>Evaluating, assessing, customising, and productionising a CA is a huge task</a:t>
            </a:r>
          </a:p>
          <a:p>
            <a:endParaRPr lang="en-US" dirty="0"/>
          </a:p>
          <a:p>
            <a:r>
              <a:rPr lang="en-US">
                <a:latin typeface="Arial"/>
                <a:cs typeface="Arial"/>
              </a:rPr>
              <a:t>Corollary: probably can't share much re remote 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6256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8D93F-3F77-4A6F-8367-7EC612892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Arial"/>
                <a:cs typeface="Arial"/>
              </a:rPr>
              <a:t>Coordinations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95785-4AD7-4F12-9534-83D40EDC7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Things tend to not happen without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planning,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discussions,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meetings,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coordination,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change review,</a:t>
            </a:r>
          </a:p>
          <a:p>
            <a:pPr lvl="1"/>
            <a:r>
              <a:rPr lang="en-US">
                <a:latin typeface="Arial"/>
                <a:cs typeface="Arial"/>
              </a:rPr>
              <a:t>follow up</a:t>
            </a:r>
          </a:p>
          <a:p>
            <a:r>
              <a:rPr lang="en-US">
                <a:latin typeface="Arial"/>
                <a:cs typeface="Arial"/>
              </a:rPr>
              <a:t>Either because people don't know what to do, or they are busy doing other things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6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F170A-FDBF-4654-BBD4-15790240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Microservice view of CA?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E87B8-9506-4198-8F1D-EBF792C2F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HTTP(S) - repository, CA certificate, and CRL hosting</a:t>
            </a:r>
          </a:p>
          <a:p>
            <a:r>
              <a:rPr lang="en-US"/>
              <a:t>Helpdesk</a:t>
            </a:r>
          </a:p>
          <a:p>
            <a:r>
              <a:rPr lang="en-US">
                <a:latin typeface="Arial"/>
                <a:cs typeface="Arial"/>
              </a:rPr>
              <a:t>Database – online, and if applicable, offline</a:t>
            </a:r>
          </a:p>
          <a:p>
            <a:r>
              <a:rPr lang="en-US">
                <a:latin typeface="Arial"/>
                <a:cs typeface="Arial"/>
              </a:rPr>
              <a:t>Key management and signing service</a:t>
            </a:r>
          </a:p>
          <a:p>
            <a:r>
              <a:rPr lang="en-US"/>
              <a:t>Backups</a:t>
            </a:r>
          </a:p>
        </p:txBody>
      </p:sp>
    </p:spTree>
    <p:extLst>
      <p:ext uri="{BB962C8B-B14F-4D97-AF65-F5344CB8AC3E}">
        <p14:creationId xmlns:p14="http://schemas.microsoft.com/office/powerpoint/2010/main" val="28023024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8BFDA-CFD1-49A6-A663-0FE455348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Could a microservice CA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562F0-B44B-4490-9205-BAEC8E0D0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3146" y="1548535"/>
            <a:ext cx="8700654" cy="462842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latin typeface="Arial"/>
                <a:cs typeface="Arial"/>
              </a:rPr>
              <a:t>Some out of the box CAs are huge and clunky</a:t>
            </a:r>
          </a:p>
          <a:p>
            <a:pPr lvl="1"/>
            <a:r>
              <a:rPr lang="en-US">
                <a:latin typeface="Arial"/>
                <a:cs typeface="Arial"/>
              </a:rPr>
              <a:t>All things to all people</a:t>
            </a:r>
          </a:p>
          <a:p>
            <a:r>
              <a:rPr lang="en-US">
                <a:latin typeface="Arial"/>
                <a:cs typeface="Arial"/>
              </a:rPr>
              <a:t>Containers bring security features – and weaknesses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Isolation of components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Annoyingly hard to get least privileges right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Trust questions about reuse</a:t>
            </a:r>
            <a:endParaRPr lang="en-US" dirty="0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Functional components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Workflow management</a:t>
            </a:r>
          </a:p>
          <a:p>
            <a:pPr lvl="1"/>
            <a:r>
              <a:rPr lang="en-US">
                <a:latin typeface="Arial"/>
                <a:cs typeface="Arial"/>
              </a:rPr>
              <a:t>Message queue</a:t>
            </a:r>
          </a:p>
          <a:p>
            <a:pPr lvl="1"/>
            <a:r>
              <a:rPr lang="en-US">
                <a:latin typeface="Arial"/>
                <a:cs typeface="Arial"/>
              </a:rPr>
              <a:t>Signing service</a:t>
            </a:r>
            <a:endParaRPr lang="en-US" dirty="0"/>
          </a:p>
          <a:p>
            <a:pPr lvl="1"/>
            <a:r>
              <a:rPr lang="en-US">
                <a:latin typeface="Arial"/>
                <a:cs typeface="Arial"/>
              </a:rPr>
              <a:t>Irreversible 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8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2BFA8-F734-48C8-9B4C-461AAE583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"Signing Authority"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F86AD-F0DC-4385-A248-1DDDDFCC6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A certification authority...</a:t>
            </a:r>
          </a:p>
          <a:p>
            <a:r>
              <a:rPr lang="en-US" dirty="0">
                <a:latin typeface="Arial"/>
                <a:cs typeface="Arial"/>
              </a:rPr>
              <a:t>A digital signature service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Some of these are online, like timestamping services</a:t>
            </a:r>
          </a:p>
          <a:p>
            <a:r>
              <a:rPr lang="en-US" dirty="0">
                <a:latin typeface="Arial"/>
                <a:cs typeface="Arial"/>
              </a:rPr>
              <a:t>An attribute authority (also usually online)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368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64B96-600F-40A5-B1F6-B6F0CC54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Policy &amp; Practices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561FE-D896-445B-8AA1-6E71CED304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32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690B8-46EC-4802-91DE-6E697BD7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Policy questions?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16FB7-EC3F-48CF-8697-032314840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7" y="1768116"/>
            <a:ext cx="1021367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Where is the flurry of CPS updates from traditional classics?</a:t>
            </a:r>
          </a:p>
          <a:p>
            <a:r>
              <a:rPr lang="en-US" dirty="0">
                <a:latin typeface="Arial"/>
                <a:cs typeface="Arial"/>
              </a:rPr>
              <a:t>Updating RA operations – updated in a timely fashion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Communicate processes to RA ops</a:t>
            </a:r>
          </a:p>
          <a:p>
            <a:pPr lvl="1"/>
            <a:r>
              <a:rPr lang="en-US" dirty="0">
                <a:latin typeface="Arial"/>
                <a:cs typeface="Arial"/>
              </a:rPr>
              <a:t>Communicate processes to end users -</a:t>
            </a:r>
          </a:p>
          <a:p>
            <a:r>
              <a:rPr lang="en-US" dirty="0">
                <a:latin typeface="Arial"/>
                <a:cs typeface="Arial"/>
              </a:rPr>
              <a:t>Inform PMAs?  Maintain the Warm and Fuzzy Feeling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What can a CA do in an emergency – and how quickly?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accent1"/>
                </a:solidFill>
                <a:latin typeface="Arial"/>
                <a:cs typeface="Arial"/>
              </a:rPr>
              <a:t>Particularly when the user community is doing COVID-19 research?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  <a:latin typeface="Arial"/>
                <a:cs typeface="Arial"/>
              </a:rPr>
              <a:t>Story time!</a:t>
            </a:r>
            <a:endParaRPr lang="en-US">
              <a:solidFill>
                <a:schemeClr val="accent1"/>
              </a:solidFill>
            </a:endParaRP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1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2FE42-F2FB-470E-8F43-A01A8DFD4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Closing Thoughts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41EAF-D70C-4FEC-BA56-54A54D041A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Audience: - "finally!"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098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54989-C5C9-4244-AB70-D0412CA9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Closing thoughts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78175-ADDC-462C-BC4D-17080B321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Identity vetting – if going online, can </a:t>
            </a:r>
            <a:r>
              <a:rPr lang="en-US" err="1">
                <a:latin typeface="Arial"/>
                <a:cs typeface="Arial"/>
              </a:rPr>
              <a:t>centralise</a:t>
            </a:r>
            <a:r>
              <a:rPr lang="en-US">
                <a:latin typeface="Arial"/>
                <a:cs typeface="Arial"/>
              </a:rPr>
              <a:t> RA ops?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Bring together with helpdesk/support?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Except they don't know site-specific ids which are recommended</a:t>
            </a:r>
          </a:p>
          <a:p>
            <a:r>
              <a:rPr lang="en-US">
                <a:latin typeface="Arial"/>
                <a:cs typeface="Arial"/>
              </a:rPr>
              <a:t>Both KIAF &amp; identity vetting have room for interpretation</a:t>
            </a:r>
          </a:p>
          <a:p>
            <a:pPr lvl="1"/>
            <a:r>
              <a:rPr lang="en-US">
                <a:latin typeface="Arial"/>
                <a:cs typeface="Arial"/>
              </a:rPr>
              <a:t>Follow established practices</a:t>
            </a:r>
          </a:p>
          <a:p>
            <a:pPr lvl="1"/>
            <a:r>
              <a:rPr lang="en-US">
                <a:latin typeface="Arial"/>
                <a:cs typeface="Arial"/>
              </a:rPr>
              <a:t>OR bounce suggested updates off the accrediting PMA (or IGTF)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There are similarities between ROBAB and BC/DR</a:t>
            </a:r>
          </a:p>
          <a:p>
            <a:pPr lvl="1"/>
            <a:r>
              <a:rPr lang="en-US">
                <a:latin typeface="Arial"/>
                <a:cs typeface="Arial"/>
              </a:rPr>
              <a:t>And staff availability</a:t>
            </a:r>
          </a:p>
          <a:p>
            <a:pPr lvl="1"/>
            <a:r>
              <a:rPr lang="en-US">
                <a:latin typeface="Arial"/>
                <a:cs typeface="Arial"/>
              </a:rPr>
              <a:t>Still a difficult problem for the private key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C9BD2-50CF-45FD-837F-337636FC0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Closing thoughts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FB385-58E8-4387-AC97-D81DF39D7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Has the pandemic</a:t>
            </a:r>
          </a:p>
          <a:p>
            <a:pPr lvl="1"/>
            <a:r>
              <a:rPr lang="en-US" dirty="0">
                <a:latin typeface="Arial"/>
                <a:cs typeface="Arial"/>
              </a:rPr>
              <a:t>made the warm and fuzzy feeling – colder and distinct?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improved our resilience?</a:t>
            </a:r>
          </a:p>
          <a:p>
            <a:r>
              <a:rPr lang="en-US" dirty="0">
                <a:latin typeface="Arial"/>
                <a:cs typeface="Arial"/>
              </a:rPr>
              <a:t>Not enough work on developing better components</a:t>
            </a:r>
          </a:p>
          <a:p>
            <a:pPr lvl="1"/>
            <a:r>
              <a:rPr lang="en-US" dirty="0">
                <a:latin typeface="Arial"/>
                <a:cs typeface="Arial"/>
              </a:rPr>
              <a:t>Unusual situations tend to highlight weaknesses – in society, at work, at home</a:t>
            </a:r>
          </a:p>
          <a:p>
            <a:r>
              <a:rPr lang="en-US" dirty="0">
                <a:latin typeface="Arial"/>
                <a:cs typeface="Arial"/>
              </a:rPr>
              <a:t>When we get back, improve preparations for the next one</a:t>
            </a:r>
          </a:p>
          <a:p>
            <a:r>
              <a:rPr lang="en-US" dirty="0">
                <a:latin typeface="Arial"/>
                <a:cs typeface="Arial"/>
              </a:rPr>
              <a:t>Some of our trust infrastructure has atrophied</a:t>
            </a:r>
          </a:p>
          <a:p>
            <a:pPr lvl="1"/>
            <a:r>
              <a:rPr lang="en-US" dirty="0">
                <a:latin typeface="Arial"/>
                <a:cs typeface="Arial"/>
              </a:rPr>
              <a:t>E.g. PGP keys, the SELS instance run by NCSA for RAT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7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69D5D6-9CBF-2F47-ABA6-C44F092862B7}"/>
              </a:ext>
            </a:extLst>
          </p:cNvPr>
          <p:cNvSpPr/>
          <p:nvPr/>
        </p:nvSpPr>
        <p:spPr>
          <a:xfrm>
            <a:off x="973969" y="5904254"/>
            <a:ext cx="3556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Facebook: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D539E4-64DB-C141-80BC-DC0282462C17}"/>
              </a:ext>
            </a:extLst>
          </p:cNvPr>
          <p:cNvSpPr/>
          <p:nvPr/>
        </p:nvSpPr>
        <p:spPr>
          <a:xfrm>
            <a:off x="4286723" y="5904254"/>
            <a:ext cx="2734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Twitter:@</a:t>
            </a:r>
            <a:r>
              <a:rPr lang="en-GB" err="1">
                <a:latin typeface="Arial" panose="020B0604020202020204" pitchFamily="34" charset="0"/>
                <a:cs typeface="Arial" panose="020B0604020202020204" pitchFamily="34" charset="0"/>
              </a:rPr>
              <a:t>STFC_matters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EB0994-2D52-2647-9C24-1B83B0A77782}"/>
              </a:ext>
            </a:extLst>
          </p:cNvPr>
          <p:cNvSpPr/>
          <p:nvPr/>
        </p:nvSpPr>
        <p:spPr>
          <a:xfrm>
            <a:off x="7265120" y="5904254"/>
            <a:ext cx="3319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YouTube: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2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81726-4DE2-4FF1-A39B-DF588C52E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Services – most visible part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C7F24EA-DB5C-4136-9813-1AECCF067E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208998"/>
              </p:ext>
            </p:extLst>
          </p:nvPr>
        </p:nvGraphicFramePr>
        <p:xfrm>
          <a:off x="838200" y="1825625"/>
          <a:ext cx="10515600" cy="2966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6831021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436505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6933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81658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Integrity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Availability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Confidentiality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659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Repository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367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Signing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 or 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91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Key backup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1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CRL 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250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Helpdesk (response)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72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3788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Systems backup/spare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Medium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131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46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532C2-1E5E-4B39-B0A1-ED5ACC566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Premise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2EC86-2E1F-45DB-8CD2-CF4DCCB2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Operating CA activities remotely – video conf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Working from home – may not have secure storage</a:t>
            </a:r>
          </a:p>
          <a:p>
            <a:r>
              <a:rPr lang="en-US" dirty="0">
                <a:latin typeface="Arial"/>
                <a:cs typeface="Arial"/>
              </a:rPr>
              <a:t>Operating Signing activities remotely</a:t>
            </a:r>
          </a:p>
          <a:p>
            <a:pPr lvl="1"/>
            <a:r>
              <a:rPr lang="en-US" dirty="0">
                <a:latin typeface="Arial"/>
                <a:cs typeface="Arial"/>
              </a:rPr>
              <a:t>Various states of lockdown</a:t>
            </a:r>
          </a:p>
          <a:p>
            <a:r>
              <a:rPr lang="en-US" dirty="0">
                <a:latin typeface="Arial"/>
                <a:cs typeface="Arial"/>
              </a:rPr>
              <a:t>Staff can become unavailable (hopefully temporarily)</a:t>
            </a:r>
          </a:p>
          <a:p>
            <a:pPr lvl="1"/>
            <a:r>
              <a:rPr lang="en-US" dirty="0">
                <a:latin typeface="Arial"/>
                <a:cs typeface="Arial"/>
              </a:rPr>
              <a:t>Which they could anyway, but risk may be higher</a:t>
            </a:r>
          </a:p>
          <a:p>
            <a:r>
              <a:rPr lang="en-US" dirty="0">
                <a:latin typeface="Arial"/>
                <a:cs typeface="Arial"/>
              </a:rPr>
              <a:t>Higher risks to services without direct intervention</a:t>
            </a:r>
          </a:p>
          <a:p>
            <a:pPr lvl="1"/>
            <a:r>
              <a:rPr lang="en-US" dirty="0">
                <a:latin typeface="Arial"/>
                <a:cs typeface="Arial"/>
              </a:rPr>
              <a:t>Longer time to recovery</a:t>
            </a:r>
          </a:p>
          <a:p>
            <a:pPr lvl="1"/>
            <a:r>
              <a:rPr lang="en-US" dirty="0">
                <a:latin typeface="Arial"/>
                <a:cs typeface="Arial"/>
              </a:rPr>
              <a:t>CA staff designated (literally) key workers?</a:t>
            </a:r>
          </a:p>
          <a:p>
            <a:pPr lvl="1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55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38ECC-1449-4EC4-94FE-0E4A7C41A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MROG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326A5-B173-4751-9850-14470A93E1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Machine Room Operations Group (possibly another RAL-ism)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5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FD8E-5B6D-4CDF-8553-91D559C12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Hardware &amp; operations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41765-AE9A-43DA-9C13-9AC2C6A4C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898" y="158121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Three classes of data </a:t>
            </a:r>
            <a:r>
              <a:rPr lang="en-US" dirty="0" err="1">
                <a:latin typeface="Arial"/>
                <a:cs typeface="Arial"/>
              </a:rPr>
              <a:t>centre</a:t>
            </a:r>
            <a:r>
              <a:rPr lang="en-US" dirty="0">
                <a:latin typeface="Arial"/>
                <a:cs typeface="Arial"/>
              </a:rPr>
              <a:t> operations</a:t>
            </a:r>
          </a:p>
          <a:p>
            <a:pPr lvl="1"/>
            <a:r>
              <a:rPr lang="en-US" dirty="0">
                <a:latin typeface="Arial"/>
                <a:cs typeface="Arial"/>
              </a:rPr>
              <a:t>Level 3 and below: maintenance staff working remotely</a:t>
            </a:r>
          </a:p>
          <a:p>
            <a:pPr lvl="1"/>
            <a:r>
              <a:rPr lang="en-US" dirty="0">
                <a:latin typeface="Arial"/>
                <a:cs typeface="Arial"/>
              </a:rPr>
              <a:t>Level 4: best effort – emergency staff only (current level)</a:t>
            </a:r>
          </a:p>
          <a:p>
            <a:pPr lvl="1"/>
            <a:r>
              <a:rPr lang="en-US" dirty="0">
                <a:latin typeface="Arial"/>
                <a:cs typeface="Arial"/>
              </a:rPr>
              <a:t>Level 5: data </a:t>
            </a:r>
            <a:r>
              <a:rPr lang="en-US" dirty="0" err="1">
                <a:latin typeface="Arial"/>
                <a:cs typeface="Arial"/>
              </a:rPr>
              <a:t>centre</a:t>
            </a:r>
            <a:r>
              <a:rPr lang="en-US" dirty="0">
                <a:latin typeface="Arial"/>
                <a:cs typeface="Arial"/>
              </a:rPr>
              <a:t> shut down</a:t>
            </a:r>
          </a:p>
          <a:p>
            <a:r>
              <a:rPr lang="en-US" dirty="0">
                <a:latin typeface="Arial"/>
                <a:cs typeface="Arial"/>
              </a:rPr>
              <a:t>Towards lights out operations of CA?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Utilities: networking, power, cooling, physical security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Could we (emergency) operate a CA in not-a-machine-room?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Commercial cloud service? (not a new idea)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Portable – using an e-token as an HSM?? (in an emergency)</a:t>
            </a:r>
            <a:endParaRPr lang="en-US" dirty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3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99C7C-BA5A-4CBB-A46C-79431764A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Operations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78CFA-0031-4E26-AFC6-6197B8345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072" y="1576244"/>
            <a:ext cx="8631382" cy="43651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RA operators (by default need to be local to users)</a:t>
            </a:r>
          </a:p>
          <a:p>
            <a:r>
              <a:rPr lang="en-US">
                <a:latin typeface="Arial"/>
                <a:cs typeface="Arial"/>
              </a:rPr>
              <a:t>CA operators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PMA</a:t>
            </a:r>
          </a:p>
          <a:p>
            <a:r>
              <a:rPr lang="en-US">
                <a:latin typeface="Arial"/>
                <a:cs typeface="Arial"/>
              </a:rPr>
              <a:t>Helpdesk/support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Machine room operations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68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B4EA7-A468-4583-A8D2-0E95A4408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Considerations for operations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BEB11-FCE6-49C8-BBA0-C1189EDA1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ROBAB</a:t>
            </a:r>
          </a:p>
          <a:p>
            <a:pPr lvl="1"/>
            <a:r>
              <a:rPr lang="en-US">
                <a:latin typeface="Arial"/>
                <a:cs typeface="Arial"/>
              </a:rPr>
              <a:t>Could be staff (being ill) || (self isolating &amp;&amp; ¬ able-to-work-remotely)</a:t>
            </a:r>
          </a:p>
          <a:p>
            <a:r>
              <a:rPr lang="en-US">
                <a:latin typeface="Arial"/>
                <a:cs typeface="Arial"/>
              </a:rPr>
              <a:t>Communications/coordination</a:t>
            </a:r>
          </a:p>
          <a:p>
            <a:pPr lvl="1"/>
            <a:r>
              <a:rPr lang="en-US">
                <a:latin typeface="Arial"/>
                <a:cs typeface="Arial"/>
              </a:rPr>
              <a:t>Mailing lists</a:t>
            </a:r>
          </a:p>
          <a:p>
            <a:pPr lvl="1"/>
            <a:r>
              <a:rPr lang="en-US">
                <a:latin typeface="Arial"/>
                <a:cs typeface="Arial"/>
              </a:rPr>
              <a:t>Repo</a:t>
            </a:r>
          </a:p>
          <a:p>
            <a:pPr lvl="1"/>
            <a:r>
              <a:rPr lang="en-US">
                <a:latin typeface="Arial"/>
                <a:cs typeface="Arial"/>
              </a:rPr>
              <a:t>Chat service</a:t>
            </a:r>
          </a:p>
          <a:p>
            <a:r>
              <a:rPr lang="en-US">
                <a:latin typeface="Arial"/>
                <a:cs typeface="Arial"/>
              </a:rPr>
              <a:t>Secure storage of audit trail and keys</a:t>
            </a:r>
          </a:p>
          <a:p>
            <a:r>
              <a:rPr lang="en-US" err="1">
                <a:latin typeface="Arial"/>
                <a:cs typeface="Arial"/>
              </a:rPr>
              <a:t>Authorisations</a:t>
            </a:r>
            <a:r>
              <a:rPr lang="en-US">
                <a:latin typeface="Arial"/>
                <a:cs typeface="Arial"/>
              </a:rPr>
              <a:t> for actions</a:t>
            </a:r>
          </a:p>
        </p:txBody>
      </p:sp>
    </p:spTree>
    <p:extLst>
      <p:ext uri="{BB962C8B-B14F-4D97-AF65-F5344CB8AC3E}">
        <p14:creationId xmlns:p14="http://schemas.microsoft.com/office/powerpoint/2010/main" val="418131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35</Slides>
  <Notes>2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Font and logo master</vt:lpstr>
      <vt:lpstr>Font WITHOUT logo master</vt:lpstr>
      <vt:lpstr>PowerPoint Presentation</vt:lpstr>
      <vt:lpstr>questions</vt:lpstr>
      <vt:lpstr>"Signing Authority"</vt:lpstr>
      <vt:lpstr>Services – most visible part</vt:lpstr>
      <vt:lpstr>Premise</vt:lpstr>
      <vt:lpstr>MROG</vt:lpstr>
      <vt:lpstr>Hardware &amp; operations</vt:lpstr>
      <vt:lpstr>Operations</vt:lpstr>
      <vt:lpstr>Considerations for operations</vt:lpstr>
      <vt:lpstr>Signing Offline (Offline Signing)</vt:lpstr>
      <vt:lpstr>What should lost Aeneas do</vt:lpstr>
      <vt:lpstr>Identity vetting (Classic CAs)</vt:lpstr>
      <vt:lpstr>KIAF-1200</vt:lpstr>
      <vt:lpstr>Kantara Risks (cf NIST SP800-53)</vt:lpstr>
      <vt:lpstr>What's in Level 2 – and 3?</vt:lpstr>
      <vt:lpstr>Compensatory Controls</vt:lpstr>
      <vt:lpstr>Usual discussions</vt:lpstr>
      <vt:lpstr>Bringing signing online?</vt:lpstr>
      <vt:lpstr>The Key - Buy a HSM...</vt:lpstr>
      <vt:lpstr>Lost access to data centre?</vt:lpstr>
      <vt:lpstr>The Key</vt:lpstr>
      <vt:lpstr>Key Management – Key state</vt:lpstr>
      <vt:lpstr>Managing key states</vt:lpstr>
      <vt:lpstr>Key transitions and actions</vt:lpstr>
      <vt:lpstr>Deployment</vt:lpstr>
      <vt:lpstr>Past experiences</vt:lpstr>
      <vt:lpstr>Coordinations</vt:lpstr>
      <vt:lpstr>Microservice view of CA?</vt:lpstr>
      <vt:lpstr>Could a microservice CA work?</vt:lpstr>
      <vt:lpstr>Policy &amp; Practices</vt:lpstr>
      <vt:lpstr>Policy questions?</vt:lpstr>
      <vt:lpstr>Closing Thoughts</vt:lpstr>
      <vt:lpstr>Closing thoughts</vt:lpstr>
      <vt:lpstr>Closing thoughts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Millard</dc:creator>
  <cp:revision>435</cp:revision>
  <cp:lastPrinted>2019-10-02T08:27:37Z</cp:lastPrinted>
  <dcterms:created xsi:type="dcterms:W3CDTF">2019-09-17T08:04:08Z</dcterms:created>
  <dcterms:modified xsi:type="dcterms:W3CDTF">2020-05-13T11:47:31Z</dcterms:modified>
</cp:coreProperties>
</file>