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3" r:id="rId8"/>
    <p:sldId id="265" r:id="rId9"/>
    <p:sldId id="269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48"/>
    <p:restoredTop sz="94647"/>
  </p:normalViewPr>
  <p:slideViewPr>
    <p:cSldViewPr snapToGrid="0" snapToObjects="1">
      <p:cViewPr varScale="1">
        <p:scale>
          <a:sx n="121" d="100"/>
          <a:sy n="121" d="100"/>
        </p:scale>
        <p:origin x="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0C7B-F7E6-CB4A-8351-67CD468D8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37465-ED72-0445-BCD4-825C826EA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4594"/>
            <a:ext cx="9144000" cy="246010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AE77-7B0E-104C-8831-1C3CFFF3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54DF-46B9-4F4C-970B-DC6B8E90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4E99-0673-9842-9974-B9C322A0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B10CF8-4878-B84B-9BCC-F460795DE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  <p:grpSp>
        <p:nvGrpSpPr>
          <p:cNvPr id="9" name="Group 4">
            <a:extLst>
              <a:ext uri="{FF2B5EF4-FFF2-40B4-BE49-F238E27FC236}">
                <a16:creationId xmlns:a16="http://schemas.microsoft.com/office/drawing/2014/main" id="{8B156C9C-0F42-5749-9A89-8DFA74B5B85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407400" y="250032"/>
            <a:ext cx="3527425" cy="1285875"/>
            <a:chOff x="295" y="1845"/>
            <a:chExt cx="2222" cy="810"/>
          </a:xfrm>
        </p:grpSpPr>
        <p:sp>
          <p:nvSpPr>
            <p:cNvPr id="10" name="WordArt 5">
              <a:extLst>
                <a:ext uri="{FF2B5EF4-FFF2-40B4-BE49-F238E27FC236}">
                  <a16:creationId xmlns:a16="http://schemas.microsoft.com/office/drawing/2014/main" id="{4235CF59-2177-8C44-B62E-F4978207128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9" y="1845"/>
              <a:ext cx="137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  <a:ea typeface="Arial Black"/>
                  <a:cs typeface="Arial Black"/>
                </a:rPr>
                <a:t>TAGPMA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23C59E26-E1DE-8C4D-9C9B-8433743C0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251"/>
              <a:ext cx="2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en-US" b="1" dirty="0">
                  <a:cs typeface="+mn-cs"/>
                </a:rPr>
                <a:t>The Americas Grid </a:t>
              </a:r>
            </a:p>
            <a:p>
              <a:pPr algn="dist">
                <a:defRPr/>
              </a:pPr>
              <a:r>
                <a:rPr lang="en-US" b="1" dirty="0">
                  <a:cs typeface="+mn-cs"/>
                </a:rPr>
                <a:t>Policy Management Authority</a:t>
              </a:r>
              <a:r>
                <a:rPr lang="pt-BR" dirty="0"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68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77EF-E15A-BB4A-AB6B-5D9F1916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0736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5A56C-A675-0B46-A5C3-87ADD6E6B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A2626-C390-E64A-9C69-18D4269F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5592-2FFC-414F-9093-DD760CAE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8A77-80DF-B64C-833F-6EFFC651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9B10A3-F6E4-3B40-8EA4-2B01B4E73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40A23-9EE5-004E-BFCD-D2AE31488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B8CB-B631-8A46-A1BE-7E8A224D4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96FA4-2401-994B-BD80-EDB24108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0CD1-108D-8E49-A80C-B3FE8A8D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69803-462B-D746-893D-4B2EEA76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58B80-166F-D942-8F1B-C1BD239AE7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3DA2-0A99-D14F-A48A-514ABD45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97028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F4C7-096D-BA43-B64E-447DCFBE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66A03-D818-3240-BA24-1979D645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161EB-110E-E246-BBC9-74495AD9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25E8-8597-A345-8C1D-E48B3F38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0FF2A-1F51-DB4E-908D-888EE2F55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A61A-2FC3-104A-8913-62BD74EB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5756F-82B4-3D42-8074-083B5136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3C31-397E-3C4B-A7AD-018A38CA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C693-0BCC-4447-8C67-A7A161F9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1A48-D8AD-7042-9709-B954D801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DCF318-B121-6D4C-9136-EEFB6272E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B1A0-90FF-D748-BB0E-572D0F7F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0404-8209-924D-A72F-A59B7F90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7F5F5-7450-B049-8BC2-CF5D377D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8DE1B-469C-204A-9332-ADA0411B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4D6D3-4498-FD49-91BC-108CED82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43BD1-E7C6-484F-AB70-0958495E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4FE66-939B-E048-9E30-1BD7E1090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AA26-0C4B-444E-A5D4-B11BFB7F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1BA8-C6D5-844E-86F9-6C2059A3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5636"/>
            <a:ext cx="5157787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9380D-1D88-AB49-BEBB-8C27643A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51AE3-6887-7F42-AF16-137453ADC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5636"/>
            <a:ext cx="5183188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4850C-A6CE-B04A-8296-A4F624B87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182EF-7AE6-7D40-A569-C4B13A1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F99B0D-43A1-F14B-A813-74D13517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F6B99-5916-C848-9850-597952B8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48B094-54F6-B846-9D23-92E70D35CE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6C62-4430-9D4B-B253-E9CC9C75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D1279-F3A8-3A4B-ACAB-916D3399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C57CA-E8CA-A642-B382-6A8249E8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ACF38-EF7B-0B43-B6CB-D7C3F49D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A0750-0586-B547-B9FC-1B8305EAAA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67276-328A-FB46-ACE9-41B8B7DF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80F52-C703-564D-A576-4B713A19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B99EB-BAAA-8544-B2D7-1BE54EC7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5891E5-11B1-D643-9923-8176E1E68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1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7AB8-A510-5541-82E6-8790251C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4007"/>
            <a:ext cx="3121026" cy="1470371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E07D-3EB3-6347-9C41-74018C03C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22852"/>
            <a:ext cx="6172200" cy="5238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83733-F93F-3845-B614-AD91CD0D5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718986"/>
            <a:ext cx="3933826" cy="4167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147A-4139-304A-AC9E-E9EC8F41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951A7-53F9-554A-A6D8-95E8513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596-79A8-B642-A34E-69B6354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95853E-0B3D-A74C-B5ED-D95CCE9212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3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1FD-F5B1-394F-89B2-0A59F24A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314" y="93386"/>
            <a:ext cx="3117712" cy="1476652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FE320-3AD0-8D42-AB14-034494412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22853"/>
            <a:ext cx="6172200" cy="5238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718CD-F855-A541-BF22-6E57059DF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18986"/>
            <a:ext cx="3932237" cy="4150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2A52-574E-4748-86D4-9230A5E6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6FE87-AFF2-DB41-B7AC-B2FB89A1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83BC7-17C0-7549-8724-CD5015A5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3AEEAB-719C-B54F-93F8-186A4C635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DF0BF-2FEB-9A4A-927F-E50CE454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FBEA9-E8DF-6847-B7FB-BB1E23B19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FCAAF-7C10-4C4B-BFE7-AEA02E374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39FB-2DBF-EF46-9591-9144123884D6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9CC4-13A0-014D-87EE-8C81FED0C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04E4D-7B54-6E48-956A-5DC2BC4B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4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sectigo.com/Com_KnowledgeDetailPageFaq?Id=kA01N000000rgS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venosa@info.unlp.edu.ar" TargetMode="External"/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sakai@sdsc.edu" TargetMode="External"/><Relationship Id="rId5" Type="http://schemas.openxmlformats.org/officeDocument/2006/relationships/hyperlink" Target="mailto:jteheran@fnal.gov" TargetMode="External"/><Relationship Id="rId4" Type="http://schemas.openxmlformats.org/officeDocument/2006/relationships/hyperlink" Target="mailto:alestolk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simmel@psc.edu" TargetMode="External"/><Relationship Id="rId2" Type="http://schemas.openxmlformats.org/officeDocument/2006/relationships/hyperlink" Target="http://www.tagpm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hef.nl/grid/video/?m=tagpma" TargetMode="External"/><Relationship Id="rId2" Type="http://schemas.openxmlformats.org/officeDocument/2006/relationships/hyperlink" Target="https://cmu.zoom.us/j/5986701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simmel@psc.edu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itokens.org/" TargetMode="External"/><Relationship Id="rId2" Type="http://schemas.openxmlformats.org/officeDocument/2006/relationships/hyperlink" Target="https://indico.rnp.br/event/13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AFEA-B9F1-7A41-B40A-DF474120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90" y="1122363"/>
            <a:ext cx="11603420" cy="2387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TAGPMA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155CE-A777-A14A-A805-FA34C7F1D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57462"/>
          </a:xfrm>
        </p:spPr>
        <p:txBody>
          <a:bodyPr>
            <a:normAutofit/>
          </a:bodyPr>
          <a:lstStyle/>
          <a:p>
            <a:r>
              <a:rPr lang="en-US" dirty="0"/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, TAGPMA Chair</a:t>
            </a:r>
          </a:p>
          <a:p>
            <a:endParaRPr lang="en-US" dirty="0"/>
          </a:p>
          <a:p>
            <a:r>
              <a:rPr lang="en-US" dirty="0"/>
              <a:t>49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EUGridPMA</a:t>
            </a:r>
            <a:r>
              <a:rPr lang="en-US" dirty="0"/>
              <a:t> Meeting</a:t>
            </a:r>
          </a:p>
          <a:p>
            <a:r>
              <a:rPr lang="en-US" dirty="0"/>
              <a:t>Online from Home</a:t>
            </a:r>
          </a:p>
          <a:p>
            <a:r>
              <a:rPr lang="en-US" dirty="0"/>
              <a:t>May 13, 2020</a:t>
            </a:r>
          </a:p>
        </p:txBody>
      </p:sp>
    </p:spTree>
    <p:extLst>
      <p:ext uri="{BB962C8B-B14F-4D97-AF65-F5344CB8AC3E}">
        <p14:creationId xmlns:p14="http://schemas.microsoft.com/office/powerpoint/2010/main" val="342708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B550-F170-0248-A4B2-1D1FBD9B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Sectigo</a:t>
            </a:r>
            <a:r>
              <a:rPr lang="en-US" dirty="0"/>
              <a:t> CA consolidation / </a:t>
            </a:r>
            <a:r>
              <a:rPr lang="en-US" dirty="0" err="1"/>
              <a:t>trustchain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BE40-DD2A-FE42-B0B7-8D56A152E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Sectigo</a:t>
            </a:r>
            <a:r>
              <a:rPr lang="en-US" dirty="0"/>
              <a:t> removed the </a:t>
            </a:r>
            <a:r>
              <a:rPr lang="en-US" dirty="0" err="1"/>
              <a:t>AddTrust</a:t>
            </a:r>
            <a:r>
              <a:rPr lang="en-US" dirty="0"/>
              <a:t> External CA Root from the signing chain when it updated the CA certificates for the intermediate CAs that signed the </a:t>
            </a:r>
            <a:r>
              <a:rPr lang="en-US" dirty="0" err="1"/>
              <a:t>InCommon</a:t>
            </a:r>
            <a:r>
              <a:rPr lang="en-US" dirty="0"/>
              <a:t> CA certificates.</a:t>
            </a:r>
          </a:p>
          <a:p>
            <a:r>
              <a:rPr lang="en-US" dirty="0"/>
              <a:t>The former </a:t>
            </a:r>
            <a:r>
              <a:rPr lang="en-US" dirty="0" err="1"/>
              <a:t>Sectigo</a:t>
            </a:r>
            <a:r>
              <a:rPr lang="en-US" dirty="0"/>
              <a:t> intermediate CAs now have new certificates with extended expiry dates that make those CAs be their own roots.</a:t>
            </a:r>
          </a:p>
          <a:p>
            <a:r>
              <a:rPr lang="en-US" dirty="0" err="1"/>
              <a:t>Sectigo</a:t>
            </a:r>
            <a:r>
              <a:rPr lang="en-US" dirty="0"/>
              <a:t>-provided info and links to updated CA certificates at</a:t>
            </a:r>
            <a:br>
              <a:rPr lang="en-US" dirty="0"/>
            </a:br>
            <a:r>
              <a:rPr lang="en-US" dirty="0">
                <a:hlinkClick r:id="rId2"/>
              </a:rPr>
              <a:t>https://support.sectigo.com/Com_KnowledgeDetailPageFaq?Id=kA01N000000rgSZ</a:t>
            </a:r>
            <a:endParaRPr lang="en-US" dirty="0"/>
          </a:p>
          <a:p>
            <a:r>
              <a:rPr lang="en-US" dirty="0"/>
              <a:t>Problems noted with older OpenSSL versions and clients which had not yet updated their </a:t>
            </a:r>
            <a:r>
              <a:rPr lang="en-US" dirty="0" err="1"/>
              <a:t>trustchains</a:t>
            </a:r>
            <a:r>
              <a:rPr lang="en-US" dirty="0"/>
              <a:t> prompted a change to reintroduce the </a:t>
            </a:r>
            <a:r>
              <a:rPr lang="en-US" dirty="0" err="1"/>
              <a:t>AddTrust</a:t>
            </a:r>
            <a:r>
              <a:rPr lang="en-US" dirty="0"/>
              <a:t> External CA Root into the IGTF distribution (expiring May 30 2020)</a:t>
            </a:r>
          </a:p>
        </p:txBody>
      </p:sp>
    </p:spTree>
    <p:extLst>
      <p:ext uri="{BB962C8B-B14F-4D97-AF65-F5344CB8AC3E}">
        <p14:creationId xmlns:p14="http://schemas.microsoft.com/office/powerpoint/2010/main" val="120323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6863-CF0E-7A45-BB7D-BEEB4E7A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InCommon IGTF Server CA trustchain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22E73-4A1C-0646-9B75-DCD311474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/>
              <a:t>Before:</a:t>
            </a:r>
          </a:p>
          <a:p>
            <a:pPr marL="457200" lvl="1" indent="0">
              <a:buNone/>
            </a:pPr>
            <a:r>
              <a:rPr lang="en-US" sz="1200" dirty="0"/>
              <a:t>issuer= 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subject=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=May 30 10:48:38 2000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=May 30 10:48:38 2020 GMT</a:t>
            </a:r>
          </a:p>
          <a:p>
            <a:pPr marL="457200" lvl="1" indent="0">
              <a:buNone/>
            </a:pPr>
            <a:r>
              <a:rPr lang="en-US" sz="1200" dirty="0"/>
              <a:t>issuer= 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subject= /C=GB/ST=Greater Manchester/L=</a:t>
            </a:r>
            <a:r>
              <a:rPr lang="en-US" sz="1200" dirty="0" err="1"/>
              <a:t>Salford</a:t>
            </a:r>
            <a:r>
              <a:rPr lang="en-US" sz="1200" dirty="0"/>
              <a:t>/O=COMODO CA Limited/CN=COMODO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=May 30 10:48:38 2000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=May 30 10:48:38 2020 GMT</a:t>
            </a:r>
          </a:p>
          <a:p>
            <a:pPr marL="457200" lvl="1" indent="0">
              <a:buNone/>
            </a:pPr>
            <a:r>
              <a:rPr lang="en-US" sz="1200" dirty="0"/>
              <a:t>issuer=  /C=GB/ST=Greater Manchester/L=</a:t>
            </a:r>
            <a:r>
              <a:rPr lang="en-US" sz="1200" dirty="0" err="1"/>
              <a:t>Salford</a:t>
            </a:r>
            <a:r>
              <a:rPr lang="en-US" sz="1200" dirty="0"/>
              <a:t>/O=COMODO CA Limited/CN=COMODO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/C=US/O=Internet2/OU=</a:t>
            </a:r>
            <a:r>
              <a:rPr lang="en-US" sz="1200" dirty="0" err="1"/>
              <a:t>InCommon</a:t>
            </a:r>
            <a:r>
              <a:rPr lang="en-US" sz="1200" dirty="0"/>
              <a:t>/CN=</a:t>
            </a:r>
            <a:r>
              <a:rPr lang="en-US" sz="1200" dirty="0" err="1"/>
              <a:t>InCommon</a:t>
            </a:r>
            <a:r>
              <a:rPr lang="en-US" sz="1200" dirty="0"/>
              <a:t> IGTF Server CA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=Jan  1 00:00:00 2014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=Dec 31 23:59:59 2023 GMT</a:t>
            </a:r>
          </a:p>
          <a:p>
            <a:r>
              <a:rPr lang="en-US" sz="1400" dirty="0"/>
              <a:t>After:</a:t>
            </a:r>
          </a:p>
          <a:p>
            <a:pPr marL="457200" lvl="1" indent="0">
              <a:buNone/>
            </a:pPr>
            <a:r>
              <a:rPr lang="en-US" sz="1200" b="1" dirty="0"/>
              <a:t>issuer=  /C=GB/ST=Greater Manchester/L=</a:t>
            </a:r>
            <a:r>
              <a:rPr lang="en-US" sz="1200" b="1" dirty="0" err="1"/>
              <a:t>Salford</a:t>
            </a:r>
            <a:r>
              <a:rPr lang="en-US" sz="1200" b="1" dirty="0"/>
              <a:t>/O=COMODO CA Limited/CN=COMODO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/C=GB/ST=Greater Manchester/L=</a:t>
            </a:r>
            <a:r>
              <a:rPr lang="en-US" sz="1200" dirty="0" err="1"/>
              <a:t>Salford</a:t>
            </a:r>
            <a:r>
              <a:rPr lang="en-US" sz="1200" dirty="0"/>
              <a:t>/O=COMODO CA Limited/CN=COMODO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b="1" dirty="0" err="1"/>
              <a:t>notBefore</a:t>
            </a:r>
            <a:r>
              <a:rPr lang="en-US" sz="1200" b="1" dirty="0"/>
              <a:t>=Jan 19 00:00:00 2010 GMT</a:t>
            </a:r>
          </a:p>
          <a:p>
            <a:pPr marL="457200" lvl="1" indent="0">
              <a:buNone/>
            </a:pPr>
            <a:r>
              <a:rPr lang="en-US" sz="1200" b="1" dirty="0"/>
              <a:t>        </a:t>
            </a:r>
            <a:r>
              <a:rPr lang="en-US" sz="1200" b="1" dirty="0" err="1"/>
              <a:t>notAfter</a:t>
            </a:r>
            <a:r>
              <a:rPr lang="en-US" sz="1200" b="1" dirty="0"/>
              <a:t>=Jan 18 23:59:59 2038 GMT</a:t>
            </a:r>
          </a:p>
          <a:p>
            <a:pPr marL="457200" lvl="1" indent="0">
              <a:buNone/>
            </a:pPr>
            <a:r>
              <a:rPr lang="en-US" sz="1200" dirty="0"/>
              <a:t>issuer=  /C=GB/ST=Greater Manchester/L=</a:t>
            </a:r>
            <a:r>
              <a:rPr lang="en-US" sz="1200" dirty="0" err="1"/>
              <a:t>Salford</a:t>
            </a:r>
            <a:r>
              <a:rPr lang="en-US" sz="1200" dirty="0"/>
              <a:t>/O=COMODO CA Limited/CN=COMODO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/C=US/O=Internet2/OU=</a:t>
            </a:r>
            <a:r>
              <a:rPr lang="en-US" sz="1200" dirty="0" err="1"/>
              <a:t>InCommon</a:t>
            </a:r>
            <a:r>
              <a:rPr lang="en-US" sz="1200" dirty="0"/>
              <a:t>/CN=</a:t>
            </a:r>
            <a:r>
              <a:rPr lang="en-US" sz="1200" dirty="0" err="1"/>
              <a:t>InCommon</a:t>
            </a:r>
            <a:r>
              <a:rPr lang="en-US" sz="1200" dirty="0"/>
              <a:t> IGTF Server CA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=Jan  1 00:00:00 2014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=Dec 31 23:59:59 2023 GMT</a:t>
            </a:r>
          </a:p>
        </p:txBody>
      </p:sp>
    </p:spTree>
    <p:extLst>
      <p:ext uri="{BB962C8B-B14F-4D97-AF65-F5344CB8AC3E}">
        <p14:creationId xmlns:p14="http://schemas.microsoft.com/office/powerpoint/2010/main" val="9264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DF78-F93E-5346-898E-46D584D2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9910379" cy="1325563"/>
          </a:xfrm>
        </p:spPr>
        <p:txBody>
          <a:bodyPr/>
          <a:lstStyle/>
          <a:p>
            <a:r>
              <a:rPr lang="en-US" dirty="0" err="1"/>
              <a:t>InCommon</a:t>
            </a:r>
            <a:r>
              <a:rPr lang="en-US" dirty="0"/>
              <a:t> RSA Server CA</a:t>
            </a:r>
            <a:r>
              <a:rPr lang="en-US" sz="3200" dirty="0"/>
              <a:t> (not IGTF accredited)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9FFC-DDCC-7D43-8D18-AB417C15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/>
              <a:t>Before:</a:t>
            </a:r>
          </a:p>
          <a:p>
            <a:pPr marL="457200" lvl="1" indent="0">
              <a:buNone/>
            </a:pPr>
            <a:r>
              <a:rPr lang="en-US" sz="1200" dirty="0"/>
              <a:t>issuer= 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subject=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=May 30 10:48:38 2000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=May 30 10:48:38 2020 GMT</a:t>
            </a:r>
          </a:p>
          <a:p>
            <a:pPr marL="457200" lvl="1" indent="0">
              <a:buNone/>
            </a:pPr>
            <a:r>
              <a:rPr lang="en-US" sz="1200" dirty="0"/>
              <a:t>issuer=  /C=SE/O=</a:t>
            </a:r>
            <a:r>
              <a:rPr lang="en-US" sz="1200" dirty="0" err="1"/>
              <a:t>AddTrust</a:t>
            </a:r>
            <a:r>
              <a:rPr lang="en-US" sz="1200" dirty="0"/>
              <a:t> AB/OU=</a:t>
            </a:r>
            <a:r>
              <a:rPr lang="en-US" sz="1200" dirty="0" err="1"/>
              <a:t>AddTrust</a:t>
            </a:r>
            <a:r>
              <a:rPr lang="en-US" sz="1200" dirty="0"/>
              <a:t> External TTP Network/CN=</a:t>
            </a:r>
            <a:r>
              <a:rPr lang="en-US" sz="1200" dirty="0" err="1"/>
              <a:t>AddTrust</a:t>
            </a:r>
            <a:r>
              <a:rPr lang="en-US" sz="1200" dirty="0"/>
              <a:t> External CA Root</a:t>
            </a:r>
          </a:p>
          <a:p>
            <a:pPr marL="457200" lvl="1" indent="0">
              <a:buNone/>
            </a:pPr>
            <a:r>
              <a:rPr lang="en-US" sz="1200" dirty="0"/>
              <a:t>subject= /C=US/ST=New Jersey/L=Jersey City/O=The USERTRUST Network/CN=</a:t>
            </a:r>
            <a:r>
              <a:rPr lang="en-US" sz="1200" dirty="0" err="1"/>
              <a:t>USERTrust</a:t>
            </a:r>
            <a:r>
              <a:rPr lang="en-US" sz="1200" dirty="0"/>
              <a:t>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=May 30 10:48:38 2000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=May 30 10:48:38 2020 GMT</a:t>
            </a:r>
          </a:p>
          <a:p>
            <a:pPr marL="457200" lvl="1" indent="0">
              <a:buNone/>
            </a:pPr>
            <a:r>
              <a:rPr lang="en-US" sz="1200" dirty="0"/>
              <a:t>issuer=  /C=US/ST=New Jersey/L=Jersey City/O=The USERTRUST Network/CN=</a:t>
            </a:r>
            <a:r>
              <a:rPr lang="en-US" sz="1200" dirty="0" err="1"/>
              <a:t>USERTrust</a:t>
            </a:r>
            <a:r>
              <a:rPr lang="en-US" sz="1200" dirty="0"/>
              <a:t>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/C=US/ST=MI/L=Ann Arbor/O=Internet2/OU=</a:t>
            </a:r>
            <a:r>
              <a:rPr lang="en-US" sz="1200" dirty="0" err="1"/>
              <a:t>InCommon</a:t>
            </a:r>
            <a:r>
              <a:rPr lang="en-US" sz="1200" dirty="0"/>
              <a:t>/CN=</a:t>
            </a:r>
            <a:r>
              <a:rPr lang="en-US" sz="1200" dirty="0" err="1"/>
              <a:t>InCommon</a:t>
            </a:r>
            <a:r>
              <a:rPr lang="en-US" sz="1200" dirty="0"/>
              <a:t> RSA Server CA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=Oct  6 00:00:00 2014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=Oct  5 23:59:59 2024 GMT</a:t>
            </a:r>
          </a:p>
          <a:p>
            <a:r>
              <a:rPr lang="en-US" sz="1400" dirty="0"/>
              <a:t>After:</a:t>
            </a:r>
          </a:p>
          <a:p>
            <a:pPr marL="457200" lvl="1" indent="0">
              <a:buNone/>
            </a:pPr>
            <a:r>
              <a:rPr lang="en-US" sz="1200" b="1" dirty="0"/>
              <a:t>issuer=  /C=US/ST=New Jersey/L=Jersey City/O=The USERTRUST Network/CN=</a:t>
            </a:r>
            <a:r>
              <a:rPr lang="en-US" sz="1200" b="1" dirty="0" err="1"/>
              <a:t>USERTrust</a:t>
            </a:r>
            <a:r>
              <a:rPr lang="en-US" sz="1200" b="1" dirty="0"/>
              <a:t>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/C=US/ST=New Jersey/L=Jersey City/O=The USERTRUST Network/CN=</a:t>
            </a:r>
            <a:r>
              <a:rPr lang="en-US" sz="1200" dirty="0" err="1"/>
              <a:t>USERTrust</a:t>
            </a:r>
            <a:r>
              <a:rPr lang="en-US" sz="1200" dirty="0"/>
              <a:t>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b="1" dirty="0" err="1"/>
              <a:t>notBefore</a:t>
            </a:r>
            <a:r>
              <a:rPr lang="en-US" sz="1200" b="1" dirty="0"/>
              <a:t>=Feb  1 00:00:00 2010 GMT</a:t>
            </a:r>
          </a:p>
          <a:p>
            <a:pPr marL="457200" lvl="1" indent="0">
              <a:buNone/>
            </a:pPr>
            <a:r>
              <a:rPr lang="en-US" sz="1200" b="1" dirty="0"/>
              <a:t>        </a:t>
            </a:r>
            <a:r>
              <a:rPr lang="en-US" sz="1200" b="1" dirty="0" err="1"/>
              <a:t>notAfter</a:t>
            </a:r>
            <a:r>
              <a:rPr lang="en-US" sz="1200" b="1" dirty="0"/>
              <a:t>=Jan 18 23:59:59 2038 GMT</a:t>
            </a:r>
          </a:p>
          <a:p>
            <a:pPr marL="457200" lvl="1" indent="0">
              <a:buNone/>
            </a:pPr>
            <a:r>
              <a:rPr lang="en-US" sz="1200" dirty="0"/>
              <a:t>issuer=  /C=US/ST=New Jersey/L=Jersey City/O=The USERTRUST Network/CN=</a:t>
            </a:r>
            <a:r>
              <a:rPr lang="en-US" sz="1200" dirty="0" err="1"/>
              <a:t>USERTrust</a:t>
            </a:r>
            <a:r>
              <a:rPr lang="en-US" sz="1200" dirty="0"/>
              <a:t> RSA Certification Authority</a:t>
            </a:r>
          </a:p>
          <a:p>
            <a:pPr marL="457200" lvl="1" indent="0">
              <a:buNone/>
            </a:pPr>
            <a:r>
              <a:rPr lang="en-US" sz="1200" dirty="0"/>
              <a:t>subject= /C=US/ST=MI/L=Ann Arbor/O=Internet2/OU=</a:t>
            </a:r>
            <a:r>
              <a:rPr lang="en-US" sz="1200" dirty="0" err="1"/>
              <a:t>InCommon</a:t>
            </a:r>
            <a:r>
              <a:rPr lang="en-US" sz="1200" dirty="0"/>
              <a:t>/CN=</a:t>
            </a:r>
            <a:r>
              <a:rPr lang="en-US" sz="1200" dirty="0" err="1"/>
              <a:t>InCommon</a:t>
            </a:r>
            <a:r>
              <a:rPr lang="en-US" sz="1200" dirty="0"/>
              <a:t> RSA Server CA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notBefore</a:t>
            </a:r>
            <a:r>
              <a:rPr lang="en-US" sz="1200" dirty="0"/>
              <a:t>=Oct  6 00:00:00 2014 GMT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notAfter</a:t>
            </a:r>
            <a:r>
              <a:rPr lang="en-US" sz="1200" dirty="0"/>
              <a:t>=Oct  5 23:59:59 2024 GMT</a:t>
            </a:r>
          </a:p>
        </p:txBody>
      </p:sp>
    </p:spTree>
    <p:extLst>
      <p:ext uri="{BB962C8B-B14F-4D97-AF65-F5344CB8AC3E}">
        <p14:creationId xmlns:p14="http://schemas.microsoft.com/office/powerpoint/2010/main" val="34192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D8DF-931D-1046-8C18-F94FECEB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73DF-6F9D-314D-95AE-059F0BED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Chairs:        </a:t>
            </a:r>
            <a:r>
              <a:rPr lang="en-US" dirty="0">
                <a:solidFill>
                  <a:schemeClr val="accent1"/>
                </a:solidFill>
              </a:rPr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 (PSC, U.S.A.)</a:t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>
                <a:solidFill>
                  <a:schemeClr val="accent1"/>
                </a:solidFill>
              </a:rPr>
              <a:t>Paula </a:t>
            </a:r>
            <a:r>
              <a:rPr lang="en-US" dirty="0" err="1">
                <a:solidFill>
                  <a:schemeClr val="accent1"/>
                </a:solidFill>
              </a:rPr>
              <a:t>Venosa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hlinkClick r:id="rId3"/>
              </a:rPr>
              <a:t>pvenosa@info.unlp.edu.ar</a:t>
            </a:r>
            <a:r>
              <a:rPr lang="en-US" dirty="0"/>
              <a:t> (UNLP, Argentina)</a:t>
            </a:r>
          </a:p>
          <a:p>
            <a:endParaRPr lang="en-US" dirty="0"/>
          </a:p>
          <a:p>
            <a:r>
              <a:rPr lang="en-US" dirty="0"/>
              <a:t>Vice-chair:	     </a:t>
            </a:r>
            <a:r>
              <a:rPr lang="en-US" dirty="0">
                <a:solidFill>
                  <a:schemeClr val="accent1"/>
                </a:solidFill>
              </a:rPr>
              <a:t>Ale </a:t>
            </a:r>
            <a:r>
              <a:rPr lang="en-US" dirty="0" err="1">
                <a:solidFill>
                  <a:schemeClr val="accent1"/>
                </a:solidFill>
              </a:rPr>
              <a:t>Stolk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hlinkClick r:id="rId4"/>
              </a:rPr>
              <a:t>alestolk@gmail.com</a:t>
            </a:r>
            <a:r>
              <a:rPr lang="en-US" dirty="0"/>
              <a:t> (</a:t>
            </a:r>
            <a:r>
              <a:rPr lang="en-US" dirty="0" err="1"/>
              <a:t>ULAGrid</a:t>
            </a:r>
            <a:r>
              <a:rPr lang="en-US" dirty="0"/>
              <a:t>, Venezuela)</a:t>
            </a:r>
          </a:p>
          <a:p>
            <a:endParaRPr lang="en-US" dirty="0"/>
          </a:p>
          <a:p>
            <a:r>
              <a:rPr lang="en-US" dirty="0"/>
              <a:t>Secretary:       </a:t>
            </a:r>
            <a:r>
              <a:rPr lang="en-US" dirty="0" err="1">
                <a:solidFill>
                  <a:srgbClr val="0070C0"/>
                </a:solidFill>
              </a:rPr>
              <a:t>Jeny</a:t>
            </a:r>
            <a:r>
              <a:rPr lang="en-US" dirty="0">
                <a:solidFill>
                  <a:srgbClr val="0070C0"/>
                </a:solidFill>
              </a:rPr>
              <a:t> Teheran, </a:t>
            </a:r>
            <a:r>
              <a:rPr lang="en-US" dirty="0">
                <a:solidFill>
                  <a:srgbClr val="00B050"/>
                </a:solidFill>
                <a:hlinkClick r:id="rId5"/>
              </a:rPr>
              <a:t>jteheran@fnal.gov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Fermilab</a:t>
            </a:r>
            <a:r>
              <a:rPr lang="en-US" dirty="0"/>
              <a:t>, U.S.A.)</a:t>
            </a:r>
            <a:endParaRPr lang="en-US" b="1" dirty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Web Master:  </a:t>
            </a:r>
            <a:r>
              <a:rPr lang="en-US" dirty="0">
                <a:solidFill>
                  <a:schemeClr val="accent1"/>
                </a:solidFill>
              </a:rPr>
              <a:t>Scott Sakai </a:t>
            </a:r>
            <a:r>
              <a:rPr lang="en-US" dirty="0">
                <a:hlinkClick r:id="rId6"/>
              </a:rPr>
              <a:t>ssakai@sdsc.edu</a:t>
            </a:r>
            <a:r>
              <a:rPr lang="en-US" dirty="0"/>
              <a:t> (SDSC, U.S.A.)</a:t>
            </a:r>
          </a:p>
        </p:txBody>
      </p:sp>
    </p:spTree>
    <p:extLst>
      <p:ext uri="{BB962C8B-B14F-4D97-AF65-F5344CB8AC3E}">
        <p14:creationId xmlns:p14="http://schemas.microsoft.com/office/powerpoint/2010/main" val="325526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0CD0-45E6-B54A-AA7E-609AB2BD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ECCC39-A255-0942-97AA-2514244CB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837863"/>
              </p:ext>
            </p:extLst>
          </p:nvPr>
        </p:nvGraphicFramePr>
        <p:xfrm>
          <a:off x="876300" y="1253360"/>
          <a:ext cx="10439401" cy="531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Organization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Country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Representative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</a:t>
                      </a:r>
                      <a:r>
                        <a:rPr lang="en-US" sz="1400" baseline="0" dirty="0"/>
                        <a:t> Type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FNAL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Jeny</a:t>
                      </a:r>
                      <a:r>
                        <a:rPr lang="en-US" sz="1400" b="0" dirty="0"/>
                        <a:t> Teheran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</a:t>
                      </a:r>
                      <a:r>
                        <a:rPr lang="en-US" sz="1400" baseline="0" dirty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OGF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Alan Sill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OSG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Mike Stanfield (now OSG ISO)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40469358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REBCA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Scott Rea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SDSC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Scott Sakai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UFF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Vinod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Rebello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415293789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ULAGrid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Venezuela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 </a:t>
                      </a:r>
                      <a:r>
                        <a:rPr lang="en-US" sz="1400" dirty="0" err="1"/>
                        <a:t>Stolk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UNIANDES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Colombia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Andres Holguin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??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WLCG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Switzerland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Kelsey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XSEDE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Derek Simmel (now XSEDE L3 Security Co-Lead)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</a:t>
                      </a:r>
                      <a:r>
                        <a:rPr lang="en-US" sz="1400" baseline="0" dirty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DigiCert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Tomofumi</a:t>
                      </a:r>
                      <a:r>
                        <a:rPr lang="en-US" sz="1400" dirty="0"/>
                        <a:t> Okubo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GridCanada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Canada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Lixin</a:t>
                      </a:r>
                      <a:r>
                        <a:rPr lang="en-US" sz="1400" dirty="0"/>
                        <a:t> Liu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IBDS ANSP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Angelo de Souza Santos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InCommon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NCSA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NERSC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Jeff Porter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PSC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Derek Simmel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REUNA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Alejandro Lara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UNAM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Jhonatan</a:t>
                      </a:r>
                      <a:r>
                        <a:rPr lang="en-US" sz="1400" baseline="0" dirty="0"/>
                        <a:t> Lopez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UNLP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Argentina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Paula </a:t>
                      </a:r>
                      <a:r>
                        <a:rPr lang="en-US" sz="1400" dirty="0" err="1"/>
                        <a:t>Venosa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7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EAC1ED-132A-6E40-9DF0-01C9011E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TAGPMA 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28B5-2B58-6E43-B88E-A110BF78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2"/>
            <a:ext cx="10515600" cy="52544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20 Members (10 APs, 10 RPs) from the North, Central and South American countries + Switzerland</a:t>
            </a:r>
          </a:p>
          <a:p>
            <a:pPr lvl="1"/>
            <a:r>
              <a:rPr lang="en-US" dirty="0"/>
              <a:t>Including Argentina, Brazil, Canada, Chile, Colombia, Mexico, U.S.A and Venezuela, + WLCG (RP) in Switzerland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18</a:t>
            </a:r>
            <a:r>
              <a:rPr lang="en-US" dirty="0"/>
              <a:t> IGTF-Accredited CAs (as of distribution v.1.104, January 2020)</a:t>
            </a:r>
          </a:p>
          <a:p>
            <a:pPr lvl="1"/>
            <a:r>
              <a:rPr lang="en-US" sz="2200" dirty="0"/>
              <a:t>13 Classic CAs</a:t>
            </a:r>
          </a:p>
          <a:p>
            <a:pPr lvl="2"/>
            <a:r>
              <a:rPr lang="en-US" sz="2200" dirty="0"/>
              <a:t>Argentina:	</a:t>
            </a:r>
            <a:r>
              <a:rPr lang="en-US" sz="2200" dirty="0" err="1"/>
              <a:t>UNLPGrid</a:t>
            </a:r>
            <a:endParaRPr lang="en-US" sz="2200" dirty="0"/>
          </a:p>
          <a:p>
            <a:pPr lvl="2"/>
            <a:r>
              <a:rPr lang="en-US" sz="2200" dirty="0"/>
              <a:t>Brazil:		</a:t>
            </a:r>
            <a:r>
              <a:rPr lang="en-US" sz="2200" dirty="0" err="1"/>
              <a:t>ANSPGrid</a:t>
            </a:r>
            <a:endParaRPr lang="en-US" sz="2200" dirty="0"/>
          </a:p>
          <a:p>
            <a:pPr lvl="2"/>
            <a:r>
              <a:rPr lang="en-US" sz="2200" dirty="0"/>
              <a:t>Canada:		</a:t>
            </a:r>
            <a:r>
              <a:rPr lang="en-US" sz="2200" dirty="0" err="1"/>
              <a:t>GridCanada</a:t>
            </a:r>
            <a:endParaRPr lang="en-US" sz="2200" dirty="0"/>
          </a:p>
          <a:p>
            <a:pPr lvl="2"/>
            <a:r>
              <a:rPr lang="en-US" sz="2200" dirty="0"/>
              <a:t>Chile:		REUNA</a:t>
            </a:r>
          </a:p>
          <a:p>
            <a:pPr lvl="2"/>
            <a:r>
              <a:rPr lang="en-US" sz="2200" dirty="0"/>
              <a:t>Mexico:		UNAM (2)</a:t>
            </a:r>
          </a:p>
          <a:p>
            <a:pPr lvl="2"/>
            <a:r>
              <a:rPr lang="en-US" sz="2200" dirty="0"/>
              <a:t>U.S.A.:		DigiCert(6), </a:t>
            </a:r>
            <a:r>
              <a:rPr lang="en-US" sz="2200" dirty="0" err="1"/>
              <a:t>InCommon</a:t>
            </a:r>
            <a:r>
              <a:rPr lang="en-US" sz="2200" dirty="0"/>
              <a:t> (IGTF Server CA)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200" b="1" dirty="0">
                <a:solidFill>
                  <a:srgbClr val="FF0000"/>
                </a:solidFill>
              </a:rPr>
              <a:t>3</a:t>
            </a:r>
            <a:r>
              <a:rPr lang="en-US" sz="2200" dirty="0"/>
              <a:t> Short Lived Credential Service (SLCS) CAs</a:t>
            </a:r>
          </a:p>
          <a:p>
            <a:pPr lvl="2"/>
            <a:r>
              <a:rPr lang="en-US" sz="2200" dirty="0"/>
              <a:t>U.S.A.:		NCSA SLCS-2013, PSC </a:t>
            </a:r>
            <a:r>
              <a:rPr lang="en-US" sz="2200" dirty="0" err="1"/>
              <a:t>MyProxy</a:t>
            </a:r>
            <a:r>
              <a:rPr lang="en-US" sz="2200" dirty="0"/>
              <a:t> CA</a:t>
            </a:r>
          </a:p>
          <a:p>
            <a:pPr lvl="2"/>
            <a:r>
              <a:rPr lang="en-US" sz="2200" dirty="0"/>
              <a:t>                                        </a:t>
            </a:r>
            <a:r>
              <a:rPr lang="en-US" sz="2200" b="1" dirty="0">
                <a:solidFill>
                  <a:srgbClr val="FF0000"/>
                </a:solidFill>
              </a:rPr>
              <a:t>NCSA TFCA-2013 retired </a:t>
            </a:r>
          </a:p>
          <a:p>
            <a:pPr lvl="2"/>
            <a:r>
              <a:rPr lang="en-US" sz="2200" dirty="0"/>
              <a:t>          		</a:t>
            </a:r>
            <a:r>
              <a:rPr lang="en-US" sz="2200" b="1" dirty="0">
                <a:solidFill>
                  <a:srgbClr val="FF0000"/>
                </a:solidFill>
              </a:rPr>
              <a:t>NERSC plans to retire their SLCS CA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endParaRPr lang="en-US" sz="2200" dirty="0"/>
          </a:p>
          <a:p>
            <a:pPr lvl="1"/>
            <a:r>
              <a:rPr lang="en-US" sz="2200" dirty="0"/>
              <a:t>1 Member-Integrated Credential Service (MICS) CA</a:t>
            </a:r>
          </a:p>
          <a:p>
            <a:pPr lvl="2"/>
            <a:r>
              <a:rPr lang="en-US" sz="2200" dirty="0"/>
              <a:t>U.S.A.:		NCSA (</a:t>
            </a:r>
            <a:r>
              <a:rPr lang="en-US" sz="2200" dirty="0" err="1"/>
              <a:t>CILogon</a:t>
            </a:r>
            <a:r>
              <a:rPr lang="en-US" sz="2200" dirty="0"/>
              <a:t>-Silver)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endParaRPr lang="en-US" sz="2200" dirty="0"/>
          </a:p>
          <a:p>
            <a:pPr lvl="1"/>
            <a:r>
              <a:rPr lang="en-US" sz="2200" dirty="0"/>
              <a:t>1 Identifier-Only Trust Assurance (IOTA) CA</a:t>
            </a:r>
          </a:p>
          <a:p>
            <a:pPr lvl="2"/>
            <a:r>
              <a:rPr lang="en-US" sz="2200" dirty="0"/>
              <a:t>U.S.A.:		NCSA (</a:t>
            </a:r>
            <a:r>
              <a:rPr lang="en-US" sz="2200" dirty="0" err="1"/>
              <a:t>CILogon</a:t>
            </a:r>
            <a:r>
              <a:rPr lang="en-US" sz="2200" dirty="0"/>
              <a:t>-Basic)</a:t>
            </a:r>
          </a:p>
        </p:txBody>
      </p:sp>
    </p:spTree>
    <p:extLst>
      <p:ext uri="{BB962C8B-B14F-4D97-AF65-F5344CB8AC3E}">
        <p14:creationId xmlns:p14="http://schemas.microsoft.com/office/powerpoint/2010/main" val="398548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E379-3F5C-544A-B395-A3D053BF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4D13-256B-6040-8BA5-4379CA12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733690" cy="45734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TAGPMA Website: </a:t>
            </a:r>
            <a:r>
              <a:rPr lang="en-US" dirty="0">
                <a:hlinkClick r:id="rId2"/>
              </a:rPr>
              <a:t>http://www.tagpma.org</a:t>
            </a:r>
            <a:endParaRPr lang="en-US" dirty="0"/>
          </a:p>
          <a:p>
            <a:pPr lvl="1"/>
            <a:r>
              <a:rPr lang="en-US" dirty="0"/>
              <a:t>Public information and documents</a:t>
            </a:r>
          </a:p>
          <a:p>
            <a:pPr lvl="1"/>
            <a:r>
              <a:rPr lang="en-US" dirty="0"/>
              <a:t>Now hosted on Google Sites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Migrating to GitHub</a:t>
            </a:r>
          </a:p>
          <a:p>
            <a:pPr lvl="2"/>
            <a:r>
              <a:rPr lang="en-US" dirty="0"/>
              <a:t>Focus of TAGPMA Officers’ Meeting March 11-12, 2020</a:t>
            </a:r>
          </a:p>
          <a:p>
            <a:r>
              <a:rPr lang="en-US" dirty="0"/>
              <a:t>Mailing lists: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-general – subscribe by joining the </a:t>
            </a:r>
            <a:r>
              <a:rPr lang="en-US" dirty="0" err="1"/>
              <a:t>tagpma</a:t>
            </a:r>
            <a:r>
              <a:rPr lang="en-US" dirty="0"/>
              <a:t>-general Google Group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-private – members-only mailing list currently maintained at PSC</a:t>
            </a:r>
          </a:p>
          <a:p>
            <a:pPr lvl="1"/>
            <a:endParaRPr lang="en-US" dirty="0"/>
          </a:p>
          <a:p>
            <a:r>
              <a:rPr lang="en-US" dirty="0"/>
              <a:t>TAGPMA Slack Channel</a:t>
            </a:r>
          </a:p>
          <a:p>
            <a:pPr lvl="1"/>
            <a:r>
              <a:rPr lang="en-US" dirty="0"/>
              <a:t>Join group </a:t>
            </a:r>
            <a:r>
              <a:rPr lang="en-US" b="1" dirty="0" err="1"/>
              <a:t>tagpma.slack.com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E-mail any suggestions or issues directly to the Chair (</a:t>
            </a:r>
            <a:r>
              <a:rPr lang="en-US" dirty="0">
                <a:hlinkClick r:id="rId3"/>
              </a:rPr>
              <a:t>dsimmel@psc.edu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94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3D7C-3BF5-0042-9475-C00E0B9D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Conference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019B-D909-BE44-90B5-A5A335EC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Monthly conference calls:</a:t>
            </a:r>
          </a:p>
          <a:p>
            <a:pPr lvl="1"/>
            <a:r>
              <a:rPr lang="en-US" dirty="0"/>
              <a:t>Currently scheduled on the 2</a:t>
            </a:r>
            <a:r>
              <a:rPr lang="en-US" baseline="30000" dirty="0"/>
              <a:t>nd</a:t>
            </a:r>
            <a:r>
              <a:rPr lang="en-US" dirty="0"/>
              <a:t> Tuesday of every Month*</a:t>
            </a:r>
          </a:p>
          <a:p>
            <a:pPr lvl="1"/>
            <a:r>
              <a:rPr lang="en-US" dirty="0"/>
              <a:t>Spanish language call TBD*</a:t>
            </a:r>
          </a:p>
          <a:p>
            <a:pPr lvl="1"/>
            <a:r>
              <a:rPr lang="en-US" dirty="0"/>
              <a:t>English language call begins at 1:00pm (U.S. EDT, currently UTC -4:00)*</a:t>
            </a:r>
          </a:p>
          <a:p>
            <a:pPr lvl="1"/>
            <a:r>
              <a:rPr lang="en-US" dirty="0"/>
              <a:t>Zoom link</a:t>
            </a:r>
          </a:p>
          <a:p>
            <a:pPr lvl="2"/>
            <a:r>
              <a:rPr lang="en-US" dirty="0">
                <a:hlinkClick r:id="rId2"/>
              </a:rPr>
              <a:t>https://cmu.zoom.us/j/598670138</a:t>
            </a:r>
            <a:endParaRPr lang="en-US" dirty="0"/>
          </a:p>
          <a:p>
            <a:pPr lvl="2"/>
            <a:r>
              <a:rPr lang="en-US" dirty="0"/>
              <a:t>Backup: </a:t>
            </a:r>
            <a:r>
              <a:rPr lang="en-US" dirty="0" err="1"/>
              <a:t>Vidyo</a:t>
            </a:r>
            <a:r>
              <a:rPr lang="en-US" dirty="0"/>
              <a:t> link at </a:t>
            </a:r>
            <a:r>
              <a:rPr lang="en-US" dirty="0">
                <a:hlinkClick r:id="rId3"/>
              </a:rPr>
              <a:t>https://www.nikhef.nl/grid/video/?m=tagpma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*times and dates change periodically to maximize member availability</a:t>
            </a:r>
          </a:p>
          <a:p>
            <a:pPr lvl="1"/>
            <a:endParaRPr lang="en-US" dirty="0"/>
          </a:p>
          <a:p>
            <a:r>
              <a:rPr lang="en-US" dirty="0"/>
              <a:t>All IGTF members and prospective TAGPMA members are welcome to attend and participate in TAGPMA meetings!</a:t>
            </a:r>
          </a:p>
          <a:p>
            <a:pPr lvl="1"/>
            <a:r>
              <a:rPr lang="en-US" dirty="0"/>
              <a:t>Contact the Chair (</a:t>
            </a:r>
            <a:r>
              <a:rPr lang="en-US" dirty="0">
                <a:hlinkClick r:id="rId4"/>
              </a:rPr>
              <a:t>dsimmel@psc.edu</a:t>
            </a:r>
            <a:r>
              <a:rPr lang="en-US" dirty="0"/>
              <a:t>) for current call times and coordinates</a:t>
            </a:r>
          </a:p>
        </p:txBody>
      </p:sp>
    </p:spTree>
    <p:extLst>
      <p:ext uri="{BB962C8B-B14F-4D97-AF65-F5344CB8AC3E}">
        <p14:creationId xmlns:p14="http://schemas.microsoft.com/office/powerpoint/2010/main" val="269243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96E9-F7F2-BB4C-8DD0-146C8AD7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TAGPMA Face-to-Face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E8CE-E6AF-1946-9D1C-063CC12B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TAGPMA F2F Meeting @ Internet2 Technology Exchange</a:t>
            </a:r>
          </a:p>
          <a:p>
            <a:pPr lvl="1"/>
            <a:r>
              <a:rPr lang="en-US" dirty="0"/>
              <a:t>December 13, 2019, New Orleans, Louisiana, U.S.A.</a:t>
            </a:r>
          </a:p>
          <a:p>
            <a:endParaRPr lang="en-US" dirty="0"/>
          </a:p>
          <a:p>
            <a:r>
              <a:rPr lang="en-US" dirty="0"/>
              <a:t>TAGPMA Officers Meeting – Focus on TAGPMA website</a:t>
            </a:r>
          </a:p>
          <a:p>
            <a:pPr lvl="1"/>
            <a:r>
              <a:rPr lang="en-US" dirty="0"/>
              <a:t>March 11-12, 2020, San Diego, CA, U.S.A.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2020 TAGPMA F2F Meeting Planning – </a:t>
            </a:r>
            <a:r>
              <a:rPr lang="en-US" i="1" dirty="0"/>
              <a:t>Pending travel capability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likely online</a:t>
            </a:r>
          </a:p>
          <a:p>
            <a:pPr lvl="1"/>
            <a:r>
              <a:rPr lang="en-US" dirty="0"/>
              <a:t>October 5-8: Internet2 Technology Exchange, Atlanta, GA, U.S.A.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IGTF All-Hands Meeting Planning – </a:t>
            </a:r>
            <a:r>
              <a:rPr lang="en-US" i="1" dirty="0"/>
              <a:t>Pending travel capability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likely online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Proposed: NCSA to host in Champaign–Urbana, Illinois before or after</a:t>
            </a:r>
            <a:br>
              <a:rPr lang="en-US" dirty="0"/>
            </a:br>
            <a:r>
              <a:rPr lang="en-US" dirty="0"/>
              <a:t>U.S. NSF </a:t>
            </a:r>
            <a:r>
              <a:rPr lang="en-US" dirty="0" err="1"/>
              <a:t>CyberSecurity</a:t>
            </a:r>
            <a:r>
              <a:rPr lang="en-US" dirty="0"/>
              <a:t> Summit (Indianapolis, Indiana, Sept 22-24, 2020)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Due to current/pending COVID-19 travel restrictions, postponements are likely</a:t>
            </a:r>
          </a:p>
        </p:txBody>
      </p:sp>
    </p:spTree>
    <p:extLst>
      <p:ext uri="{BB962C8B-B14F-4D97-AF65-F5344CB8AC3E}">
        <p14:creationId xmlns:p14="http://schemas.microsoft.com/office/powerpoint/2010/main" val="142064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A28F1-20A1-404A-8A23-2EEB43C0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TAGPMA F2F Meeting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914EB-F378-0D46-A561-2B62DAAF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and presentation slides at </a:t>
            </a:r>
            <a:r>
              <a:rPr lang="en-US" dirty="0">
                <a:hlinkClick r:id="rId2"/>
              </a:rPr>
              <a:t>https://indico.rnp.br/event/13/</a:t>
            </a:r>
          </a:p>
          <a:p>
            <a:endParaRPr lang="en-US" dirty="0"/>
          </a:p>
          <a:p>
            <a:r>
              <a:rPr lang="en-US" dirty="0"/>
              <a:t>Assurance for JWT (JSON Web Tokens) [Jim </a:t>
            </a:r>
            <a:r>
              <a:rPr lang="en-US" dirty="0" err="1"/>
              <a:t>Basney</a:t>
            </a:r>
            <a:r>
              <a:rPr lang="en-US" dirty="0"/>
              <a:t>, NCSA]</a:t>
            </a:r>
          </a:p>
          <a:p>
            <a:pPr lvl="1"/>
            <a:r>
              <a:rPr lang="en-US" dirty="0"/>
              <a:t>WLCG Common JWT Profiles</a:t>
            </a:r>
          </a:p>
          <a:p>
            <a:pPr lvl="1"/>
            <a:r>
              <a:rPr lang="en-US" dirty="0"/>
              <a:t>Adoption by </a:t>
            </a:r>
            <a:r>
              <a:rPr lang="en-US" dirty="0" err="1"/>
              <a:t>SciTokens</a:t>
            </a:r>
            <a:r>
              <a:rPr lang="en-US" dirty="0"/>
              <a:t> (Fed </a:t>
            </a:r>
            <a:r>
              <a:rPr lang="en-US" dirty="0" err="1"/>
              <a:t>AuthZ</a:t>
            </a:r>
            <a:r>
              <a:rPr lang="en-US" dirty="0"/>
              <a:t> tools project) </a:t>
            </a:r>
            <a:r>
              <a:rPr lang="en-US" dirty="0">
                <a:hlinkClick r:id="rId3"/>
              </a:rPr>
              <a:t>https://scitokens.org</a:t>
            </a:r>
            <a:endParaRPr lang="en-US" dirty="0"/>
          </a:p>
          <a:p>
            <a:r>
              <a:rPr lang="en-US" dirty="0" err="1"/>
              <a:t>GridCanada</a:t>
            </a:r>
            <a:r>
              <a:rPr lang="en-US" dirty="0"/>
              <a:t> CA redesign discussion</a:t>
            </a:r>
          </a:p>
          <a:p>
            <a:r>
              <a:rPr lang="en-US" dirty="0"/>
              <a:t>Peer Review of REFEDS Assurance Adoption</a:t>
            </a:r>
          </a:p>
          <a:p>
            <a:pPr lvl="1"/>
            <a:r>
              <a:rPr lang="en-US" dirty="0"/>
              <a:t>Checklists drafted by Jim </a:t>
            </a:r>
            <a:r>
              <a:rPr lang="en-US" dirty="0" err="1"/>
              <a:t>Basney</a:t>
            </a:r>
            <a:endParaRPr lang="en-US" dirty="0"/>
          </a:p>
          <a:p>
            <a:pPr lvl="2"/>
            <a:r>
              <a:rPr lang="en-US" dirty="0"/>
              <a:t>REFEDS Assurance Framework, Single Factor Authentication, Multifactor Authentication</a:t>
            </a:r>
          </a:p>
          <a:p>
            <a:pPr lvl="1"/>
            <a:r>
              <a:rPr lang="en-US" dirty="0"/>
              <a:t>Reviewed checklists completed for XSEDE </a:t>
            </a:r>
            <a:r>
              <a:rPr lang="en-US" dirty="0" err="1"/>
              <a:t>IdP</a:t>
            </a:r>
            <a:r>
              <a:rPr lang="en-US" dirty="0"/>
              <a:t> and </a:t>
            </a:r>
            <a:r>
              <a:rPr lang="en-US" dirty="0" err="1"/>
              <a:t>Fermilab</a:t>
            </a:r>
            <a:r>
              <a:rPr lang="en-US" dirty="0"/>
              <a:t> </a:t>
            </a:r>
            <a:r>
              <a:rPr lang="en-US" dirty="0" err="1"/>
              <a:t>IdP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4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0C8F-D21C-DA46-8804-E0F681B2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REFEDS Assurance Profile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ACBCC-4855-0D48-B42B-EB1BD9C6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XSEDE working on resolving conflicts with profile requirements</a:t>
            </a:r>
          </a:p>
          <a:p>
            <a:pPr lvl="1"/>
            <a:r>
              <a:rPr lang="en-US" dirty="0"/>
              <a:t>Removing assertion of IAP/local-enterprise</a:t>
            </a:r>
          </a:p>
          <a:p>
            <a:pPr lvl="1"/>
            <a:r>
              <a:rPr lang="en-US" dirty="0"/>
              <a:t>Mitigating use by XSEDE ”community accounts” to comply with Unique-1</a:t>
            </a:r>
          </a:p>
          <a:p>
            <a:pPr lvl="1"/>
            <a:endParaRPr lang="en-US" dirty="0"/>
          </a:p>
          <a:p>
            <a:r>
              <a:rPr lang="en-US" dirty="0"/>
              <a:t>LIGO completing work toward compliance with </a:t>
            </a:r>
            <a:r>
              <a:rPr lang="en-US" dirty="0" err="1"/>
              <a:t>Cappucino</a:t>
            </a:r>
            <a:endParaRPr lang="en-US" dirty="0"/>
          </a:p>
          <a:p>
            <a:endParaRPr lang="en-US" dirty="0"/>
          </a:p>
          <a:p>
            <a:r>
              <a:rPr lang="en-US" dirty="0"/>
              <a:t>Work needs to be done to develop a process for certification or accreditation of </a:t>
            </a:r>
            <a:r>
              <a:rPr lang="en-US" dirty="0" err="1"/>
              <a:t>IdPs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2187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PMA-Update-20180523" id="{3C19F1D5-0F55-6B46-93D4-360E24FEA43E}" vid="{8D80E43F-6708-DC4C-B9E1-5991412533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1810</Words>
  <Application>Microsoft Macintosh PowerPoint</Application>
  <PresentationFormat>Widescreen</PresentationFormat>
  <Paragraphs>229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TAGPMA Update</vt:lpstr>
      <vt:lpstr>TAGPMA Leadership</vt:lpstr>
      <vt:lpstr>TAGPMA Members</vt:lpstr>
      <vt:lpstr>TAGPMA Members</vt:lpstr>
      <vt:lpstr>TAGPMA Communications</vt:lpstr>
      <vt:lpstr>TAGPMA Conference Calls</vt:lpstr>
      <vt:lpstr>TAGPMA Face-to-Face Meetings</vt:lpstr>
      <vt:lpstr>28th TAGPMA F2F Meeting Highlights</vt:lpstr>
      <vt:lpstr>REFEDS Assurance Profile Reviews</vt:lpstr>
      <vt:lpstr>Sectigo CA consolidation / trustchain</vt:lpstr>
      <vt:lpstr>InCommon IGTF Server CA trustchain</vt:lpstr>
      <vt:lpstr>InCommon RSA Server CA (not IGTF accredited)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Simmel</dc:creator>
  <cp:lastModifiedBy>Derek Simmel</cp:lastModifiedBy>
  <cp:revision>90</cp:revision>
  <cp:lastPrinted>2018-09-24T14:47:57Z</cp:lastPrinted>
  <dcterms:created xsi:type="dcterms:W3CDTF">2018-05-22T19:10:37Z</dcterms:created>
  <dcterms:modified xsi:type="dcterms:W3CDTF">2020-05-13T13:55:08Z</dcterms:modified>
</cp:coreProperties>
</file>