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00" r:id="rId2"/>
  </p:sldMasterIdLst>
  <p:notesMasterIdLst>
    <p:notesMasterId r:id="rId14"/>
  </p:notesMasterIdLst>
  <p:sldIdLst>
    <p:sldId id="257" r:id="rId3"/>
    <p:sldId id="286" r:id="rId4"/>
    <p:sldId id="285" r:id="rId5"/>
    <p:sldId id="290" r:id="rId6"/>
    <p:sldId id="288" r:id="rId7"/>
    <p:sldId id="287" r:id="rId8"/>
    <p:sldId id="284" r:id="rId9"/>
    <p:sldId id="289" r:id="rId10"/>
    <p:sldId id="291" r:id="rId11"/>
    <p:sldId id="29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00"/>
    <a:srgbClr val="003088"/>
    <a:srgbClr val="F08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7EFB8-E953-EF5B-2823-C3BEEE441130}" v="348" dt="2020-05-06T08:38:50.300"/>
    <p1510:client id="{25461DD6-29E8-F49A-F0B8-940D5C82409F}" v="472" dt="2020-05-12T16:09:52.985"/>
    <p1510:client id="{68680944-59AB-3022-7AAE-3794120408EB}" v="728" dt="2020-05-12T11:58:56.996"/>
    <p1510:client id="{73205CA9-E1AC-0AB8-C43A-C72A88DFC69D}" v="1594" dt="2020-05-13T11:46:29.744"/>
    <p1510:client id="{8C4EED86-72E6-F139-2B5E-F9B2FAF9E5A8}" v="2604" dt="2020-05-13T08:48:48.695"/>
    <p1510:client id="{9293CE8E-9271-AA75-33F6-D6AA4DCACB43}" v="3991" dt="2020-05-12T17:59:55.440"/>
    <p1510:client id="{9CC342CA-49DA-3F3C-80E7-562F12A71542}" v="2272" dt="2020-05-15T11:43:18.463"/>
    <p1510:client id="{BCAABB2F-3785-1CC2-6FE8-CD435AD5F765}" v="310" dt="2020-05-14T14:34:50.252"/>
    <p1510:client id="{D3D015D4-6508-7604-ADBA-C2826F37D5AA}" v="1587" dt="2020-05-12T09:25:27.2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665687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/>
                <a:cs typeface="Arial"/>
              </a:rPr>
              <a:t>Soapbox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8017291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Jens Jensen, </a:t>
            </a:r>
            <a:endParaRPr lang="en-GB" sz="2400" err="1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UKRI-STFC Rutherford Appleton Laboratory</a:t>
            </a:r>
          </a:p>
          <a:p>
            <a:r>
              <a:rPr lang="en-GB" sz="2400" dirty="0" err="1">
                <a:solidFill>
                  <a:srgbClr val="626262"/>
                </a:solidFill>
                <a:latin typeface="Arial"/>
                <a:cs typeface="Arial"/>
              </a:rPr>
              <a:t>EUGridPMA</a:t>
            </a:r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 Chief Soapboxing Officer</a:t>
            </a:r>
            <a:endParaRPr lang="en-GB" dirty="0"/>
          </a:p>
          <a:p>
            <a:endParaRPr lang="en-GB" sz="240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EU </a:t>
            </a:r>
            <a:r>
              <a:rPr lang="en-GB" sz="2400" dirty="0" err="1">
                <a:solidFill>
                  <a:srgbClr val="626262"/>
                </a:solidFill>
                <a:latin typeface="Arial"/>
                <a:cs typeface="Arial"/>
              </a:rPr>
              <a:t>GridPMA</a:t>
            </a:r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 not in </a:t>
            </a:r>
            <a:r>
              <a:rPr lang="en-GB" sz="2400" dirty="0" err="1">
                <a:solidFill>
                  <a:srgbClr val="626262"/>
                </a:solidFill>
                <a:latin typeface="Arial"/>
                <a:cs typeface="Arial"/>
              </a:rPr>
              <a:t>Garching</a:t>
            </a:r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, 15 May 2020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9AB5-34EA-4169-B818-E897DD69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Looking for gaps?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00A3F-6576-48B6-ABE7-89C812C62E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Sharing software?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Doesn't happen</a:t>
            </a:r>
          </a:p>
          <a:p>
            <a:pPr lvl="1"/>
            <a:r>
              <a:rPr lang="en-US" dirty="0">
                <a:latin typeface="Arial"/>
                <a:cs typeface="Arial"/>
              </a:rPr>
              <a:t>Or if it does, it's on </a:t>
            </a:r>
            <a:r>
              <a:rPr lang="en-US" dirty="0" err="1">
                <a:latin typeface="Arial"/>
                <a:cs typeface="Arial"/>
              </a:rPr>
              <a:t>github</a:t>
            </a:r>
          </a:p>
          <a:p>
            <a:r>
              <a:rPr lang="en-US">
                <a:latin typeface="Arial"/>
                <a:cs typeface="Arial"/>
              </a:rPr>
              <a:t>Sharing best practices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Can be diluted with diluted focus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Or improved, with more feedback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D9737-FA27-4BB4-92F6-A73F113E3A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Sensitive operational issues?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(compare incindent handling)</a:t>
            </a:r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Operational area seems relatively unpopulated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7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49257-C5A3-4274-969B-37C0363A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Traditional PMA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A0640-BE05-46C5-BB78-E0FA51390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Lengthy arguing over text in documents</a:t>
            </a:r>
          </a:p>
          <a:p>
            <a:r>
              <a:rPr lang="en-US" dirty="0">
                <a:latin typeface="Arial"/>
                <a:cs typeface="Arial"/>
              </a:rPr>
              <a:t>Long tail contributions</a:t>
            </a:r>
          </a:p>
          <a:p>
            <a:r>
              <a:rPr lang="en-US" dirty="0">
                <a:latin typeface="Arial"/>
                <a:cs typeface="Arial"/>
              </a:rPr>
              <a:t>Email (as in all meetings)</a:t>
            </a:r>
            <a:endParaRPr lang="en-US" dirty="0"/>
          </a:p>
          <a:p>
            <a:r>
              <a:rPr lang="en-US" dirty="0" err="1">
                <a:latin typeface="Arial"/>
                <a:cs typeface="Arial"/>
              </a:rPr>
              <a:t>Trustbuilding</a:t>
            </a:r>
            <a:endParaRPr lang="en-US" dirty="0" err="1"/>
          </a:p>
          <a:p>
            <a:endParaRPr lang="en-US" dirty="0"/>
          </a:p>
          <a:p>
            <a:r>
              <a:rPr lang="en-US">
                <a:latin typeface="Arial"/>
                <a:cs typeface="Arial"/>
              </a:rPr>
              <a:t>Note that remoteing affects the first and the fourth, mostly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0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09BE3C-D16C-4624-921D-CA23DEF086A7}"/>
              </a:ext>
            </a:extLst>
          </p:cNvPr>
          <p:cNvSpPr/>
          <p:nvPr/>
        </p:nvSpPr>
        <p:spPr>
          <a:xfrm>
            <a:off x="500904" y="1800379"/>
            <a:ext cx="3783106" cy="369834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3AB62-0D5A-4272-8ADA-9AABEDD63444}"/>
              </a:ext>
            </a:extLst>
          </p:cNvPr>
          <p:cNvSpPr/>
          <p:nvPr/>
        </p:nvSpPr>
        <p:spPr>
          <a:xfrm>
            <a:off x="4059891" y="2098658"/>
            <a:ext cx="3783106" cy="361522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1FFAD2-16BC-4C72-B7D6-C9985BFEBC19}"/>
              </a:ext>
            </a:extLst>
          </p:cNvPr>
          <p:cNvSpPr/>
          <p:nvPr/>
        </p:nvSpPr>
        <p:spPr>
          <a:xfrm>
            <a:off x="7618880" y="2409978"/>
            <a:ext cx="3783106" cy="354594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B2FF98-210C-4194-B6AC-C758403DDA57}"/>
              </a:ext>
            </a:extLst>
          </p:cNvPr>
          <p:cNvSpPr txBox="1"/>
          <p:nvPr/>
        </p:nvSpPr>
        <p:spPr>
          <a:xfrm>
            <a:off x="1071638" y="1883353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POLICY</a:t>
            </a:r>
            <a:endParaRPr lang="en-US" sz="280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98FCA-38B0-4045-B868-DA1909D90614}"/>
              </a:ext>
            </a:extLst>
          </p:cNvPr>
          <p:cNvSpPr txBox="1"/>
          <p:nvPr/>
        </p:nvSpPr>
        <p:spPr>
          <a:xfrm>
            <a:off x="4663225" y="2188152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Arial"/>
              </a:rPr>
              <a:t>TECH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20542-B437-4C81-AA5A-2BFDE43F8DD4}"/>
              </a:ext>
            </a:extLst>
          </p:cNvPr>
          <p:cNvSpPr txBox="1"/>
          <p:nvPr/>
        </p:nvSpPr>
        <p:spPr>
          <a:xfrm>
            <a:off x="8235253" y="2451389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Arial"/>
              </a:rPr>
              <a:t>OPS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24E581E-B6E7-4036-AEB9-F6C69CCA0504}"/>
              </a:ext>
            </a:extLst>
          </p:cNvPr>
          <p:cNvSpPr/>
          <p:nvPr/>
        </p:nvSpPr>
        <p:spPr>
          <a:xfrm>
            <a:off x="-3003" y="2375495"/>
            <a:ext cx="4654312" cy="3327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cs typeface="Arial"/>
              </a:rPr>
              <a:t>Traditional</a:t>
            </a:r>
          </a:p>
          <a:p>
            <a:pPr algn="ctr"/>
            <a:r>
              <a:rPr lang="en-US" sz="3600" dirty="0">
                <a:cs typeface="Arial"/>
              </a:rPr>
              <a:t>PMA</a:t>
            </a:r>
            <a:endParaRPr lang="en-US">
              <a:cs typeface="Arial"/>
            </a:endParaRPr>
          </a:p>
          <a:p>
            <a:pPr algn="ctr"/>
            <a:r>
              <a:rPr lang="en-US" sz="3600" dirty="0">
                <a:cs typeface="Arial"/>
              </a:rPr>
              <a:t>territory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6AA50C3-3DD7-4980-9228-9559440E4121}"/>
              </a:ext>
            </a:extLst>
          </p:cNvPr>
          <p:cNvSpPr/>
          <p:nvPr/>
        </p:nvSpPr>
        <p:spPr>
          <a:xfrm>
            <a:off x="6328524" y="2832695"/>
            <a:ext cx="4654312" cy="3327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cs typeface="Arial"/>
              </a:rPr>
              <a:t>Traditional</a:t>
            </a:r>
          </a:p>
          <a:p>
            <a:pPr algn="ctr"/>
            <a:r>
              <a:rPr lang="en-US" sz="3600" dirty="0">
                <a:cs typeface="Arial"/>
              </a:rPr>
              <a:t>OGF CAOPS</a:t>
            </a:r>
            <a:endParaRPr lang="en-US" dirty="0"/>
          </a:p>
          <a:p>
            <a:pPr algn="ctr"/>
            <a:r>
              <a:rPr lang="en-US" sz="3600" dirty="0">
                <a:cs typeface="Arial"/>
              </a:rPr>
              <a:t>territory</a:t>
            </a:r>
          </a:p>
        </p:txBody>
      </p:sp>
    </p:spTree>
    <p:extLst>
      <p:ext uri="{BB962C8B-B14F-4D97-AF65-F5344CB8AC3E}">
        <p14:creationId xmlns:p14="http://schemas.microsoft.com/office/powerpoint/2010/main" val="84137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AE1A-0ADF-4B72-A323-68A24869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Traditional CAOPS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5701-BBF2-4429-97BB-D0721C0CA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Everybody presents stuff</a:t>
            </a:r>
          </a:p>
          <a:p>
            <a:pPr lvl="1"/>
            <a:r>
              <a:rPr lang="en-US" dirty="0">
                <a:latin typeface="Arial"/>
                <a:cs typeface="Arial"/>
              </a:rPr>
              <a:t>Whatever they like</a:t>
            </a:r>
          </a:p>
          <a:p>
            <a:pPr lvl="1"/>
            <a:r>
              <a:rPr lang="en-US" dirty="0">
                <a:latin typeface="Arial"/>
                <a:cs typeface="Arial"/>
              </a:rPr>
              <a:t>Random passers-by would stop by and </a:t>
            </a:r>
            <a:r>
              <a:rPr lang="en-US" strike="sngStrike" dirty="0">
                <a:latin typeface="Arial"/>
                <a:cs typeface="Arial"/>
              </a:rPr>
              <a:t>check email</a:t>
            </a:r>
            <a:r>
              <a:rPr lang="en-US" dirty="0">
                <a:latin typeface="Arial"/>
                <a:cs typeface="Arial"/>
              </a:rPr>
              <a:t> listen</a:t>
            </a:r>
          </a:p>
          <a:p>
            <a:r>
              <a:rPr lang="en-US" dirty="0">
                <a:latin typeface="Arial"/>
                <a:cs typeface="Arial"/>
              </a:rPr>
              <a:t>Some CA would present innovative work which violates IGTF policy</a:t>
            </a:r>
          </a:p>
          <a:p>
            <a:pPr lvl="1"/>
            <a:r>
              <a:rPr lang="en-US" dirty="0">
                <a:latin typeface="Arial"/>
                <a:cs typeface="Arial"/>
              </a:rPr>
              <a:t>… in production, of course</a:t>
            </a:r>
          </a:p>
          <a:p>
            <a:pPr lvl="1"/>
            <a:r>
              <a:rPr lang="en-US" dirty="0">
                <a:latin typeface="Arial"/>
                <a:cs typeface="Arial"/>
              </a:rPr>
              <a:t>Followed by a request to change the policy</a:t>
            </a:r>
          </a:p>
        </p:txBody>
      </p:sp>
    </p:spTree>
    <p:extLst>
      <p:ext uri="{BB962C8B-B14F-4D97-AF65-F5344CB8AC3E}">
        <p14:creationId xmlns:p14="http://schemas.microsoft.com/office/powerpoint/2010/main" val="57627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935A48-EF5C-4942-9A8B-E304F798001F}"/>
              </a:ext>
            </a:extLst>
          </p:cNvPr>
          <p:cNvSpPr/>
          <p:nvPr/>
        </p:nvSpPr>
        <p:spPr>
          <a:xfrm>
            <a:off x="6690625" y="207105"/>
            <a:ext cx="3783106" cy="490369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D7EFB4-397B-4A20-844F-D3B7807D9794}"/>
              </a:ext>
            </a:extLst>
          </p:cNvPr>
          <p:cNvSpPr/>
          <p:nvPr/>
        </p:nvSpPr>
        <p:spPr>
          <a:xfrm>
            <a:off x="3171570" y="96269"/>
            <a:ext cx="3783106" cy="490369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5D13A9-5DD9-413E-A5A6-46A21C1A2147}"/>
              </a:ext>
            </a:extLst>
          </p:cNvPr>
          <p:cNvSpPr txBox="1"/>
          <p:nvPr/>
        </p:nvSpPr>
        <p:spPr>
          <a:xfrm>
            <a:off x="7398327" y="277091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/>
              <a:t>Communities</a:t>
            </a:r>
            <a:endParaRPr lang="en-US" sz="2800"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C0499F-2E81-4DF2-97AF-C6E126B56E37}"/>
              </a:ext>
            </a:extLst>
          </p:cNvPr>
          <p:cNvSpPr txBox="1"/>
          <p:nvPr/>
        </p:nvSpPr>
        <p:spPr>
          <a:xfrm>
            <a:off x="3366654" y="166254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Arial"/>
              </a:rPr>
              <a:t>Projects+infra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09BE3C-D16C-4624-921D-CA23DEF086A7}"/>
              </a:ext>
            </a:extLst>
          </p:cNvPr>
          <p:cNvSpPr/>
          <p:nvPr/>
        </p:nvSpPr>
        <p:spPr>
          <a:xfrm>
            <a:off x="500904" y="1800379"/>
            <a:ext cx="3783106" cy="369834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3AB62-0D5A-4272-8ADA-9AABEDD63444}"/>
              </a:ext>
            </a:extLst>
          </p:cNvPr>
          <p:cNvSpPr/>
          <p:nvPr/>
        </p:nvSpPr>
        <p:spPr>
          <a:xfrm>
            <a:off x="4059891" y="2098658"/>
            <a:ext cx="3783106" cy="361522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1FFAD2-16BC-4C72-B7D6-C9985BFEBC19}"/>
              </a:ext>
            </a:extLst>
          </p:cNvPr>
          <p:cNvSpPr/>
          <p:nvPr/>
        </p:nvSpPr>
        <p:spPr>
          <a:xfrm>
            <a:off x="7618880" y="2409978"/>
            <a:ext cx="3783106" cy="354594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B2FF98-210C-4194-B6AC-C758403DDA57}"/>
              </a:ext>
            </a:extLst>
          </p:cNvPr>
          <p:cNvSpPr txBox="1"/>
          <p:nvPr/>
        </p:nvSpPr>
        <p:spPr>
          <a:xfrm>
            <a:off x="1071638" y="1883353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POLICY</a:t>
            </a:r>
            <a:endParaRPr lang="en-US" sz="280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98FCA-38B0-4045-B868-DA1909D90614}"/>
              </a:ext>
            </a:extLst>
          </p:cNvPr>
          <p:cNvSpPr txBox="1"/>
          <p:nvPr/>
        </p:nvSpPr>
        <p:spPr>
          <a:xfrm>
            <a:off x="4663225" y="2188152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Arial"/>
              </a:rPr>
              <a:t>TECH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20542-B437-4C81-AA5A-2BFDE43F8DD4}"/>
              </a:ext>
            </a:extLst>
          </p:cNvPr>
          <p:cNvSpPr txBox="1"/>
          <p:nvPr/>
        </p:nvSpPr>
        <p:spPr>
          <a:xfrm>
            <a:off x="8235253" y="2451389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Arial"/>
              </a:rPr>
              <a:t>OPS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6454346-6391-442D-86E2-9D6DD6A1E8A2}"/>
              </a:ext>
            </a:extLst>
          </p:cNvPr>
          <p:cNvSpPr/>
          <p:nvPr/>
        </p:nvSpPr>
        <p:spPr>
          <a:xfrm>
            <a:off x="2573942" y="2708003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IGTF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9EB65E-57CF-47BC-98DD-F5368781479B}"/>
              </a:ext>
            </a:extLst>
          </p:cNvPr>
          <p:cNvSpPr/>
          <p:nvPr/>
        </p:nvSpPr>
        <p:spPr>
          <a:xfrm>
            <a:off x="6994848" y="814113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FIM4R</a:t>
            </a: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E317881-4895-4B35-99EF-BA1EA8960009}"/>
              </a:ext>
            </a:extLst>
          </p:cNvPr>
          <p:cNvSpPr/>
          <p:nvPr/>
        </p:nvSpPr>
        <p:spPr>
          <a:xfrm>
            <a:off x="2920305" y="948476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AEGIS</a:t>
            </a: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E0E3C9C-313E-4475-A58C-159C9FBF27AE}"/>
              </a:ext>
            </a:extLst>
          </p:cNvPr>
          <p:cNvSpPr/>
          <p:nvPr/>
        </p:nvSpPr>
        <p:spPr>
          <a:xfrm>
            <a:off x="3654594" y="1599638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EOSC</a:t>
            </a: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1CABA72-D54D-48EA-9FDB-1130FC6B9D9B}"/>
              </a:ext>
            </a:extLst>
          </p:cNvPr>
          <p:cNvSpPr/>
          <p:nvPr/>
        </p:nvSpPr>
        <p:spPr>
          <a:xfrm>
            <a:off x="4832232" y="615966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WISE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783A94B-0200-4176-966C-C0FBF32B14FE}"/>
              </a:ext>
            </a:extLst>
          </p:cNvPr>
          <p:cNvSpPr/>
          <p:nvPr/>
        </p:nvSpPr>
        <p:spPr>
          <a:xfrm>
            <a:off x="4790669" y="3262185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/>
              </a:rPr>
              <a:t>appint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912007-067E-49F0-BD44-165A3830D65B}"/>
              </a:ext>
            </a:extLst>
          </p:cNvPr>
          <p:cNvSpPr/>
          <p:nvPr/>
        </p:nvSpPr>
        <p:spPr>
          <a:xfrm>
            <a:off x="3737723" y="4259711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REFEDS</a:t>
            </a:r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6D3C769-C32F-4405-9065-B0895F5159BF}"/>
              </a:ext>
            </a:extLst>
          </p:cNvPr>
          <p:cNvSpPr/>
          <p:nvPr/>
        </p:nvSpPr>
        <p:spPr>
          <a:xfrm>
            <a:off x="5067759" y="1294838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cs typeface="Arial"/>
              </a:rPr>
              <a:t>EnCo</a:t>
            </a:r>
            <a:endParaRPr lang="en-US" dirty="0" err="1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7944D33-16C3-4201-A8DD-384EA501747D}"/>
              </a:ext>
            </a:extLst>
          </p:cNvPr>
          <p:cNvSpPr/>
          <p:nvPr/>
        </p:nvSpPr>
        <p:spPr>
          <a:xfrm>
            <a:off x="8877759" y="3262184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CERT CSIRT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3F8DAD6-DDC2-4F30-B412-604E949E7D31}"/>
              </a:ext>
            </a:extLst>
          </p:cNvPr>
          <p:cNvSpPr/>
          <p:nvPr/>
        </p:nvSpPr>
        <p:spPr>
          <a:xfrm>
            <a:off x="7450740" y="4439820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GEANT</a:t>
            </a:r>
          </a:p>
          <a:p>
            <a:pPr algn="ctr"/>
            <a:r>
              <a:rPr lang="en-US" dirty="0">
                <a:cs typeface="Arial"/>
              </a:rPr>
              <a:t>NRENs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67190BD-E4ED-449A-A079-1A68F27F21A5}"/>
              </a:ext>
            </a:extLst>
          </p:cNvPr>
          <p:cNvSpPr/>
          <p:nvPr/>
        </p:nvSpPr>
        <p:spPr>
          <a:xfrm>
            <a:off x="273565" y="2449210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AARC policy</a:t>
            </a:r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CE398E2-C241-4CBC-8EC9-39430CF3BAAA}"/>
              </a:ext>
            </a:extLst>
          </p:cNvPr>
          <p:cNvSpPr/>
          <p:nvPr/>
        </p:nvSpPr>
        <p:spPr>
          <a:xfrm>
            <a:off x="6904400" y="2872687"/>
            <a:ext cx="2008094" cy="833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Arial"/>
              </a:rPr>
              <a:t>TNC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9DE97F-0D87-415E-8476-D141AF5DFD0E}"/>
              </a:ext>
            </a:extLst>
          </p:cNvPr>
          <p:cNvSpPr txBox="1"/>
          <p:nvPr/>
        </p:nvSpPr>
        <p:spPr>
          <a:xfrm>
            <a:off x="180109" y="20781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/>
              <a:t>TODAY...</a:t>
            </a:r>
            <a:endParaRPr lang="en-US" sz="32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117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C63DE48-FF2E-4DFA-A97C-28D83549C19E}"/>
              </a:ext>
            </a:extLst>
          </p:cNvPr>
          <p:cNvSpPr/>
          <p:nvPr/>
        </p:nvSpPr>
        <p:spPr>
          <a:xfrm>
            <a:off x="6690625" y="207105"/>
            <a:ext cx="3783106" cy="490369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EADF57-B0BB-4204-B321-B259FE88EA27}"/>
              </a:ext>
            </a:extLst>
          </p:cNvPr>
          <p:cNvSpPr/>
          <p:nvPr/>
        </p:nvSpPr>
        <p:spPr>
          <a:xfrm>
            <a:off x="3171570" y="96269"/>
            <a:ext cx="3783106" cy="490369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09BE3C-D16C-4624-921D-CA23DEF086A7}"/>
              </a:ext>
            </a:extLst>
          </p:cNvPr>
          <p:cNvSpPr/>
          <p:nvPr/>
        </p:nvSpPr>
        <p:spPr>
          <a:xfrm>
            <a:off x="500904" y="595034"/>
            <a:ext cx="3783106" cy="490369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3AB62-0D5A-4272-8ADA-9AABEDD63444}"/>
              </a:ext>
            </a:extLst>
          </p:cNvPr>
          <p:cNvSpPr/>
          <p:nvPr/>
        </p:nvSpPr>
        <p:spPr>
          <a:xfrm>
            <a:off x="4059891" y="810186"/>
            <a:ext cx="3783106" cy="490369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1FFAD2-16BC-4C72-B7D6-C9985BFEBC19}"/>
              </a:ext>
            </a:extLst>
          </p:cNvPr>
          <p:cNvSpPr/>
          <p:nvPr/>
        </p:nvSpPr>
        <p:spPr>
          <a:xfrm>
            <a:off x="7618880" y="1052233"/>
            <a:ext cx="3783106" cy="490369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B2FF98-210C-4194-B6AC-C758403DDA57}"/>
              </a:ext>
            </a:extLst>
          </p:cNvPr>
          <p:cNvSpPr txBox="1"/>
          <p:nvPr/>
        </p:nvSpPr>
        <p:spPr>
          <a:xfrm>
            <a:off x="849966" y="733425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POLICY</a:t>
            </a:r>
            <a:endParaRPr lang="en-US" sz="280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98FCA-38B0-4045-B868-DA1909D90614}"/>
              </a:ext>
            </a:extLst>
          </p:cNvPr>
          <p:cNvSpPr txBox="1"/>
          <p:nvPr/>
        </p:nvSpPr>
        <p:spPr>
          <a:xfrm>
            <a:off x="4552389" y="1038225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Arial"/>
              </a:rPr>
              <a:t>TECH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20542-B437-4C81-AA5A-2BFDE43F8DD4}"/>
              </a:ext>
            </a:extLst>
          </p:cNvPr>
          <p:cNvSpPr txBox="1"/>
          <p:nvPr/>
        </p:nvSpPr>
        <p:spPr>
          <a:xfrm>
            <a:off x="8138271" y="1190625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Arial"/>
              </a:rPr>
              <a:t>OPS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2FF56-F6B2-486A-89DB-FF4F9C1D784A}"/>
              </a:ext>
            </a:extLst>
          </p:cNvPr>
          <p:cNvSpPr txBox="1"/>
          <p:nvPr/>
        </p:nvSpPr>
        <p:spPr>
          <a:xfrm>
            <a:off x="7398327" y="277091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/>
              <a:t>Communities</a:t>
            </a:r>
            <a:endParaRPr lang="en-US" sz="2800"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612E17-7444-493E-844F-C60B4E823299}"/>
              </a:ext>
            </a:extLst>
          </p:cNvPr>
          <p:cNvSpPr txBox="1"/>
          <p:nvPr/>
        </p:nvSpPr>
        <p:spPr>
          <a:xfrm>
            <a:off x="4211781" y="166254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cs typeface="Arial"/>
              </a:rPr>
              <a:t>Projects</a:t>
            </a:r>
          </a:p>
        </p:txBody>
      </p:sp>
      <p:pic>
        <p:nvPicPr>
          <p:cNvPr id="5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F878C40-22EF-4828-96C7-AC7936433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719903"/>
            <a:ext cx="4835236" cy="472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9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EDE54-3C56-468E-9977-179C36EE5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/>
                <a:cs typeface="Arial"/>
              </a:rPr>
              <a:t>EUGridPMA</a:t>
            </a:r>
            <a:r>
              <a:rPr lang="en-US" dirty="0">
                <a:latin typeface="Arial"/>
                <a:cs typeface="Arial"/>
              </a:rPr>
              <a:t> security policy operations community infrastructure 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97DBF-62FD-45F9-BE76-C94A1214D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Preponderance of projects/infra activities - reflects funding</a:t>
            </a:r>
          </a:p>
          <a:p>
            <a:r>
              <a:rPr lang="en-US" dirty="0">
                <a:latin typeface="Arial"/>
                <a:cs typeface="Arial"/>
              </a:rPr>
              <a:t>Ensure that all areas are covered?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Ensure that all ellipses communicate with each other?</a:t>
            </a:r>
          </a:p>
          <a:p>
            <a:pPr lvl="1"/>
            <a:r>
              <a:rPr lang="en-US" dirty="0">
                <a:latin typeface="Arial"/>
                <a:cs typeface="Arial"/>
              </a:rPr>
              <a:t>As appropriate?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Some </a:t>
            </a:r>
            <a:r>
              <a:rPr lang="en-US" strike="sngStrike" dirty="0">
                <a:latin typeface="Arial"/>
                <a:cs typeface="Arial"/>
              </a:rPr>
              <a:t>repetition </a:t>
            </a:r>
            <a:r>
              <a:rPr lang="en-US" dirty="0">
                <a:latin typeface="Arial"/>
                <a:cs typeface="Arial"/>
              </a:rPr>
              <a:t>overlap in people across activities</a:t>
            </a:r>
          </a:p>
          <a:p>
            <a:pPr lvl="1"/>
            <a:r>
              <a:rPr lang="en-US" dirty="0">
                <a:latin typeface="Arial"/>
                <a:cs typeface="Arial"/>
              </a:rPr>
              <a:t>Cross pollinate across activities</a:t>
            </a:r>
          </a:p>
          <a:p>
            <a:pPr lvl="1"/>
            <a:r>
              <a:rPr lang="en-US" dirty="0">
                <a:latin typeface="Arial"/>
                <a:cs typeface="Arial"/>
              </a:rPr>
              <a:t>Make the most of people's expertise</a:t>
            </a:r>
          </a:p>
        </p:txBody>
      </p:sp>
      <p:pic>
        <p:nvPicPr>
          <p:cNvPr id="4" name="Picture 4" descr="A person wearing a costume&#10;&#10;Description generated with high confidence">
            <a:extLst>
              <a:ext uri="{FF2B5EF4-FFF2-40B4-BE49-F238E27FC236}">
                <a16:creationId xmlns:a16="http://schemas.microsoft.com/office/drawing/2014/main" id="{8310DE6E-6768-4B73-B77F-178E791C6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8376" y="3302880"/>
            <a:ext cx="2287731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3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BE9D-35D2-494F-BBE2-EEC59B07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Confidentiality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E41A8-2BBF-4473-AD01-CF945D6E5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Bigger circles (ellipses) =&gt; Confidentiality becomes harder</a:t>
            </a:r>
          </a:p>
          <a:p>
            <a:pPr lvl="1"/>
            <a:r>
              <a:rPr lang="en-US" dirty="0">
                <a:latin typeface="Arial"/>
                <a:cs typeface="Arial"/>
              </a:rPr>
              <a:t>Everybody and his dog is on IGTF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CSIRTs and SVG require confidentiality</a:t>
            </a:r>
          </a:p>
          <a:p>
            <a:r>
              <a:rPr lang="en-US" dirty="0">
                <a:latin typeface="Arial"/>
                <a:cs typeface="Arial"/>
              </a:rPr>
              <a:t>Example: the current "HPC incident"</a:t>
            </a:r>
          </a:p>
          <a:p>
            <a:pPr lvl="1"/>
            <a:r>
              <a:rPr lang="en-US">
                <a:latin typeface="Arial"/>
                <a:cs typeface="Arial"/>
              </a:rPr>
              <a:t>Formal and informal channels of communication</a:t>
            </a:r>
          </a:p>
          <a:p>
            <a:pPr lvl="1"/>
            <a:r>
              <a:rPr lang="en-US">
                <a:latin typeface="Arial"/>
                <a:cs typeface="Arial"/>
              </a:rPr>
              <a:t>Reputations?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723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98CE-E453-41FE-BBCF-73B6398E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Making "progress"?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1792-E2AF-4DD6-B837-5F30D963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Activities are scattered across committees, task forces, workshops, unconferences, project tasks</a:t>
            </a:r>
          </a:p>
          <a:p>
            <a:r>
              <a:rPr lang="en-US" dirty="0">
                <a:latin typeface="Arial"/>
                <a:cs typeface="Arial"/>
              </a:rPr>
              <a:t>Too many meetings =&gt; loss of focus, no time to do any work</a:t>
            </a:r>
          </a:p>
          <a:p>
            <a:r>
              <a:rPr lang="en-US" dirty="0">
                <a:latin typeface="Arial"/>
                <a:cs typeface="Arial"/>
              </a:rPr>
              <a:t>Too few meetings =&gt; nothing happens, as people </a:t>
            </a:r>
            <a:r>
              <a:rPr lang="en-US" dirty="0" err="1">
                <a:latin typeface="Arial"/>
                <a:cs typeface="Arial"/>
              </a:rPr>
              <a:t>prioritise</a:t>
            </a:r>
            <a:r>
              <a:rPr lang="en-US" dirty="0">
                <a:latin typeface="Arial"/>
                <a:cs typeface="Arial"/>
              </a:rPr>
              <a:t> other work</a:t>
            </a:r>
          </a:p>
          <a:p>
            <a:endParaRPr lang="en-US" dirty="0"/>
          </a:p>
          <a:p>
            <a:r>
              <a:rPr lang="en-US" dirty="0">
                <a:latin typeface="Arial"/>
                <a:cs typeface="Arial"/>
              </a:rPr>
              <a:t>- the "warm and fuzzy feeling" may be stress from attending too many meetings, with only a fuzzy view of what belongs 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21961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11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Font and logo master</vt:lpstr>
      <vt:lpstr>Font WITHOUT logo master</vt:lpstr>
      <vt:lpstr>PowerPoint Presentation</vt:lpstr>
      <vt:lpstr>Traditional PMA format</vt:lpstr>
      <vt:lpstr>PowerPoint Presentation</vt:lpstr>
      <vt:lpstr>Traditional CAOPS format</vt:lpstr>
      <vt:lpstr>PowerPoint Presentation</vt:lpstr>
      <vt:lpstr>PowerPoint Presentation</vt:lpstr>
      <vt:lpstr>EUGridPMA security policy operations community infrastructure management</vt:lpstr>
      <vt:lpstr>Confidentiality</vt:lpstr>
      <vt:lpstr>Making "progress"?</vt:lpstr>
      <vt:lpstr>Looking for gaps?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revision>841</cp:revision>
  <cp:lastPrinted>2019-10-02T08:27:37Z</cp:lastPrinted>
  <dcterms:created xsi:type="dcterms:W3CDTF">2019-09-17T08:04:08Z</dcterms:created>
  <dcterms:modified xsi:type="dcterms:W3CDTF">2020-05-15T11:43:57Z</dcterms:modified>
</cp:coreProperties>
</file>