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13" r:id="rId5"/>
    <p:sldMasterId id="2147483721" r:id="rId6"/>
    <p:sldMasterId id="2147483733" r:id="rId7"/>
  </p:sldMasterIdLst>
  <p:notesMasterIdLst>
    <p:notesMasterId r:id="rId22"/>
  </p:notesMasterIdLst>
  <p:sldIdLst>
    <p:sldId id="256" r:id="rId8"/>
    <p:sldId id="404" r:id="rId9"/>
    <p:sldId id="405" r:id="rId10"/>
    <p:sldId id="406" r:id="rId11"/>
    <p:sldId id="407" r:id="rId12"/>
    <p:sldId id="408" r:id="rId13"/>
    <p:sldId id="403" r:id="rId14"/>
    <p:sldId id="410" r:id="rId15"/>
    <p:sldId id="411" r:id="rId16"/>
    <p:sldId id="412" r:id="rId17"/>
    <p:sldId id="415" r:id="rId18"/>
    <p:sldId id="409" r:id="rId19"/>
    <p:sldId id="416" r:id="rId20"/>
    <p:sldId id="39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D7D"/>
    <a:srgbClr val="04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/>
    <p:restoredTop sz="94697"/>
  </p:normalViewPr>
  <p:slideViewPr>
    <p:cSldViewPr snapToGrid="0" snapToObjects="1">
      <p:cViewPr varScale="1">
        <p:scale>
          <a:sx n="66" d="100"/>
          <a:sy n="66" d="100"/>
        </p:scale>
        <p:origin x="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5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BoxSvr\shared_folder\Documents\SCC\AARC\NA3\WISE\sci-assessment-example-poster-kail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972946573694116"/>
          <c:y val="0.18572057832353719"/>
          <c:w val="0.43957800294871313"/>
          <c:h val="0.67395477722478792"/>
        </c:manualLayout>
      </c:layout>
      <c:radarChart>
        <c:radarStyle val="marker"/>
        <c:varyColors val="0"/>
        <c:ser>
          <c:idx val="0"/>
          <c:order val="0"/>
          <c:tx>
            <c:strRef>
              <c:f>' Score'!$B$5</c:f>
              <c:strCache>
                <c:ptCount val="1"/>
                <c:pt idx="0">
                  <c:v>Maturity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' Score'!$A$59:$A$83</c:f>
              <c:strCache>
                <c:ptCount val="25"/>
                <c:pt idx="0">
                  <c:v>PR12.1 - User Registration</c:v>
                </c:pt>
                <c:pt idx="1">
                  <c:v>PR12.2 - User Renewal</c:v>
                </c:pt>
                <c:pt idx="2">
                  <c:v>PR12.3 - User Suspension</c:v>
                </c:pt>
                <c:pt idx="3">
                  <c:v>PR12.4 - User Removal</c:v>
                </c:pt>
                <c:pt idx="4">
                  <c:v>PR12.5 - User Banning</c:v>
                </c:pt>
                <c:pt idx="5">
                  <c:v>PR13 - Responsibility for Actions</c:v>
                </c:pt>
                <c:pt idx="6">
                  <c:v>PR14 - User Identification - traceability</c:v>
                </c:pt>
                <c:pt idx="7">
                  <c:v>PR15 - Logs of Membership Management Actions</c:v>
                </c:pt>
                <c:pt idx="8">
                  <c:v>PR16 - Define Common Aims &amp; Purposes</c:v>
                </c:pt>
                <c:pt idx="9">
                  <c:v>PR21 - Vulnerability Patching</c:v>
                </c:pt>
                <c:pt idx="10">
                  <c:v>PR22 - Incident Reporting</c:v>
                </c:pt>
                <c:pt idx="11">
                  <c:v>PR23 - Physical and Network Security</c:v>
                </c:pt>
                <c:pt idx="12">
                  <c:v>PR24 - Confidentiality and Integrity of Data</c:v>
                </c:pt>
                <c:pt idx="13">
                  <c:v>PR25 - Retention of Appopriate Logs</c:v>
                </c:pt>
                <c:pt idx="14">
                  <c:v>LI1 - Intellectual Property Rights</c:v>
                </c:pt>
                <c:pt idx="15">
                  <c:v>LI2 - Liability, Responsibilities &amp; Disclaimers</c:v>
                </c:pt>
                <c:pt idx="16">
                  <c:v>LI3 - Software Licensing</c:v>
                </c:pt>
                <c:pt idx="17">
                  <c:v>LI4 - Dispute Handling and Escalation</c:v>
                </c:pt>
                <c:pt idx="18">
                  <c:v>LI5 - Data Protection Responsibilities</c:v>
                </c:pt>
                <c:pt idx="19">
                  <c:v>LI6 - Any Additional Restrictions</c:v>
                </c:pt>
                <c:pt idx="20">
                  <c:v>DP1 - Accounting Data</c:v>
                </c:pt>
                <c:pt idx="21">
                  <c:v>DP2 - User Registration Data</c:v>
                </c:pt>
                <c:pt idx="22">
                  <c:v>DP3 - Monitoring Data</c:v>
                </c:pt>
                <c:pt idx="23">
                  <c:v>DP4 - Logging Data</c:v>
                </c:pt>
                <c:pt idx="24">
                  <c:v>DP5 - User Personal Data</c:v>
                </c:pt>
              </c:strCache>
            </c:strRef>
          </c:cat>
          <c:val>
            <c:numRef>
              <c:f>' Score'!$B$59:$B$83</c:f>
              <c:numCache>
                <c:formatCode>General</c:formatCode>
                <c:ptCount val="2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C8-436F-8E87-BEF236EAEB1D}"/>
            </c:ext>
          </c:extLst>
        </c:ser>
        <c:ser>
          <c:idx val="1"/>
          <c:order val="1"/>
          <c:tx>
            <c:strRef>
              <c:f>' Score'!$C$5</c:f>
              <c:strCache>
                <c:ptCount val="1"/>
                <c:pt idx="0">
                  <c:v>Required maturity</c:v>
                </c:pt>
              </c:strCache>
            </c:strRef>
          </c:tx>
          <c:spPr>
            <a:ln w="50800" cmpd="dbl"/>
          </c:spPr>
          <c:marker>
            <c:symbol val="none"/>
          </c:marker>
          <c:cat>
            <c:strRef>
              <c:f>' Score'!$A$59:$A$83</c:f>
              <c:strCache>
                <c:ptCount val="25"/>
                <c:pt idx="0">
                  <c:v>PR12.1 - User Registration</c:v>
                </c:pt>
                <c:pt idx="1">
                  <c:v>PR12.2 - User Renewal</c:v>
                </c:pt>
                <c:pt idx="2">
                  <c:v>PR12.3 - User Suspension</c:v>
                </c:pt>
                <c:pt idx="3">
                  <c:v>PR12.4 - User Removal</c:v>
                </c:pt>
                <c:pt idx="4">
                  <c:v>PR12.5 - User Banning</c:v>
                </c:pt>
                <c:pt idx="5">
                  <c:v>PR13 - Responsibility for Actions</c:v>
                </c:pt>
                <c:pt idx="6">
                  <c:v>PR14 - User Identification - traceability</c:v>
                </c:pt>
                <c:pt idx="7">
                  <c:v>PR15 - Logs of Membership Management Actions</c:v>
                </c:pt>
                <c:pt idx="8">
                  <c:v>PR16 - Define Common Aims &amp; Purposes</c:v>
                </c:pt>
                <c:pt idx="9">
                  <c:v>PR21 - Vulnerability Patching</c:v>
                </c:pt>
                <c:pt idx="10">
                  <c:v>PR22 - Incident Reporting</c:v>
                </c:pt>
                <c:pt idx="11">
                  <c:v>PR23 - Physical and Network Security</c:v>
                </c:pt>
                <c:pt idx="12">
                  <c:v>PR24 - Confidentiality and Integrity of Data</c:v>
                </c:pt>
                <c:pt idx="13">
                  <c:v>PR25 - Retention of Appopriate Logs</c:v>
                </c:pt>
                <c:pt idx="14">
                  <c:v>LI1 - Intellectual Property Rights</c:v>
                </c:pt>
                <c:pt idx="15">
                  <c:v>LI2 - Liability, Responsibilities &amp; Disclaimers</c:v>
                </c:pt>
                <c:pt idx="16">
                  <c:v>LI3 - Software Licensing</c:v>
                </c:pt>
                <c:pt idx="17">
                  <c:v>LI4 - Dispute Handling and Escalation</c:v>
                </c:pt>
                <c:pt idx="18">
                  <c:v>LI5 - Data Protection Responsibilities</c:v>
                </c:pt>
                <c:pt idx="19">
                  <c:v>LI6 - Any Additional Restrictions</c:v>
                </c:pt>
                <c:pt idx="20">
                  <c:v>DP1 - Accounting Data</c:v>
                </c:pt>
                <c:pt idx="21">
                  <c:v>DP2 - User Registration Data</c:v>
                </c:pt>
                <c:pt idx="22">
                  <c:v>DP3 - Monitoring Data</c:v>
                </c:pt>
                <c:pt idx="23">
                  <c:v>DP4 - Logging Data</c:v>
                </c:pt>
                <c:pt idx="24">
                  <c:v>DP5 - User Personal Data</c:v>
                </c:pt>
              </c:strCache>
            </c:strRef>
          </c:cat>
          <c:val>
            <c:numRef>
              <c:f>' Score'!$C$59:$C$83</c:f>
              <c:numCache>
                <c:formatCode>General</c:formatCode>
                <c:ptCount val="2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C8-436F-8E87-BEF236EAE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30112"/>
        <c:axId val="44421504"/>
      </c:radarChart>
      <c:catAx>
        <c:axId val="4353011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44421504"/>
        <c:crosses val="autoZero"/>
        <c:auto val="1"/>
        <c:lblAlgn val="ctr"/>
        <c:lblOffset val="100"/>
        <c:noMultiLvlLbl val="0"/>
      </c:catAx>
      <c:valAx>
        <c:axId val="44421504"/>
        <c:scaling>
          <c:orientation val="minMax"/>
          <c:max val="3"/>
          <c:min val="-1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43530112"/>
        <c:crosses val="autoZero"/>
        <c:crossBetween val="between"/>
        <c:majorUnit val="1"/>
        <c:minorUnit val="4.0000000000000015E-2"/>
      </c:valAx>
    </c:plotArea>
    <c:legend>
      <c:legendPos val="r"/>
      <c:layout>
        <c:manualLayout>
          <c:xMode val="edge"/>
          <c:yMode val="edge"/>
          <c:x val="0.82483929922295918"/>
          <c:y val="0.11236314900071787"/>
          <c:w val="0.16150028767539246"/>
          <c:h val="0.17208771459099181"/>
        </c:manualLayout>
      </c:layout>
      <c:overlay val="0"/>
      <c:spPr>
        <a:ln>
          <a:solidFill>
            <a:srgbClr val="C0504D">
              <a:shade val="95000"/>
              <a:satMod val="105000"/>
            </a:srgbClr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0.32827</cdr:x>
      <cdr:y>0.02725</cdr:y>
    </cdr:from>
    <cdr:to>
      <cdr:x>0.42662</cdr:x>
      <cdr:y>0.17805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51888" y="1652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/>
            <a:t>SCI Assessment  of Example</a:t>
          </a:r>
          <a:r>
            <a:rPr lang="en-US" sz="1800" b="1" baseline="0"/>
            <a:t> Infrastucture</a:t>
          </a:r>
          <a:endParaRPr lang="en-US" sz="18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B3416-963B-BA40-ACA0-067B6680F50E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8C697-3B48-C74B-8B72-394B6820C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4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8C697-3B48-C74B-8B72-394B6820C9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2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6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79715" y="2591341"/>
            <a:ext cx="2077039" cy="16212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6707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467692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08684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9983215" y="5544587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95464C0A-96B1-4243-84AD-979C468BEBB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4" name="Segnaposto contenuto 18">
            <a:extLst>
              <a:ext uri="{FF2B5EF4-FFF2-40B4-BE49-F238E27FC236}">
                <a16:creationId xmlns:a16="http://schemas.microsoft.com/office/drawing/2014/main" id="{5ACF2346-45CE-8C43-9BE7-7C04459FB98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 i="0" u="none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394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Kelsey/SCI-WG plans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9E1B6A-7D11-E849-A590-8111F721B3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61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60115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9454" y="708046"/>
            <a:ext cx="1441922" cy="112548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3340" y="5573354"/>
            <a:ext cx="1154151" cy="1090789"/>
          </a:xfrm>
        </p:spPr>
        <p:txBody>
          <a:bodyPr/>
          <a:lstStyle>
            <a:lvl1pPr>
              <a:defRPr sz="18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Kelsey/SCI-WG plans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826F0E64-C1AA-7B44-8707-12DAEF1438B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4" name="Segnaposto contenuto 3">
            <a:extLst>
              <a:ext uri="{FF2B5EF4-FFF2-40B4-BE49-F238E27FC236}">
                <a16:creationId xmlns:a16="http://schemas.microsoft.com/office/drawing/2014/main" id="{0F67FC50-A7AA-1B42-ADE3-4F05CEFF45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514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Kelsey/SCI-WG plans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F9806EEC-FA64-844F-A700-7B6E4626349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287355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42" name="Segnaposto contenuto 3">
            <a:extLst>
              <a:ext uri="{FF2B5EF4-FFF2-40B4-BE49-F238E27FC236}">
                <a16:creationId xmlns:a16="http://schemas.microsoft.com/office/drawing/2014/main" id="{AC298E57-B32A-3E45-8B5F-25DC8E79433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D548DFD9-EC66-D949-B078-B2E161F1350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8008" y="1340771"/>
            <a:ext cx="5664629" cy="47829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529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>
            <a:extLst>
              <a:ext uri="{FF2B5EF4-FFF2-40B4-BE49-F238E27FC236}">
                <a16:creationId xmlns:a16="http://schemas.microsoft.com/office/drawing/2014/main" id="{E9972DE2-5AB2-4A0C-B59B-F9380A257DED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ttangolo 20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3" name="Rettangolo 22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8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50" b="0" i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Kelsey/SCI-WG plans</a:t>
            </a:r>
            <a:endParaRPr lang="en-US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3" name="Immagine 42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41E256BF-F678-474D-B0F0-C1B0FC6DEA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1" name="Segnaposto contenuto 3">
            <a:extLst>
              <a:ext uri="{FF2B5EF4-FFF2-40B4-BE49-F238E27FC236}">
                <a16:creationId xmlns:a16="http://schemas.microsoft.com/office/drawing/2014/main" id="{19AD132B-D4FB-224B-B906-4734DE467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0BBBDCC5-2F7A-574C-A5FE-7AEA530E9F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4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876252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127856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10" name="Segnaposto contenuto 3">
            <a:extLst>
              <a:ext uri="{FF2B5EF4-FFF2-40B4-BE49-F238E27FC236}">
                <a16:creationId xmlns:a16="http://schemas.microsoft.com/office/drawing/2014/main" id="{F411E4A5-A105-784C-9E39-410F67D9419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8650" y="162880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2" name="Segnaposto contenuto 3">
            <a:extLst>
              <a:ext uri="{FF2B5EF4-FFF2-40B4-BE49-F238E27FC236}">
                <a16:creationId xmlns:a16="http://schemas.microsoft.com/office/drawing/2014/main" id="{7CF49966-5610-ED4F-8D27-A6C7DE1B724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8650" y="2348880"/>
            <a:ext cx="5883079" cy="5402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0" i="0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</a:t>
            </a:r>
            <a:r>
              <a:rPr lang="it-IT" dirty="0" err="1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8628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8" y="5655630"/>
            <a:ext cx="630033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505" y="5638956"/>
            <a:ext cx="65890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463FB9-8E58-4D7E-9AEC-9058EB62CFA0}"/>
              </a:ext>
            </a:extLst>
          </p:cNvPr>
          <p:cNvSpPr txBox="1"/>
          <p:nvPr userDrawn="1"/>
        </p:nvSpPr>
        <p:spPr>
          <a:xfrm>
            <a:off x="4759216" y="575551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1AC704-9BA4-4C9D-8727-21E0A6C216B1}"/>
              </a:ext>
            </a:extLst>
          </p:cNvPr>
          <p:cNvSpPr txBox="1"/>
          <p:nvPr userDrawn="1"/>
        </p:nvSpPr>
        <p:spPr>
          <a:xfrm>
            <a:off x="6600056" y="574505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519" y="2983662"/>
            <a:ext cx="1784961" cy="2231201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7C9CA8C5-768B-4B48-8912-AD9D8DF0939C}"/>
              </a:ext>
            </a:extLst>
          </p:cNvPr>
          <p:cNvCxnSpPr/>
          <p:nvPr userDrawn="1"/>
        </p:nvCxnSpPr>
        <p:spPr>
          <a:xfrm>
            <a:off x="913269" y="2958518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B63E2CA4-6517-D243-BE9E-62972D0D8E4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9416" y="1801703"/>
            <a:ext cx="3311525" cy="792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for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17" name="Segnaposto contenuto 4">
            <a:extLst>
              <a:ext uri="{FF2B5EF4-FFF2-40B4-BE49-F238E27FC236}">
                <a16:creationId xmlns:a16="http://schemas.microsoft.com/office/drawing/2014/main" id="{FD2E5EBC-6B99-3246-8A7E-2FD79A9A87D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8167" y="3192520"/>
            <a:ext cx="2519362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/>
            </a:lvl1pPr>
            <a:lvl5pPr>
              <a:defRPr/>
            </a:lvl5pPr>
          </a:lstStyle>
          <a:p>
            <a:pPr lvl="0"/>
            <a:r>
              <a:rPr lang="en-GB" dirty="0"/>
              <a:t>Questions?</a:t>
            </a:r>
          </a:p>
        </p:txBody>
      </p:sp>
      <p:sp>
        <p:nvSpPr>
          <p:cNvPr id="18" name="Segnaposto contenuto 17">
            <a:extLst>
              <a:ext uri="{FF2B5EF4-FFF2-40B4-BE49-F238E27FC236}">
                <a16:creationId xmlns:a16="http://schemas.microsoft.com/office/drawing/2014/main" id="{AD787563-5284-2848-9605-68F55ABC220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38690" y="2310242"/>
            <a:ext cx="3384550" cy="1171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/>
            </a:lvl1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adipisicing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endParaRPr lang="en-GB" dirty="0"/>
          </a:p>
        </p:txBody>
      </p:sp>
      <p:sp>
        <p:nvSpPr>
          <p:cNvPr id="20" name="Segnaposto contenuto 19">
            <a:extLst>
              <a:ext uri="{FF2B5EF4-FFF2-40B4-BE49-F238E27FC236}">
                <a16:creationId xmlns:a16="http://schemas.microsoft.com/office/drawing/2014/main" id="{58176C6A-545E-DD45-B732-AC8914488A1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824192" y="1896443"/>
            <a:ext cx="3384550" cy="4524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6800140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4CB6-A1BA-F04C-94DB-2DE5C1793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DBA49-4754-7643-94D4-06D101ABC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F3F6D-B92C-4D46-8EDC-54DC9F981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52EC6-48E5-E24E-96B8-6B20D56D3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8A23A-3BDA-EC43-92BE-33A3359E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3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EE958-DEC3-9E45-94DB-126EA82B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5FE06-01ED-3443-B367-68C666D3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6AFAF-FF7C-F449-9480-9D61E6C7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23009-4062-3D41-AE32-701473D5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1FE15-E807-8E48-AF4D-F1323263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34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23B0-1E60-1344-967F-257C9A56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7BD6A-3680-124C-ABEB-248FF122B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08C33-E0E1-1D4E-8D55-029F023E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8D0E8-0D2D-214B-BFC9-CB92683F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0DC33-FD61-6B46-8438-1B6CB93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92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E513-350F-1E44-B496-54486540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A540A-64C7-6743-8067-2D439E0D8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A5746-3B39-A74C-9D4D-5C311A5DB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37C29-1CB3-AE4B-9951-CAB400BE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082FB-9C26-8841-86DB-DA33C33B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59934-99BC-9949-A5CE-44F7A6C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91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8D59-EB09-D04E-ABCA-1C75568B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54231-7A41-0246-8D2A-6E5A74E3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671CD-D93E-4C4E-8084-D5A3BC20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07633-3592-3448-817A-39ED9DA1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6B46C-E129-784C-AAC2-78C4CA15C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1CFB69-96AE-1848-839B-6FBBBC1E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6A4D5-439B-7246-AF8D-6D7400A6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27BCA9-F1E6-C444-8570-322F25DC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2835202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CA81-FEDC-C548-A9E5-B42A7073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A35E9-CEE8-0948-97D8-102C0D4F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9D005-9754-B946-99C7-A5845C4C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A5613-A749-DB4B-87E6-816A2A2BE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282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3B0114-EEFD-0246-8596-85743FD7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99C180-B00B-8E40-9543-F2EE38EA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8692B-7581-C14B-AA30-5127EC41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7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66CC-8F63-774B-B0FD-BE32C494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08833-5416-8443-937F-8D93DC7A2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FB37D-F87F-C343-860D-FCA22166F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EE349-A5CB-A044-82DC-E83823B9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66314-17ED-3C4C-ABF4-81A6B313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BBB1E-AB55-F64E-ABD8-5B96FDE5E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773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CDF0-6908-864D-BAE1-2DD5DC7C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79A9B-7ED3-434A-9A4F-60233744B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7F508-0E42-AD42-AEFB-F948185ED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C4040-FDC6-D748-9770-0401A424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9A4BE-5A76-CD4C-BB67-553A7398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33F84F-A6A9-CD4C-9655-11646C333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38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884A-75CD-0B4F-B486-88DC7380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A1123-6630-BE43-892B-712B0D01D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C16CF-8B29-8142-BF5D-7813AD13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0576E-3BA5-CA40-9615-5F09AFC7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AB1A3-0367-3F41-A11F-E059B959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55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50537F-22B2-E444-9CE9-4A299CF1E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82AD72-0533-1F43-9851-951372A33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60E97-3F70-2D47-B91A-E2A557CD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3499-5756-8D4B-A707-9DB142F2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BF2A8-9BAC-F040-938F-D5744715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84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06006" y="683488"/>
            <a:ext cx="1585994" cy="12344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72766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50078" y="753228"/>
            <a:ext cx="1441922" cy="11254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bg1"/>
            </a:gs>
            <a:gs pos="58000">
              <a:schemeClr val="accent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 userDrawn="1"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12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5D35B-A712-9A48-B48E-625F80175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52E5A-A1F9-E74E-BD10-A44E71AC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054BE-58DF-024A-86FF-0534722FE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15 May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1904A-830F-0D40-9748-386CA5A6D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Kelsey/SCI-WG plans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56D76-333C-6640-A71A-3F0E4F3FE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61220-1F66-BC41-8485-D0DBAB742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WISE/Virtual+WISE+meeting+21+April+20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ise-community.org/event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eant.org/display/WISE/Virtual+WISE+meeting+21+April+20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hyperlink" Target="https://wiki.geant.org/download/attachments/58131190/SCIv2-Assessment-Chart_V2-US.xlsx?version=1&amp;modificationDate=1554550759208&amp;api=v2" TargetMode="Externa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699922"/>
            <a:ext cx="8144134" cy="1466818"/>
          </a:xfrm>
        </p:spPr>
        <p:txBody>
          <a:bodyPr/>
          <a:lstStyle/>
          <a:p>
            <a:pPr algn="ctr"/>
            <a:br>
              <a:rPr lang="en-GB" b="1" dirty="0"/>
            </a:br>
            <a:r>
              <a:rPr lang="en-GB" sz="3200" b="1" dirty="0">
                <a:solidFill>
                  <a:srgbClr val="FF0000"/>
                </a:solidFill>
              </a:rPr>
              <a:t>WISE: SCI-WG plans</a:t>
            </a:r>
            <a:br>
              <a:rPr lang="nl-NL" dirty="0"/>
            </a:br>
            <a:r>
              <a:rPr lang="nl-NL" sz="2400" dirty="0"/>
              <a:t>David Kelsey </a:t>
            </a:r>
            <a:r>
              <a:rPr lang="nl-NL" sz="2000" dirty="0"/>
              <a:t>(STFC-RAL, UK Research and Innovation)</a:t>
            </a:r>
            <a:br>
              <a:rPr lang="nl-NL" sz="2000" dirty="0"/>
            </a:br>
            <a:r>
              <a:rPr lang="nl-NL" sz="1800" dirty="0"/>
              <a:t>EUGridPMA virtual meeting, 15 May 2020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622448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FDA175-AD55-5E4C-8B0A-28EB229C8F88}"/>
              </a:ext>
            </a:extLst>
          </p:cNvPr>
          <p:cNvSpPr/>
          <p:nvPr/>
        </p:nvSpPr>
        <p:spPr>
          <a:xfrm>
            <a:off x="387456" y="5693321"/>
            <a:ext cx="5773647" cy="646331"/>
          </a:xfrm>
          <a:prstGeom prst="rect">
            <a:avLst/>
          </a:prstGeom>
          <a:solidFill>
            <a:schemeClr val="bg1"/>
          </a:solidFill>
          <a:ln>
            <a:solidFill>
              <a:srgbClr val="0C3959"/>
            </a:solidFill>
          </a:ln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collaboration with and </a:t>
            </a:r>
            <a:b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co-supported by EU H2020 EOSC-HUB &amp; GN4-3 </a:t>
            </a:r>
            <a:r>
              <a:rPr lang="en-GB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EnCo</a:t>
            </a:r>
            <a:r>
              <a:rPr lang="en-GB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EBD3BD-9471-427E-8A30-20F28E4B2F01}"/>
              </a:ext>
            </a:extLst>
          </p:cNvPr>
          <p:cNvSpPr/>
          <p:nvPr/>
        </p:nvSpPr>
        <p:spPr>
          <a:xfrm>
            <a:off x="1509204" y="4558932"/>
            <a:ext cx="99252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https://wiki.geant.org/display/WISE/Virtual+WISE+meeting+21+April+2020</a:t>
            </a:r>
            <a:endParaRPr lang="en-GB" sz="2000" i="1" dirty="0">
              <a:solidFill>
                <a:srgbClr val="FF0000"/>
              </a:solidFill>
            </a:endParaRPr>
          </a:p>
          <a:p>
            <a:r>
              <a:rPr lang="en-GB" sz="2000" i="1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https://wise-community.org/events</a:t>
            </a:r>
            <a:r>
              <a:rPr lang="en-GB" sz="2000" i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7141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15E757-E76A-4163-9EF7-A15AC71A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3E64A7-E8D3-4769-A0AE-F4D29120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F2E06-89E7-4BCA-9640-9F51946C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63C426C7-E60A-4F3D-BC84-A49454759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15" y="1166497"/>
            <a:ext cx="8021169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7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30BA83-B8A9-44FF-B389-7B69526A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C60C7-8669-4897-B74D-6C9A3D27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55589-12AB-492D-BFC0-DAC7D7F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4BA0FD-E50E-4F36-A889-541CEA98B1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415" y="1171260"/>
            <a:ext cx="8021169" cy="451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57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A94CFA-B71C-4026-94C6-B800517A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D49442-FC5C-45C7-8755-7FABF91A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 version 3?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3876A-B1FE-44FB-857B-DDAC89CE9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feedback from SLATE task</a:t>
            </a:r>
          </a:p>
          <a:p>
            <a:pPr lvl="1"/>
            <a:r>
              <a:rPr lang="en-US" dirty="0"/>
              <a:t>Include Federations in a better way</a:t>
            </a:r>
          </a:p>
          <a:p>
            <a:pPr lvl="1"/>
            <a:r>
              <a:rPr lang="en-US" dirty="0"/>
              <a:t>And other Edge services roles/responsibilities</a:t>
            </a:r>
          </a:p>
          <a:p>
            <a:r>
              <a:rPr lang="en-US" dirty="0"/>
              <a:t>Include changes and improvements from </a:t>
            </a:r>
            <a:r>
              <a:rPr lang="en-US" dirty="0" err="1"/>
              <a:t>Sirtfi</a:t>
            </a:r>
            <a:r>
              <a:rPr lang="en-US" dirty="0"/>
              <a:t> and </a:t>
            </a:r>
            <a:r>
              <a:rPr lang="en-US" dirty="0" err="1"/>
              <a:t>Snctfi</a:t>
            </a:r>
            <a:r>
              <a:rPr lang="en-US" dirty="0"/>
              <a:t> branches</a:t>
            </a:r>
          </a:p>
          <a:p>
            <a:r>
              <a:rPr lang="en-US" dirty="0"/>
              <a:t>Other general improvements</a:t>
            </a:r>
          </a:p>
          <a:p>
            <a:endParaRPr lang="en-US" dirty="0"/>
          </a:p>
          <a:p>
            <a:r>
              <a:rPr lang="en-US" dirty="0"/>
              <a:t>Probably an activity for 2021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E37D8-C296-421B-B704-2282F7EA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969E6-40A2-4D8F-9BC6-F7C4FFD10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49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BB3587-F8C4-4B0C-9D3F-FEF63261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C188F8-C08F-439D-9755-5491BEA6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9CD0E-EE9F-4073-8FFA-A177F854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EOSC-hub meeting (18-20 May 2020)</a:t>
            </a:r>
          </a:p>
          <a:p>
            <a:r>
              <a:rPr lang="en-US" dirty="0" err="1"/>
              <a:t>DaveK</a:t>
            </a:r>
            <a:r>
              <a:rPr lang="en-US" dirty="0"/>
              <a:t> to inform SCI-WG mail list</a:t>
            </a:r>
          </a:p>
          <a:p>
            <a:pPr lvl="1"/>
            <a:r>
              <a:rPr lang="en-US" dirty="0"/>
              <a:t>Ask for volunteers to join task force</a:t>
            </a:r>
          </a:p>
          <a:p>
            <a:r>
              <a:rPr lang="en-US" dirty="0"/>
              <a:t>Together with leaders of each task</a:t>
            </a:r>
          </a:p>
          <a:p>
            <a:pPr lvl="1"/>
            <a:r>
              <a:rPr lang="en-US" dirty="0"/>
              <a:t>Agee timetable</a:t>
            </a:r>
          </a:p>
          <a:p>
            <a:r>
              <a:rPr lang="en-US" dirty="0"/>
              <a:t>Start work (in series or in parallel?)</a:t>
            </a:r>
          </a:p>
          <a:p>
            <a:r>
              <a:rPr lang="en-US" dirty="0"/>
              <a:t>Aim for good drafts of proposed documents</a:t>
            </a:r>
          </a:p>
          <a:p>
            <a:pPr lvl="1"/>
            <a:r>
              <a:rPr lang="en-US" dirty="0"/>
              <a:t>Autumn 2020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0E716-94FE-4D1D-88DC-C50D68507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440C1-D37A-4434-BCE0-892AD83E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989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650A33-A16B-8D4F-A6E6-B104490D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AADB42-F83F-2B4D-803F-877B1729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where will be the next WISE F2F?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E8ACE-F131-B949-B69C-EAB96023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C2D657-4894-5941-9BC7-462C6EAF5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27613B-1060-4B4B-B043-705C538B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COVID-19 uncertainties – a very good question!</a:t>
            </a:r>
          </a:p>
          <a:p>
            <a:r>
              <a:rPr lang="en-US" dirty="0"/>
              <a:t>(</a:t>
            </a:r>
            <a:r>
              <a:rPr lang="en-US" dirty="0" err="1"/>
              <a:t>Im</a:t>
            </a:r>
            <a:r>
              <a:rPr lang="en-US" dirty="0"/>
              <a:t>)possible opportunities</a:t>
            </a:r>
          </a:p>
          <a:p>
            <a:pPr lvl="1"/>
            <a:r>
              <a:rPr lang="en-US" dirty="0"/>
              <a:t>USA – NSF Cybersecurity Summit – Sep 22-24, 2020 – Bloomington, Indiana</a:t>
            </a:r>
          </a:p>
          <a:p>
            <a:pPr lvl="2"/>
            <a:r>
              <a:rPr lang="en-US" dirty="0"/>
              <a:t>subject to a proposal to their Program Committee – CFP not yet released</a:t>
            </a:r>
          </a:p>
          <a:p>
            <a:pPr lvl="1"/>
            <a:r>
              <a:rPr lang="en-US" dirty="0"/>
              <a:t>A joint WISE and SIG-ISM meeting in London, UK, hosted by </a:t>
            </a:r>
            <a:r>
              <a:rPr lang="en-US" dirty="0" err="1"/>
              <a:t>Jisc</a:t>
            </a:r>
            <a:endParaRPr lang="en-US" dirty="0"/>
          </a:p>
          <a:p>
            <a:pPr lvl="2"/>
            <a:r>
              <a:rPr lang="en-US" dirty="0"/>
              <a:t>19-20 October 2020  (to be confirmed – clash with EOSC Symposium, Berlin)</a:t>
            </a:r>
          </a:p>
          <a:p>
            <a:pPr lvl="2"/>
            <a:endParaRPr lang="en-US" dirty="0"/>
          </a:p>
          <a:p>
            <a:r>
              <a:rPr lang="en-US" dirty="0"/>
              <a:t>If F2F still not possible, we could consider more virtual meetings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06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C47076-0901-4F3B-8414-BAD0455D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339479-FADB-4C9B-A948-8D869B9E5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today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8BFFE-6499-4FB8-AB43-1B57B1952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on presentations and discussions at WISE virtual meeting</a:t>
            </a:r>
          </a:p>
          <a:p>
            <a:pPr lvl="1"/>
            <a:r>
              <a:rPr lang="en-US" dirty="0"/>
              <a:t>Tuesday 21 April 2020</a:t>
            </a:r>
          </a:p>
          <a:p>
            <a:pPr lvl="1"/>
            <a:r>
              <a:rPr lang="en-GB" dirty="0">
                <a:hlinkClick r:id="rId2"/>
              </a:rPr>
              <a:t>https://wiki.geant.org/display/WISE/Virtual+WISE+meeting+21+April+2020</a:t>
            </a:r>
            <a:endParaRPr lang="en-GB" dirty="0"/>
          </a:p>
          <a:p>
            <a:r>
              <a:rPr lang="en-GB" dirty="0"/>
              <a:t>What are the activities and plans for work in Security for Collaborating Infrastructures WG (SCI-WG)?</a:t>
            </a:r>
          </a:p>
          <a:p>
            <a:pPr lvl="1"/>
            <a:r>
              <a:rPr lang="en-GB" dirty="0"/>
              <a:t>Maturity assessment and guidance</a:t>
            </a:r>
          </a:p>
          <a:p>
            <a:pPr lvl="1"/>
            <a:r>
              <a:rPr lang="en-GB" dirty="0"/>
              <a:t>Updated PDK Community security policy (see yesterday)</a:t>
            </a:r>
          </a:p>
          <a:p>
            <a:pPr lvl="1"/>
            <a:r>
              <a:rPr lang="en-GB" dirty="0"/>
              <a:t>Edge Services/SLATE use of SCI Trust Framework</a:t>
            </a:r>
          </a:p>
          <a:p>
            <a:pPr lvl="1"/>
            <a:r>
              <a:rPr lang="en-GB" dirty="0"/>
              <a:t>New PDK top-level Infrastructure Security Policy</a:t>
            </a:r>
          </a:p>
          <a:p>
            <a:pPr lvl="1"/>
            <a:r>
              <a:rPr lang="en-GB" dirty="0"/>
              <a:t>SCI Version 3?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B1171-17CC-4DE7-8D69-E1AC6839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56183-B912-4B3C-82A3-7AB9AB29A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5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 Assessment of maturity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evaluate extent to which requirements are met, we recommend Infrastructures to assess the maturity of their implementations</a:t>
            </a:r>
          </a:p>
          <a:p>
            <a:r>
              <a:rPr lang="en-US" dirty="0"/>
              <a:t>According to following levels:</a:t>
            </a:r>
          </a:p>
          <a:p>
            <a:pPr lvl="1"/>
            <a:r>
              <a:rPr lang="en-US" dirty="0"/>
              <a:t>Level 0: Function/feature not implemented</a:t>
            </a:r>
          </a:p>
          <a:p>
            <a:pPr lvl="1"/>
            <a:r>
              <a:rPr lang="en-US" dirty="0"/>
              <a:t>Level 1: Function/feature exists, is operationally implemented but not documented</a:t>
            </a:r>
          </a:p>
          <a:p>
            <a:pPr lvl="1"/>
            <a:r>
              <a:rPr lang="en-US" dirty="0"/>
              <a:t>Level 2: … and comprehensively documented</a:t>
            </a:r>
          </a:p>
          <a:p>
            <a:pPr lvl="1"/>
            <a:r>
              <a:rPr lang="en-US" dirty="0"/>
              <a:t>Level 3: … and reviewed by independent external body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6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spreadsheet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346" y="5909194"/>
            <a:ext cx="10949704" cy="758752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https://wiki.geant.org/download/attachments/58131190/SCIv2-Assessment-Chart_V2-US.xlsx?version=1&amp;modificationDate=1554550759208&amp;api=v2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4" y="2023248"/>
            <a:ext cx="8881110" cy="388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4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present graphically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51" y="1990725"/>
          <a:ext cx="10658474" cy="519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497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4E3C-8405-493C-AC39-1E151E531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 on maturity assessment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04304-E785-41F1-A8F7-4AF50A58E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a Guidance document</a:t>
            </a:r>
          </a:p>
          <a:p>
            <a:pPr lvl="1"/>
            <a:r>
              <a:rPr lang="en-US" dirty="0"/>
              <a:t>How to interpret SCI version 2 requirements</a:t>
            </a:r>
          </a:p>
          <a:p>
            <a:pPr lvl="1"/>
            <a:r>
              <a:rPr lang="en-US" dirty="0"/>
              <a:t>How to assess against them</a:t>
            </a:r>
          </a:p>
          <a:p>
            <a:r>
              <a:rPr lang="en-US" dirty="0"/>
              <a:t>GN4-3 (</a:t>
            </a:r>
            <a:r>
              <a:rPr lang="en-US" dirty="0" err="1"/>
              <a:t>Uros</a:t>
            </a:r>
            <a:r>
              <a:rPr lang="en-US" dirty="0"/>
              <a:t>) and EOSC-hub (</a:t>
            </a:r>
            <a:r>
              <a:rPr lang="en-US" dirty="0" err="1"/>
              <a:t>DaveK</a:t>
            </a:r>
            <a:r>
              <a:rPr lang="en-US" dirty="0"/>
              <a:t>)</a:t>
            </a:r>
          </a:p>
          <a:p>
            <a:r>
              <a:rPr lang="en-US" dirty="0" err="1"/>
              <a:t>Uros</a:t>
            </a:r>
            <a:r>
              <a:rPr lang="en-US" dirty="0"/>
              <a:t> to lead?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8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851D89-E494-4BF9-882B-ECA5CB08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99E0B7-7C99-4088-B4FD-F5F80B3EC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PDK template – top-level policy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71CE4-E47E-4CB2-9EBD-057019F3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Discussed yesterday</a:t>
            </a:r>
          </a:p>
          <a:p>
            <a:r>
              <a:rPr lang="en-US" dirty="0"/>
              <a:t>UK IRIS has a (good) draft</a:t>
            </a:r>
          </a:p>
          <a:p>
            <a:r>
              <a:rPr lang="en-US" dirty="0"/>
              <a:t>Aim: Produce a new PDK template</a:t>
            </a:r>
          </a:p>
          <a:p>
            <a:r>
              <a:rPr lang="en-US" dirty="0"/>
              <a:t>EOSC-hub and EGI interested in an updated policy</a:t>
            </a:r>
          </a:p>
          <a:p>
            <a:r>
              <a:rPr lang="en-US" dirty="0"/>
              <a:t>EOSC-hub/EGI to lead (</a:t>
            </a:r>
            <a:r>
              <a:rPr lang="en-US" dirty="0" err="1"/>
              <a:t>DaveK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E9F76-DB60-4D99-ABC0-3A20A13B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02EB7-9033-488B-B634-42F0C6C5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3FDDEA-EB4D-463B-A6EA-A56DF3AD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1E0009-7566-4D3C-984C-FC0C8CB7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21D4-1F9F-4AED-87B1-142E1595D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DE26F175-E6B6-42D6-AF68-78895583F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652" y="1190312"/>
            <a:ext cx="8030696" cy="44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6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8ACAAB-B679-490C-BEB9-4078F0F2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May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D0B709-20FA-4516-ABCE-2EDCC0881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Kelsey/SCI-WG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64D85-28C0-43FD-AB0B-64A79F59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61220-1F66-BC41-8485-D0DBAB7425DB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17B35D-C380-4FFF-BA53-1084CB7DF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889" y="1185549"/>
            <a:ext cx="8040222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8771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WISE 1">
      <a:dk1>
        <a:srgbClr val="04304A"/>
      </a:dk1>
      <a:lt1>
        <a:sysClr val="window" lastClr="FFFFFF"/>
      </a:lt1>
      <a:dk2>
        <a:srgbClr val="0C5428"/>
      </a:dk2>
      <a:lt2>
        <a:srgbClr val="E7E6E6"/>
      </a:lt2>
      <a:accent1>
        <a:srgbClr val="2199DA"/>
      </a:accent1>
      <a:accent2>
        <a:srgbClr val="E30179"/>
      </a:accent2>
      <a:accent3>
        <a:srgbClr val="E4001B"/>
      </a:accent3>
      <a:accent4>
        <a:srgbClr val="29AB5F"/>
      </a:accent4>
      <a:accent5>
        <a:srgbClr val="55555B"/>
      </a:accent5>
      <a:accent6>
        <a:srgbClr val="165B7D"/>
      </a:accent6>
      <a:hlink>
        <a:srgbClr val="F48017"/>
      </a:hlink>
      <a:folHlink>
        <a:srgbClr val="F37F16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E PPT Template" id="{90583413-F761-4B40-95A7-15A2263F0ABC}" vid="{0B27235C-06D5-1E4F-AB0B-95551B399E74}"/>
    </a:ext>
  </a:extLst>
</a:theme>
</file>

<file path=ppt/theme/theme2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8" id="{4751AB5D-640C-3342-BFAA-5DB4E45F457D}" vid="{E170F76C-6CC7-B945-846A-6208DD64BB9B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432A73D823C43B2271A9C4310F3FD" ma:contentTypeVersion="13" ma:contentTypeDescription="Create a new document." ma:contentTypeScope="" ma:versionID="b7eaa7be207d0ec193917286d65bc258">
  <xsd:schema xmlns:xsd="http://www.w3.org/2001/XMLSchema" xmlns:xs="http://www.w3.org/2001/XMLSchema" xmlns:p="http://schemas.microsoft.com/office/2006/metadata/properties" xmlns:ns3="56029904-8cb5-45c4-aa6a-3e35b737c698" xmlns:ns4="72031dc8-2612-4c1b-8391-0fd7da3938a4" targetNamespace="http://schemas.microsoft.com/office/2006/metadata/properties" ma:root="true" ma:fieldsID="64b71a483e91e608b4120166e3437984" ns3:_="" ns4:_="">
    <xsd:import namespace="56029904-8cb5-45c4-aa6a-3e35b737c698"/>
    <xsd:import namespace="72031dc8-2612-4c1b-8391-0fd7da3938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29904-8cb5-45c4-aa6a-3e35b737c6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31dc8-2612-4c1b-8391-0fd7da393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F39469-0F3A-4844-8C2E-4334BB8432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470F6B-6850-4A5B-BD10-D843E89EE0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29904-8cb5-45c4-aa6a-3e35b737c698"/>
    <ds:schemaRef ds:uri="72031dc8-2612-4c1b-8391-0fd7da3938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7ADB9A-906E-46B5-8FFC-9D8F35E5FE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589</Words>
  <Application>Microsoft Office PowerPoint</Application>
  <PresentationFormat>Widescreen</PresentationFormat>
  <Paragraphs>95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Wingdings</vt:lpstr>
      <vt:lpstr>Berlijn</vt:lpstr>
      <vt:lpstr>slide_base</vt:lpstr>
      <vt:lpstr>Custom Design</vt:lpstr>
      <vt:lpstr>Berlijn</vt:lpstr>
      <vt:lpstr> WISE: SCI-WG plans David Kelsey (STFC-RAL, UK Research and Innovation) EUGridPMA virtual meeting, 15 May 2020</vt:lpstr>
      <vt:lpstr>Aims today</vt:lpstr>
      <vt:lpstr>SCI Assessment of maturity</vt:lpstr>
      <vt:lpstr>Assessment spreadsheet</vt:lpstr>
      <vt:lpstr>Or present graphically</vt:lpstr>
      <vt:lpstr>Future work on maturity assessment</vt:lpstr>
      <vt:lpstr>Updated PDK template – top-level policy</vt:lpstr>
      <vt:lpstr>PowerPoint Presentation</vt:lpstr>
      <vt:lpstr>PowerPoint Presentation</vt:lpstr>
      <vt:lpstr>PowerPoint Presentation</vt:lpstr>
      <vt:lpstr>PowerPoint Presentation</vt:lpstr>
      <vt:lpstr>SCI version 3?</vt:lpstr>
      <vt:lpstr>Next steps</vt:lpstr>
      <vt:lpstr>When and where will be the next WISE F2F?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Information Security for collaborating e-Infrastructures David Kelsey (STFC-RAL, UK Research and Innovation) WISE virtual meeting, 21 Apr 2020</dc:title>
  <dc:creator>Davidu Kelsey</dc:creator>
  <cp:lastModifiedBy>Davidu Kelsey</cp:lastModifiedBy>
  <cp:revision>11</cp:revision>
  <dcterms:created xsi:type="dcterms:W3CDTF">2020-04-21T09:33:25Z</dcterms:created>
  <dcterms:modified xsi:type="dcterms:W3CDTF">2020-05-15T10:42:46Z</dcterms:modified>
</cp:coreProperties>
</file>