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4"/>
  </p:notesMasterIdLst>
  <p:sldIdLst>
    <p:sldId id="257" r:id="rId6"/>
    <p:sldId id="291" r:id="rId7"/>
    <p:sldId id="292" r:id="rId8"/>
    <p:sldId id="293" r:id="rId9"/>
    <p:sldId id="294" r:id="rId10"/>
    <p:sldId id="295" r:id="rId11"/>
    <p:sldId id="283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422"/>
  </p:normalViewPr>
  <p:slideViewPr>
    <p:cSldViewPr snapToGrid="0" snapToObjects="1">
      <p:cViewPr varScale="1">
        <p:scale>
          <a:sx n="85" d="100"/>
          <a:sy n="85" d="100"/>
        </p:scale>
        <p:origin x="114" y="53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WISE/Virtual+WISE+meeting+21+April+2020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rc-community.org/policies/policy-development-ki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se-community.org/sc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t.ly/3al8TM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LxfkL9mIhtKNpkGRCuzxM7mQXJA14eysZmEIIcSABYs/edit?usp=shar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LxfkL9mIhtKNpkGRCuzxM7mQXJA14eysZmEIIcSABYs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6" y="2160730"/>
            <a:ext cx="81115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Security </a:t>
            </a:r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6733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EUGridPMA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meeting,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Neilson – UKRI-STFC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D35D8-980B-D94B-BA47-6F007292B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09" y="3024554"/>
            <a:ext cx="3474441" cy="340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Presentation at virtual WISE meeting, April 2020</a:t>
            </a:r>
            <a:endParaRPr lang="en-GB" dirty="0" smtClean="0">
              <a:hlinkClick r:id="rId3"/>
            </a:endParaRPr>
          </a:p>
          <a:p>
            <a:pPr lvl="1"/>
            <a:r>
              <a:rPr lang="en-GB" dirty="0" smtClean="0"/>
              <a:t>“Community </a:t>
            </a:r>
            <a:r>
              <a:rPr lang="en-GB" dirty="0"/>
              <a:t>security policy in UK </a:t>
            </a:r>
            <a:r>
              <a:rPr lang="en-GB" dirty="0" smtClean="0"/>
              <a:t>IRIS</a:t>
            </a:r>
            <a:r>
              <a:rPr lang="en-GB" dirty="0"/>
              <a:t>” – Crooks &amp; Neilson</a:t>
            </a:r>
            <a:endParaRPr lang="en-GB" dirty="0" smtClean="0">
              <a:hlinkClick r:id="rId3"/>
            </a:endParaRPr>
          </a:p>
          <a:p>
            <a:pPr lvl="1"/>
            <a:r>
              <a:rPr lang="en-GB" sz="2000" i="1" dirty="0" smtClean="0">
                <a:hlinkClick r:id="rId3"/>
              </a:rPr>
              <a:t>https</a:t>
            </a:r>
            <a:r>
              <a:rPr lang="en-GB" sz="2000" i="1" dirty="0">
                <a:hlinkClick r:id="rId3"/>
              </a:rPr>
              <a:t>://</a:t>
            </a:r>
            <a:r>
              <a:rPr lang="en-GB" sz="2000" i="1" dirty="0" smtClean="0">
                <a:hlinkClick r:id="rId3"/>
              </a:rPr>
              <a:t>wiki.geant.org/display/WISE/Virtual+WISE+meeting+21+April+2020</a:t>
            </a:r>
            <a:endParaRPr lang="en-GB" sz="2000" i="1" dirty="0" smtClean="0"/>
          </a:p>
          <a:p>
            <a:r>
              <a:rPr lang="en-GB" sz="2400" dirty="0" smtClean="0"/>
              <a:t>Summary</a:t>
            </a:r>
          </a:p>
          <a:p>
            <a:pPr lvl="1"/>
            <a:r>
              <a:rPr lang="en-GB" sz="2000" dirty="0" smtClean="0"/>
              <a:t>Community policy in </a:t>
            </a:r>
            <a:r>
              <a:rPr lang="en-GB" sz="2000" dirty="0" smtClean="0">
                <a:hlinkClick r:id="rId4"/>
              </a:rPr>
              <a:t>AARC PDK</a:t>
            </a:r>
            <a:r>
              <a:rPr lang="en-GB" sz="2000" dirty="0" smtClean="0"/>
              <a:t> is incomplete</a:t>
            </a:r>
          </a:p>
          <a:p>
            <a:pPr lvl="2"/>
            <a:r>
              <a:rPr lang="en-GB" sz="1600" dirty="0" smtClean="0"/>
              <a:t>Membership Management </a:t>
            </a:r>
            <a:r>
              <a:rPr lang="en-GB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sz="1600" dirty="0" smtClean="0"/>
              <a:t> Community Operations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1600" dirty="0" smtClean="0">
              <a:solidFill>
                <a:srgbClr val="FF0000"/>
              </a:solidFill>
            </a:endParaRPr>
          </a:p>
          <a:p>
            <a:pPr lvl="1"/>
            <a:r>
              <a:rPr lang="en-GB" sz="2000" dirty="0" smtClean="0"/>
              <a:t>Highly interlinked with other policies</a:t>
            </a:r>
          </a:p>
          <a:p>
            <a:pPr lvl="1"/>
            <a:r>
              <a:rPr lang="en-GB" sz="2000" dirty="0" smtClean="0"/>
              <a:t>Internally a complex set of many requirements (~93)</a:t>
            </a:r>
          </a:p>
          <a:p>
            <a:pPr lvl="2"/>
            <a:r>
              <a:rPr lang="en-GB" sz="1600" dirty="0" smtClean="0"/>
              <a:t>Community Managers, Infrastructure Operators …</a:t>
            </a:r>
          </a:p>
          <a:p>
            <a:pPr lvl="1"/>
            <a:r>
              <a:rPr lang="en-GB" sz="2000" dirty="0" smtClean="0"/>
              <a:t>Hard to understand and difficult to implement</a:t>
            </a:r>
            <a:endParaRPr lang="en-GB" sz="2000" dirty="0"/>
          </a:p>
        </p:txBody>
      </p:sp>
      <p:sp>
        <p:nvSpPr>
          <p:cNvPr id="6" name="Oval 5"/>
          <p:cNvSpPr/>
          <p:nvPr/>
        </p:nvSpPr>
        <p:spPr>
          <a:xfrm>
            <a:off x="9495693" y="3516923"/>
            <a:ext cx="1497900" cy="87303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723" y="1699237"/>
            <a:ext cx="6400800" cy="436159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Policy</a:t>
            </a:r>
          </a:p>
          <a:p>
            <a:pPr lvl="1"/>
            <a:r>
              <a:rPr lang="en-GB" dirty="0" smtClean="0"/>
              <a:t>Membership </a:t>
            </a:r>
            <a:r>
              <a:rPr lang="en-GB" u="sng" dirty="0" smtClean="0"/>
              <a:t>and</a:t>
            </a:r>
            <a:r>
              <a:rPr lang="en-GB" dirty="0" smtClean="0"/>
              <a:t> Operations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ewer, higher-level policy statements</a:t>
            </a:r>
          </a:p>
          <a:p>
            <a:r>
              <a:rPr lang="en-GB" dirty="0" smtClean="0"/>
              <a:t>Guidance</a:t>
            </a:r>
          </a:p>
          <a:p>
            <a:pPr lvl="1"/>
            <a:r>
              <a:rPr lang="en-GB" dirty="0" smtClean="0"/>
              <a:t>Recommendations and implementation details </a:t>
            </a:r>
          </a:p>
          <a:p>
            <a:r>
              <a:rPr lang="en-GB" dirty="0" smtClean="0"/>
              <a:t>Pros if done correctly </a:t>
            </a:r>
            <a:r>
              <a:rPr lang="en-GB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en-GB" dirty="0" smtClean="0">
              <a:solidFill>
                <a:schemeClr val="accent6"/>
              </a:solidFill>
            </a:endParaRPr>
          </a:p>
          <a:p>
            <a:pPr lvl="1"/>
            <a:r>
              <a:rPr lang="en-GB" dirty="0" smtClean="0"/>
              <a:t>Easier to understand</a:t>
            </a:r>
          </a:p>
          <a:p>
            <a:pPr lvl="1"/>
            <a:r>
              <a:rPr lang="en-GB" dirty="0" smtClean="0"/>
              <a:t>Fewer cross-links with other policies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lexibility of implementation</a:t>
            </a:r>
          </a:p>
          <a:p>
            <a:pPr lvl="1"/>
            <a:r>
              <a:rPr lang="en-GB" dirty="0" smtClean="0"/>
              <a:t>Good feedback into AARC PDK</a:t>
            </a:r>
          </a:p>
          <a:p>
            <a:r>
              <a:rPr lang="en-GB" dirty="0" smtClean="0"/>
              <a:t>Cons if done badly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/>
              <a:t>T</a:t>
            </a:r>
            <a:r>
              <a:rPr lang="en-GB" dirty="0" smtClean="0"/>
              <a:t>oo vague to be useful and secure</a:t>
            </a:r>
          </a:p>
          <a:p>
            <a:pPr lvl="1"/>
            <a:r>
              <a:rPr lang="en-GB" dirty="0" smtClean="0"/>
              <a:t>Just as complex and confusing as before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690689"/>
            <a:ext cx="3833446" cy="1357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Propose:</a:t>
            </a:r>
          </a:p>
          <a:p>
            <a:pPr algn="ctr"/>
            <a:r>
              <a:rPr lang="en-GB" sz="3200" dirty="0" smtClean="0"/>
              <a:t>Policy plus Guidance</a:t>
            </a:r>
            <a:endParaRPr lang="en-GB" sz="3200" dirty="0"/>
          </a:p>
        </p:txBody>
      </p:sp>
      <p:sp>
        <p:nvSpPr>
          <p:cNvPr id="6" name="Vertical Scroll 5"/>
          <p:cNvSpPr/>
          <p:nvPr/>
        </p:nvSpPr>
        <p:spPr>
          <a:xfrm>
            <a:off x="838200" y="3578955"/>
            <a:ext cx="1465385" cy="13950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Community</a:t>
            </a:r>
            <a:br>
              <a:rPr lang="en-GB" sz="1400" dirty="0" smtClean="0"/>
            </a:br>
            <a:r>
              <a:rPr lang="en-GB" sz="1400" dirty="0" smtClean="0"/>
              <a:t>Policy</a:t>
            </a:r>
            <a:endParaRPr lang="en-GB" sz="1400" dirty="0"/>
          </a:p>
        </p:txBody>
      </p:sp>
      <p:sp>
        <p:nvSpPr>
          <p:cNvPr id="8" name="Wave 7"/>
          <p:cNvSpPr/>
          <p:nvPr/>
        </p:nvSpPr>
        <p:spPr>
          <a:xfrm>
            <a:off x="3053862" y="3672739"/>
            <a:ext cx="1113692" cy="13012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Community</a:t>
            </a:r>
            <a:br>
              <a:rPr lang="en-GB" sz="1400" dirty="0" smtClean="0"/>
            </a:br>
            <a:r>
              <a:rPr lang="en-GB" sz="1400" dirty="0" smtClean="0"/>
              <a:t>Guidance</a:t>
            </a:r>
            <a:endParaRPr lang="en-GB" sz="1400" dirty="0"/>
          </a:p>
        </p:txBody>
      </p:sp>
      <p:sp>
        <p:nvSpPr>
          <p:cNvPr id="9" name="Plus 8"/>
          <p:cNvSpPr/>
          <p:nvPr/>
        </p:nvSpPr>
        <p:spPr>
          <a:xfrm>
            <a:off x="2303585" y="3934069"/>
            <a:ext cx="457200" cy="5509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8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Form Task Force of interested individuals</a:t>
            </a:r>
          </a:p>
          <a:p>
            <a:r>
              <a:rPr lang="en-GB" dirty="0" smtClean="0"/>
              <a:t>Under the WISE SCI WG “banner”</a:t>
            </a:r>
          </a:p>
          <a:p>
            <a:pPr lvl="1"/>
            <a:r>
              <a:rPr lang="en-GB" dirty="0" smtClean="0"/>
              <a:t>Leverage dedicated </a:t>
            </a:r>
            <a:r>
              <a:rPr lang="en-GB" dirty="0"/>
              <a:t>effort from UK </a:t>
            </a:r>
            <a:r>
              <a:rPr lang="en-GB" dirty="0" smtClean="0"/>
              <a:t>IRIS</a:t>
            </a:r>
          </a:p>
          <a:p>
            <a:pPr lvl="1"/>
            <a:r>
              <a:rPr lang="en-GB" dirty="0" smtClean="0"/>
              <a:t>Need a broader focus input and consultation </a:t>
            </a:r>
          </a:p>
          <a:p>
            <a:pPr marL="457200" lvl="1" indent="0">
              <a:buNone/>
            </a:pPr>
            <a:r>
              <a:rPr lang="en-GB" i="1" dirty="0" smtClean="0"/>
              <a:t>		GN4-3 </a:t>
            </a:r>
            <a:r>
              <a:rPr lang="en-GB" i="1" dirty="0" err="1" smtClean="0"/>
              <a:t>EnCo</a:t>
            </a:r>
            <a:r>
              <a:rPr lang="en-GB" i="1" dirty="0" smtClean="0"/>
              <a:t> + EGI UCB + EOSC-hub + FIM4R + …</a:t>
            </a:r>
          </a:p>
          <a:p>
            <a:r>
              <a:rPr lang="en-GB" dirty="0" smtClean="0"/>
              <a:t>Maybe 4-6 focussed meetings to make a good draft</a:t>
            </a:r>
          </a:p>
          <a:p>
            <a:pPr lvl="1"/>
            <a:r>
              <a:rPr lang="en-GB" dirty="0" smtClean="0"/>
              <a:t>2-4 weeks between meetings</a:t>
            </a:r>
          </a:p>
          <a:p>
            <a:pPr lvl="1"/>
            <a:r>
              <a:rPr lang="en-GB" dirty="0" smtClean="0"/>
              <a:t>Each with a few clear goals</a:t>
            </a:r>
          </a:p>
          <a:p>
            <a:r>
              <a:rPr lang="en-GB" dirty="0" smtClean="0"/>
              <a:t>I can edit and co-ordinate if wanted</a:t>
            </a:r>
          </a:p>
          <a:p>
            <a:pPr lvl="1"/>
            <a:r>
              <a:rPr lang="en-GB" dirty="0" smtClean="0"/>
              <a:t>… but need buy-in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2799">
            <a:off x="7094979" y="4252807"/>
            <a:ext cx="4667768" cy="195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WISE Commun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82" y="1875655"/>
            <a:ext cx="1224181" cy="10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steps …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146331">
            <a:off x="6668622" y="1312727"/>
            <a:ext cx="5112682" cy="26536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1716088"/>
            <a:ext cx="57853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IRIS draft</a:t>
            </a:r>
            <a:endParaRPr lang="en-GB" sz="28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Operations + topics from Membership Management</a:t>
            </a:r>
            <a:endParaRPr lang="en-GB" sz="28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 out </a:t>
            </a:r>
            <a:r>
              <a:rPr lang="en-GB" sz="28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details </a:t>
            </a:r>
            <a:endParaRPr lang="en-GB" sz="28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don’t lose </a:t>
            </a:r>
            <a:r>
              <a:rPr lang="en-GB" sz="28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28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Restructure ongoing …</a:t>
            </a:r>
            <a:endParaRPr lang="en-GB" sz="28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4300" y="4269470"/>
            <a:ext cx="4787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4"/>
              </a:rPr>
              <a:t>https://bit.ly/3al8TMV</a:t>
            </a:r>
          </a:p>
          <a:p>
            <a:endParaRPr lang="en-GB" dirty="0">
              <a:hlinkClick r:id="rId4"/>
            </a:endParaRPr>
          </a:p>
          <a:p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</a:t>
            </a:r>
            <a:r>
              <a:rPr lang="en-GB" sz="1400" dirty="0" smtClean="0">
                <a:hlinkClick r:id="rId4"/>
              </a:rPr>
              <a:t>docs.google.com/document/d/1LxfkL9mIhtKNpkGRCuzxM7mQXJA14eysZmEIIcSABYs/edit?usp=sharing</a:t>
            </a:r>
            <a:endParaRPr lang="en-GB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656" y="1560826"/>
            <a:ext cx="6918386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From me</a:t>
            </a:r>
          </a:p>
          <a:p>
            <a:pPr lvl="1"/>
            <a:r>
              <a:rPr lang="en-GB" sz="3200" dirty="0" smtClean="0"/>
              <a:t>A good approach?</a:t>
            </a:r>
          </a:p>
          <a:p>
            <a:pPr lvl="1"/>
            <a:r>
              <a:rPr lang="en-GB" sz="3200" dirty="0" smtClean="0"/>
              <a:t>Interested in contributing?</a:t>
            </a:r>
          </a:p>
          <a:p>
            <a:pPr lvl="2"/>
            <a:r>
              <a:rPr lang="en-GB" sz="2800" dirty="0" smtClean="0"/>
              <a:t>Tell me now or send me your email</a:t>
            </a:r>
          </a:p>
          <a:p>
            <a:pPr lvl="2"/>
            <a:r>
              <a:rPr lang="en-GB" sz="2800" dirty="0" smtClean="0"/>
              <a:t>Find a date and time offline</a:t>
            </a:r>
          </a:p>
          <a:p>
            <a:endParaRPr lang="en-GB" sz="3200" dirty="0" smtClean="0"/>
          </a:p>
          <a:p>
            <a:r>
              <a:rPr lang="en-GB" sz="3600" dirty="0" smtClean="0"/>
              <a:t>From you</a:t>
            </a:r>
            <a:endParaRPr lang="en-GB" sz="3600" dirty="0"/>
          </a:p>
          <a:p>
            <a:pPr lvl="1"/>
            <a:r>
              <a:rPr lang="en-GB" sz="2800" dirty="0" smtClean="0"/>
              <a:t>…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2188" y="2760455"/>
            <a:ext cx="104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ym typeface="Webdings" panose="05030102010509060703" pitchFamily="18" charset="2"/>
              </a:rPr>
              <a:t>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214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9D5D6-9CBF-2F47-ABA6-C44F092862B7}"/>
              </a:ext>
            </a:extLst>
          </p:cNvPr>
          <p:cNvSpPr/>
          <p:nvPr/>
        </p:nvSpPr>
        <p:spPr>
          <a:xfrm>
            <a:off x="973969" y="5904254"/>
            <a:ext cx="355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39" y="3144569"/>
            <a:ext cx="3275239" cy="3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(random) 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34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Draft at - </a:t>
            </a:r>
            <a:r>
              <a:rPr lang="en-GB" dirty="0" smtClean="0">
                <a:hlinkClick r:id="rId2"/>
              </a:rPr>
              <a:t>https://bit.ly/3al8TMV</a:t>
            </a:r>
          </a:p>
          <a:p>
            <a:r>
              <a:rPr lang="en-GB" dirty="0" smtClean="0"/>
              <a:t>Clause grouping. </a:t>
            </a:r>
            <a:r>
              <a:rPr lang="en-GB" i="1" dirty="0" smtClean="0"/>
              <a:t>“The Community </a:t>
            </a:r>
            <a:r>
              <a:rPr lang="en-GB" i="1" dirty="0" smtClean="0">
                <a:hlinkClick r:id="rId2"/>
              </a:rPr>
              <a:t>…”</a:t>
            </a:r>
            <a:endParaRPr lang="en-GB" i="1" dirty="0">
              <a:hlinkClick r:id="rId2"/>
            </a:endParaRPr>
          </a:p>
          <a:p>
            <a:pPr marL="457200" lvl="1" indent="0">
              <a:buNone/>
            </a:pPr>
            <a:r>
              <a:rPr lang="en-GB" i="1" dirty="0" smtClean="0"/>
              <a:t>“… must …” </a:t>
            </a:r>
          </a:p>
          <a:p>
            <a:pPr marL="457200" lvl="1" indent="0">
              <a:buNone/>
            </a:pPr>
            <a:r>
              <a:rPr lang="en-GB" i="1" dirty="0" smtClean="0"/>
              <a:t>“… shall apply due diligence in …”</a:t>
            </a:r>
          </a:p>
          <a:p>
            <a:pPr marL="457200" lvl="1" indent="0">
              <a:buNone/>
            </a:pPr>
            <a:r>
              <a:rPr lang="en-GB" i="1" dirty="0" smtClean="0"/>
              <a:t>“… acknowledges that …”</a:t>
            </a:r>
          </a:p>
          <a:p>
            <a:r>
              <a:rPr lang="en-GB" dirty="0" smtClean="0"/>
              <a:t>Collapsing Membership Lifecycle to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sz="2400" i="1" dirty="0" smtClean="0"/>
              <a:t>“…its </a:t>
            </a:r>
            <a:r>
              <a:rPr lang="en-GB" sz="2400" i="1" dirty="0"/>
              <a:t>membership is </a:t>
            </a:r>
            <a:r>
              <a:rPr lang="en-GB" sz="2400" i="1" dirty="0" smtClean="0"/>
              <a:t>restricted </a:t>
            </a:r>
            <a:r>
              <a:rPr lang="en-GB" sz="2400" i="1" dirty="0"/>
              <a:t>at all times to </a:t>
            </a:r>
            <a:r>
              <a:rPr lang="en-GB" sz="2400" i="1" dirty="0" err="1"/>
              <a:t>bonafide</a:t>
            </a:r>
            <a:r>
              <a:rPr lang="en-GB" sz="2400" i="1" dirty="0"/>
              <a:t> individuals</a:t>
            </a:r>
            <a:r>
              <a:rPr lang="en-GB" sz="2400" i="1" dirty="0" smtClean="0"/>
              <a:t>.”</a:t>
            </a:r>
          </a:p>
          <a:p>
            <a:r>
              <a:rPr lang="en-GB" dirty="0" smtClean="0"/>
              <a:t>GDPR</a:t>
            </a:r>
          </a:p>
          <a:p>
            <a:pPr marL="457200" lvl="1" indent="0">
              <a:buNone/>
            </a:pPr>
            <a:r>
              <a:rPr lang="en-GB" i="1" dirty="0"/>
              <a:t>“…respecting </a:t>
            </a:r>
            <a:r>
              <a:rPr lang="en-GB" i="1" dirty="0"/>
              <a:t>the legal rights of its members and others in respect of the processing of their personal </a:t>
            </a:r>
            <a:r>
              <a:rPr lang="en-GB" i="1" dirty="0"/>
              <a:t>data”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6358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BASIC_Nov19.pptx" id="{F86071ED-8335-43D2-95AA-1309071E99C1}" vid="{1B7FCECB-0116-457C-814E-6957159D26FE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BASIC_Nov19.pptx" id="{F86071ED-8335-43D2-95AA-1309071E99C1}" vid="{BC2F23B5-AF7D-4D77-9D8B-D36976A22F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FE28F-E808-4D13-89A4-C40B1B8D9C6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7399C5-6643-4EBB-BF3C-1743A0F34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UKRI_STFC_master_template_BASIC_Nov19</Template>
  <TotalTime>2118</TotalTime>
  <Words>378</Words>
  <Application>Microsoft Office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Regular</vt:lpstr>
      <vt:lpstr>Calibri</vt:lpstr>
      <vt:lpstr>Webdings</vt:lpstr>
      <vt:lpstr>Wingdings</vt:lpstr>
      <vt:lpstr>Font and logo master</vt:lpstr>
      <vt:lpstr>Font WITHOUT logo master</vt:lpstr>
      <vt:lpstr>PowerPoint Presentation</vt:lpstr>
      <vt:lpstr>Background</vt:lpstr>
      <vt:lpstr>So?</vt:lpstr>
      <vt:lpstr>How?</vt:lpstr>
      <vt:lpstr>First steps …</vt:lpstr>
      <vt:lpstr>Questions</vt:lpstr>
      <vt:lpstr>PowerPoint Presentation</vt:lpstr>
      <vt:lpstr>A few (random) discussion points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Community Policy</dc:title>
  <dc:creator>Neilson, Ian (STFC,RAL,SC)</dc:creator>
  <cp:lastModifiedBy>Neilson, Ian (STFC,RAL,SC)</cp:lastModifiedBy>
  <cp:revision>61</cp:revision>
  <cp:lastPrinted>2019-10-02T08:27:37Z</cp:lastPrinted>
  <dcterms:created xsi:type="dcterms:W3CDTF">2020-04-20T15:26:02Z</dcterms:created>
  <dcterms:modified xsi:type="dcterms:W3CDTF">2020-05-13T15:12:46Z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