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1" r:id="rId4"/>
    <p:sldMasterId id="2147483700" r:id="rId5"/>
  </p:sldMasterIdLst>
  <p:notesMasterIdLst>
    <p:notesMasterId r:id="rId15"/>
  </p:notesMasterIdLst>
  <p:sldIdLst>
    <p:sldId id="257" r:id="rId6"/>
    <p:sldId id="301" r:id="rId7"/>
    <p:sldId id="291" r:id="rId8"/>
    <p:sldId id="296" r:id="rId9"/>
    <p:sldId id="297" r:id="rId10"/>
    <p:sldId id="298" r:id="rId11"/>
    <p:sldId id="299" r:id="rId12"/>
    <p:sldId id="300" r:id="rId13"/>
    <p:sldId id="283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3" userDrawn="1">
          <p15:clr>
            <a:srgbClr val="A4A3A4"/>
          </p15:clr>
        </p15:guide>
        <p15:guide id="2" pos="325" userDrawn="1">
          <p15:clr>
            <a:srgbClr val="A4A3A4"/>
          </p15:clr>
        </p15:guide>
        <p15:guide id="3" orient="horz" pos="3974" userDrawn="1">
          <p15:clr>
            <a:srgbClr val="A4A3A4"/>
          </p15:clr>
        </p15:guide>
        <p15:guide id="4" pos="7355" userDrawn="1">
          <p15:clr>
            <a:srgbClr val="A4A3A4"/>
          </p15:clr>
        </p15:guide>
        <p15:guide id="5" pos="3840" userDrawn="1">
          <p15:clr>
            <a:srgbClr val="A4A3A4"/>
          </p15:clr>
        </p15:guide>
        <p15:guide id="6" orient="horz" pos="867" userDrawn="1">
          <p15:clr>
            <a:srgbClr val="A4A3A4"/>
          </p15:clr>
        </p15:guide>
        <p15:guide id="7" orient="horz" pos="3634" userDrawn="1">
          <p15:clr>
            <a:srgbClr val="A4A3A4"/>
          </p15:clr>
        </p15:guide>
        <p15:guide id="8" pos="86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088"/>
    <a:srgbClr val="F08900"/>
    <a:srgbClr val="FF6900"/>
    <a:srgbClr val="1E5DF8"/>
    <a:srgbClr val="626262"/>
    <a:srgbClr val="FFFFFF"/>
    <a:srgbClr val="00BED5"/>
    <a:srgbClr val="C13D33"/>
    <a:srgbClr val="E94D36"/>
    <a:srgbClr val="BE2BB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769" autoAdjust="0"/>
    <p:restoredTop sz="94422"/>
  </p:normalViewPr>
  <p:slideViewPr>
    <p:cSldViewPr snapToGrid="0" snapToObjects="1">
      <p:cViewPr varScale="1">
        <p:scale>
          <a:sx n="220" d="100"/>
          <a:sy n="220" d="100"/>
        </p:scale>
        <p:origin x="224" y="176"/>
      </p:cViewPr>
      <p:guideLst>
        <p:guide orient="horz" pos="323"/>
        <p:guide pos="325"/>
        <p:guide orient="horz" pos="3974"/>
        <p:guide pos="7355"/>
        <p:guide pos="3840"/>
        <p:guide orient="horz" pos="867"/>
        <p:guide orient="horz" pos="3634"/>
        <p:guide pos="86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Arial Regular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Arial Regular"/>
              </a:defRPr>
            </a:lvl1pPr>
          </a:lstStyle>
          <a:p>
            <a:fld id="{48FE9A4A-3203-D544-A0F2-9B4A7A1B021E}" type="datetimeFigureOut">
              <a:rPr lang="en-US" smtClean="0"/>
              <a:pPr/>
              <a:t>5/13/20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Arial Regular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Arial Regular"/>
              </a:defRPr>
            </a:lvl1pPr>
          </a:lstStyle>
          <a:p>
            <a:fld id="{C0F3BA1D-A00F-DB41-84DA-BE26C4853B3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18686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b="0" i="0" kern="1200">
        <a:solidFill>
          <a:schemeClr val="tx1"/>
        </a:solidFill>
        <a:latin typeface="Arial Regular"/>
        <a:ea typeface="+mn-ea"/>
        <a:cs typeface="+mn-cs"/>
      </a:defRPr>
    </a:lvl1pPr>
    <a:lvl2pPr marL="457200" algn="l" defTabSz="914400" rtl="0" eaLnBrk="1" latinLnBrk="0" hangingPunct="1">
      <a:defRPr sz="1200" b="0" i="0" kern="1200">
        <a:solidFill>
          <a:schemeClr val="tx1"/>
        </a:solidFill>
        <a:latin typeface="Arial Regular"/>
        <a:ea typeface="+mn-ea"/>
        <a:cs typeface="+mn-cs"/>
      </a:defRPr>
    </a:lvl2pPr>
    <a:lvl3pPr marL="914400" algn="l" defTabSz="914400" rtl="0" eaLnBrk="1" latinLnBrk="0" hangingPunct="1">
      <a:defRPr sz="1200" b="0" i="0" kern="1200">
        <a:solidFill>
          <a:schemeClr val="tx1"/>
        </a:solidFill>
        <a:latin typeface="Arial Regular"/>
        <a:ea typeface="+mn-ea"/>
        <a:cs typeface="+mn-cs"/>
      </a:defRPr>
    </a:lvl3pPr>
    <a:lvl4pPr marL="1371600" algn="l" defTabSz="914400" rtl="0" eaLnBrk="1" latinLnBrk="0" hangingPunct="1">
      <a:defRPr sz="1200" b="0" i="0" kern="1200">
        <a:solidFill>
          <a:schemeClr val="tx1"/>
        </a:solidFill>
        <a:latin typeface="Arial Regular"/>
        <a:ea typeface="+mn-ea"/>
        <a:cs typeface="+mn-cs"/>
      </a:defRPr>
    </a:lvl4pPr>
    <a:lvl5pPr marL="1828800" algn="l" defTabSz="914400" rtl="0" eaLnBrk="1" latinLnBrk="0" hangingPunct="1">
      <a:defRPr sz="1200" b="0" i="0" kern="1200">
        <a:solidFill>
          <a:schemeClr val="tx1"/>
        </a:solidFill>
        <a:latin typeface="Arial Regular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F3BA1D-A00F-DB41-84DA-BE26C4853B3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6725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F3BA1D-A00F-DB41-84DA-BE26C4853B3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5412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9CAE69-592D-6D48-8D37-1AF709B043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ECE34F9-FD31-954C-90A9-25364BF3A3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381E6B-7D41-F84E-B286-61EBCE0535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CE29A8-E8C2-784C-9495-F0D437E955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4039A4-CB11-B346-94E7-20D66FCAC6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706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9D39B2-85B2-8A4B-8008-EE871C7A57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62A1684-4147-4E4A-BE1D-647E280F68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E7061D-97DA-5D45-A717-D8A7EEF03D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8C7700-26C6-804B-9BEF-4E4886CEB3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8D442D-6AED-C347-A737-1092964EAE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1457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CF360F0-A2C2-BC4E-AC8F-28FB5C10E3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35D444D-2CB3-C84E-AFAB-6E36673058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CCCC5E-1493-D445-AD8B-A3A5697A25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36B37B-4148-1847-B7D0-E506A8B43B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948933-1B9F-6140-A9E4-6AC0E5BF3C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6703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101614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9CAE69-592D-6D48-8D37-1AF709B043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ECE34F9-FD31-954C-90A9-25364BF3A3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381E6B-7D41-F84E-B286-61EBCE0535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CE29A8-E8C2-784C-9495-F0D437E955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4039A4-CB11-B346-94E7-20D66FCAC6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3703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BEF2C8-66D4-EF4A-AAFD-01BC50FA7E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AD9361-0DDC-EE4E-A740-F93892B369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D9F65C-3FCD-8B46-A28D-257FA8F28C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88163C-7F3C-9B44-A028-C4886506FC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47796D-644C-B740-8C2E-356ECAB6D3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743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E1CB58-4758-1C42-8DAA-2AAA3F98FE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B7D025-4B39-8D45-811F-5B1E30D5E7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2683CA-90A4-5E49-AA2C-3DCED63A8E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E1DED1-CD68-AC4C-ABC6-F8EEE292B7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A83341-F52D-D14B-A417-6C66E51D03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4999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7351C6-2D17-C14E-8DC1-418227C698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0F791E-6CBD-2747-86C9-A91E120F506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76279C1-F68E-7E4B-B565-93EC951F8A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CD866C6-99FF-2F4A-936E-613FC9DB3B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5D0DB7C-BDCE-D146-9584-809FFC25DD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FD1283-F062-2E4B-8DD8-A11DB5311A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66143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BDCD01-DE9B-A849-A35D-9F761E7A29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213394-3DB5-5A4C-965B-35CC3D1F29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80C87B7-015A-EE48-9BA2-392DACDC00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A97E02-FB0B-A048-9274-06CF174361D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ADCF4DD-E248-C543-910E-BAFFB18831D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C573B90-35AD-3E43-B0CA-8BA2F2BBBC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26E709E-0F2B-524A-BB14-376202A269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B8CED43-5180-C24B-8196-24914383E7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50966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7E4D60-AC0C-044F-8925-BE12978C55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080422E-D871-AC4C-A0FF-BA911179FD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FA61A44-CE7E-2E47-A2C7-EFD19C4D40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3A8DBD8-7206-5A45-8701-1C5BFDD646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95819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3A31B14-AAAA-D746-8A4F-C3E1BB0AC4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E54D6A3-2EE2-B640-B0F3-7408BA955A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93CF3B5-8136-464C-B9CE-C289E9FE88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384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BEF2C8-66D4-EF4A-AAFD-01BC50FA7E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AD9361-0DDC-EE4E-A740-F93892B369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D9F65C-3FCD-8B46-A28D-257FA8F28C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88163C-7F3C-9B44-A028-C4886506FC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47796D-644C-B740-8C2E-356ECAB6D3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92908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0BD96A-43E5-A645-B273-977F074EA4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2B250C-BB32-7348-BE3C-383B51A8F8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C78973E-998F-6D41-9801-A30991298D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45CC00-44DF-1E48-95F7-E532F4C69D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84893D-3FFC-6749-AD92-18B78F33AD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03AAAD-3463-B142-AEB9-CFB5F3DCA4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91983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39AEEA-03B0-C845-83C2-A99DE7CF45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4D0810E-8148-AB45-8D0B-5492633BCB6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4CE66B3-4F01-3148-9B21-03E05C5998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80305A-EC70-204D-A203-97127CF60F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CDF6F2-688B-AC47-8BE3-B3918FD0BB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5DCE4F3-8FAC-C647-B187-2C76584703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41438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9D39B2-85B2-8A4B-8008-EE871C7A57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62A1684-4147-4E4A-BE1D-647E280F68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E7061D-97DA-5D45-A717-D8A7EEF03D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8C7700-26C6-804B-9BEF-4E4886CEB3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8D442D-6AED-C347-A737-1092964EAE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96922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CF360F0-A2C2-BC4E-AC8F-28FB5C10E3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35D444D-2CB3-C84E-AFAB-6E36673058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CCCC5E-1493-D445-AD8B-A3A5697A25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36B37B-4148-1847-B7D0-E506A8B43B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948933-1B9F-6140-A9E4-6AC0E5BF3C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35601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722869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3806709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545486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E1CB58-4758-1C42-8DAA-2AAA3F98FE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B7D025-4B39-8D45-811F-5B1E30D5E7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2683CA-90A4-5E49-AA2C-3DCED63A8E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E1DED1-CD68-AC4C-ABC6-F8EEE292B7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A83341-F52D-D14B-A417-6C66E51D03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9987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7351C6-2D17-C14E-8DC1-418227C698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0F791E-6CBD-2747-86C9-A91E120F506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76279C1-F68E-7E4B-B565-93EC951F8A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CD866C6-99FF-2F4A-936E-613FC9DB3B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5D0DB7C-BDCE-D146-9584-809FFC25DD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FD1283-F062-2E4B-8DD8-A11DB5311A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6729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BDCD01-DE9B-A849-A35D-9F761E7A29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213394-3DB5-5A4C-965B-35CC3D1F29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80C87B7-015A-EE48-9BA2-392DACDC00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A97E02-FB0B-A048-9274-06CF174361D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ADCF4DD-E248-C543-910E-BAFFB18831D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C573B90-35AD-3E43-B0CA-8BA2F2BBBC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26E709E-0F2B-524A-BB14-376202A269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B8CED43-5180-C24B-8196-24914383E7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707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7E4D60-AC0C-044F-8925-BE12978C55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080422E-D871-AC4C-A0FF-BA911179FD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FA61A44-CE7E-2E47-A2C7-EFD19C4D40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3A8DBD8-7206-5A45-8701-1C5BFDD646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9618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3A31B14-AAAA-D746-8A4F-C3E1BB0AC4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E54D6A3-2EE2-B640-B0F3-7408BA955A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93CF3B5-8136-464C-B9CE-C289E9FE88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4559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0BD96A-43E5-A645-B273-977F074EA4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2B250C-BB32-7348-BE3C-383B51A8F8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C78973E-998F-6D41-9801-A30991298D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45CC00-44DF-1E48-95F7-E532F4C69D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84893D-3FFC-6749-AD92-18B78F33AD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03AAAD-3463-B142-AEB9-CFB5F3DCA4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596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39AEEA-03B0-C845-83C2-A99DE7CF45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4D0810E-8148-AB45-8D0B-5492633BCB6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4CE66B3-4F01-3148-9B21-03E05C5998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80305A-EC70-204D-A203-97127CF60F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CDF6F2-688B-AC47-8BE3-B3918FD0BB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5DCE4F3-8FAC-C647-B187-2C76584703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277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C944EB6-27EE-0E47-84EB-753C79CA3B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1CE029-EB58-6B41-8EAC-704F548C31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34E693-13CD-E14F-A36D-9E3FC3ABCDF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C84B2D-1B08-DB46-ACAA-271FBB7351A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BDCA95-5F3D-D940-BE0E-5DFB110309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AAB195-B577-5546-8349-9DDA93B6129E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7733AA2-E8FC-2540-AA49-4AA124C76F24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5940" y="5802305"/>
            <a:ext cx="2111379" cy="539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76851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  <p:sldLayoutId id="2147483699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tx1"/>
        </a:buClr>
        <a:buFont typeface="Wingdings" pitchFamily="2" charset="2"/>
        <a:buChar char="§"/>
        <a:defRPr sz="280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/>
        </a:buClr>
        <a:buFont typeface="Wingdings" pitchFamily="2" charset="2"/>
        <a:buChar char="§"/>
        <a:defRPr sz="240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/>
        </a:buClr>
        <a:buFont typeface="Wingdings" pitchFamily="2" charset="2"/>
        <a:buChar char="§"/>
        <a:defRPr sz="200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/>
        </a:buClr>
        <a:buFont typeface="Wingdings" pitchFamily="2" charset="2"/>
        <a:buChar char="§"/>
        <a:defRPr sz="180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/>
        </a:buClr>
        <a:buFont typeface="Wingdings" pitchFamily="2" charset="2"/>
        <a:buChar char="§"/>
        <a:defRPr sz="180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C944EB6-27EE-0E47-84EB-753C79CA3B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1CE029-EB58-6B41-8EAC-704F548C31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34E693-13CD-E14F-A36D-9E3FC3ABCDF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C84B2D-1B08-DB46-ACAA-271FBB7351A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BDCA95-5F3D-D940-BE0E-5DFB110309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3804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  <p:sldLayoutId id="2147483712" r:id="rId12"/>
    <p:sldLayoutId id="2147483713" r:id="rId13"/>
    <p:sldLayoutId id="2147483714" r:id="rId1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tx1"/>
        </a:buClr>
        <a:buFont typeface="Wingdings" pitchFamily="2" charset="2"/>
        <a:buChar char="§"/>
        <a:defRPr sz="280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/>
        </a:buClr>
        <a:buFont typeface="Wingdings" pitchFamily="2" charset="2"/>
        <a:buChar char="§"/>
        <a:defRPr sz="240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/>
        </a:buClr>
        <a:buFont typeface="Wingdings" pitchFamily="2" charset="2"/>
        <a:buChar char="§"/>
        <a:defRPr sz="200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/>
        </a:buClr>
        <a:buFont typeface="Wingdings" pitchFamily="2" charset="2"/>
        <a:buChar char="§"/>
        <a:defRPr sz="180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/>
        </a:buClr>
        <a:buFont typeface="Wingdings" pitchFamily="2" charset="2"/>
        <a:buChar char="§"/>
        <a:defRPr sz="180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iki.geant.org/display/WISE/Virtual+WISE+meeting+21+April+2020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google.com/document/d/1oU7_g3PT9ORkPr0X2Hc6yeDvZB62YTA_bf3kjOn9Rsk/edit#heading=h.oizw0jrqbhqd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8DB0FE0-A4AF-D848-8925-91A37993D74D}"/>
              </a:ext>
            </a:extLst>
          </p:cNvPr>
          <p:cNvSpPr txBox="1"/>
          <p:nvPr/>
        </p:nvSpPr>
        <p:spPr>
          <a:xfrm>
            <a:off x="1255196" y="2160730"/>
            <a:ext cx="8111542" cy="15696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4800" b="1" spc="-15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IRIS Infrastructure Security Policy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BEB0AE4-391E-6F41-84C6-D4EEDF519A31}"/>
              </a:ext>
            </a:extLst>
          </p:cNvPr>
          <p:cNvSpPr/>
          <p:nvPr/>
        </p:nvSpPr>
        <p:spPr>
          <a:xfrm>
            <a:off x="1255197" y="3951163"/>
            <a:ext cx="6733103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 err="1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EUGridPMA</a:t>
            </a:r>
            <a:r>
              <a:rPr lang="en-GB" sz="24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virtual meeting, May 2020</a:t>
            </a:r>
          </a:p>
          <a:p>
            <a:pPr>
              <a:spcBef>
                <a:spcPts val="1200"/>
              </a:spcBef>
            </a:pPr>
            <a:r>
              <a:rPr lang="en-GB" sz="20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David Crooks – UKRI-STFC</a:t>
            </a:r>
          </a:p>
          <a:p>
            <a:pPr>
              <a:spcBef>
                <a:spcPts val="1200"/>
              </a:spcBef>
            </a:pPr>
            <a:endParaRPr lang="en-GB" sz="2000" dirty="0">
              <a:solidFill>
                <a:srgbClr val="62626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201A9D8-A541-934F-8FC4-9439FCBF676D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5938" y="412403"/>
            <a:ext cx="3770785" cy="96396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F7F2FC1F-91F6-FB4E-889B-90436034C0E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34546" y="4901697"/>
            <a:ext cx="2639992" cy="292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43825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IRIS Recap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000" dirty="0" err="1"/>
              <a:t>eInfrastructure</a:t>
            </a:r>
            <a:r>
              <a:rPr lang="en-GB" sz="2000" dirty="0"/>
              <a:t> for Research and Innovation for STFC</a:t>
            </a:r>
          </a:p>
          <a:p>
            <a:pPr lvl="1"/>
            <a:r>
              <a:rPr lang="en-GB" sz="1600" dirty="0"/>
              <a:t>Collaboration of Science Activities and Provider Entities</a:t>
            </a:r>
          </a:p>
          <a:p>
            <a:endParaRPr lang="en-GB" sz="2000" dirty="0"/>
          </a:p>
          <a:p>
            <a:r>
              <a:rPr lang="en-GB" sz="2000" dirty="0"/>
              <a:t>Driven by the physics communities supported by UKRI-STFC</a:t>
            </a:r>
          </a:p>
          <a:p>
            <a:pPr lvl="1"/>
            <a:r>
              <a:rPr lang="en-GB" sz="1600" dirty="0"/>
              <a:t>Does not run infrastructure directly</a:t>
            </a:r>
          </a:p>
          <a:p>
            <a:endParaRPr lang="en-GB" sz="2000" dirty="0"/>
          </a:p>
          <a:p>
            <a:r>
              <a:rPr lang="en-GB" sz="2000" dirty="0"/>
              <a:t>Commissions deployment of resources available to all of its science activities</a:t>
            </a:r>
          </a:p>
          <a:p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5990480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Background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hlinkClick r:id="rId2"/>
              </a:rPr>
              <a:t>Presentation at virtual WISE meeting, April 2020</a:t>
            </a:r>
          </a:p>
          <a:p>
            <a:pPr lvl="1"/>
            <a:r>
              <a:rPr lang="en-GB" dirty="0"/>
              <a:t>“Community security policy in UK IRIS” – Crooks &amp; Neilson</a:t>
            </a:r>
            <a:endParaRPr lang="en-GB" dirty="0">
              <a:hlinkClick r:id="rId2"/>
            </a:endParaRPr>
          </a:p>
          <a:p>
            <a:pPr lvl="1"/>
            <a:r>
              <a:rPr lang="en-GB" sz="2000" i="1" dirty="0">
                <a:hlinkClick r:id="rId2"/>
              </a:rPr>
              <a:t>https://wiki.geant.org/display/WISE/Virtual+WISE+meeting+21+April+2020</a:t>
            </a:r>
            <a:endParaRPr lang="en-GB" sz="2000" i="1" dirty="0"/>
          </a:p>
          <a:p>
            <a:r>
              <a:rPr lang="en-GB" sz="2400" dirty="0"/>
              <a:t>Summary</a:t>
            </a:r>
          </a:p>
          <a:p>
            <a:pPr lvl="1"/>
            <a:r>
              <a:rPr lang="en-GB" sz="2000" dirty="0"/>
              <a:t>New infrastructure looking to bootstrap security policy</a:t>
            </a:r>
          </a:p>
          <a:p>
            <a:pPr lvl="1"/>
            <a:r>
              <a:rPr lang="en-GB" sz="2000" dirty="0"/>
              <a:t>AARC PDK clear roadmap</a:t>
            </a:r>
          </a:p>
          <a:p>
            <a:pPr lvl="2"/>
            <a:r>
              <a:rPr lang="en-GB" sz="1600" dirty="0"/>
              <a:t>IRIS-IAM identity proxy and alignment with Blueprint Architecture</a:t>
            </a:r>
          </a:p>
          <a:p>
            <a:pPr lvl="1"/>
            <a:r>
              <a:rPr lang="en-GB" sz="2000" dirty="0"/>
              <a:t>Current drafts of Top Level (Infrastructure) Security Policy, AUP and Privacy Notice in review by IRIS community</a:t>
            </a:r>
          </a:p>
        </p:txBody>
      </p:sp>
    </p:spTree>
    <p:extLst>
      <p:ext uri="{BB962C8B-B14F-4D97-AF65-F5344CB8AC3E}">
        <p14:creationId xmlns:p14="http://schemas.microsoft.com/office/powerpoint/2010/main" val="25691537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Infrastructure Security Policy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000" dirty="0"/>
              <a:t>Two approaches </a:t>
            </a:r>
          </a:p>
          <a:p>
            <a:pPr lvl="1"/>
            <a:endParaRPr lang="en-GB" sz="1600" dirty="0"/>
          </a:p>
          <a:p>
            <a:r>
              <a:rPr lang="en-GB" sz="2000" dirty="0"/>
              <a:t>“User first”: AUP and Privacy Notice</a:t>
            </a:r>
          </a:p>
          <a:p>
            <a:pPr lvl="1"/>
            <a:r>
              <a:rPr lang="en-GB" sz="1600" dirty="0"/>
              <a:t>Initial approach</a:t>
            </a:r>
          </a:p>
          <a:p>
            <a:endParaRPr lang="en-GB" sz="2000" dirty="0"/>
          </a:p>
          <a:p>
            <a:r>
              <a:rPr lang="en-GB" sz="2000" dirty="0"/>
              <a:t>“Management first”: Infrastructure Security Policy</a:t>
            </a:r>
          </a:p>
          <a:p>
            <a:pPr lvl="1"/>
            <a:r>
              <a:rPr lang="en-GB" sz="1600" dirty="0"/>
              <a:t>Talk about this today</a:t>
            </a:r>
          </a:p>
          <a:p>
            <a:pPr lvl="1"/>
            <a:endParaRPr lang="en-GB" sz="1600" dirty="0"/>
          </a:p>
          <a:p>
            <a:r>
              <a:rPr lang="en-GB" sz="2000" dirty="0"/>
              <a:t>Use discussion of the Infrastructure Policy to establish clear roles and responsibilities within IRIS </a:t>
            </a:r>
          </a:p>
          <a:p>
            <a:pPr lvl="1"/>
            <a:r>
              <a:rPr lang="en-GB" sz="1600" dirty="0"/>
              <a:t>Ongoing process</a:t>
            </a:r>
          </a:p>
        </p:txBody>
      </p:sp>
    </p:spTree>
    <p:extLst>
      <p:ext uri="{BB962C8B-B14F-4D97-AF65-F5344CB8AC3E}">
        <p14:creationId xmlns:p14="http://schemas.microsoft.com/office/powerpoint/2010/main" val="36925652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PDK Infrastructure Policy Template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000" dirty="0"/>
              <a:t>Outside of Introduction and Definitions:</a:t>
            </a:r>
          </a:p>
          <a:p>
            <a:endParaRPr lang="en-GB" sz="2000" dirty="0"/>
          </a:p>
          <a:p>
            <a:r>
              <a:rPr lang="en-GB" sz="2000" dirty="0"/>
              <a:t>ROLES AND RESPONSIBILITIES OF THE MANAGEMENT </a:t>
            </a:r>
          </a:p>
          <a:p>
            <a:r>
              <a:rPr lang="en-GB" sz="2000" dirty="0"/>
              <a:t>ROLES AND RESPONSIBILITIES OF THE SECURITY CONTACT </a:t>
            </a:r>
          </a:p>
          <a:p>
            <a:r>
              <a:rPr lang="en-GB" sz="2000" dirty="0"/>
              <a:t>PHYSICAL SECURITY </a:t>
            </a:r>
          </a:p>
          <a:p>
            <a:r>
              <a:rPr lang="en-GB" sz="2000" dirty="0"/>
              <a:t>NETWORK SECURITY </a:t>
            </a:r>
          </a:p>
          <a:p>
            <a:r>
              <a:rPr lang="en-GB" sz="2000" dirty="0"/>
              <a:t>EXCEPTIONS TO COMPLIANCE </a:t>
            </a:r>
          </a:p>
          <a:p>
            <a:r>
              <a:rPr lang="en-GB" sz="2000" dirty="0"/>
              <a:t>SANCTIONS</a:t>
            </a:r>
          </a:p>
        </p:txBody>
      </p:sp>
    </p:spTree>
    <p:extLst>
      <p:ext uri="{BB962C8B-B14F-4D97-AF65-F5344CB8AC3E}">
        <p14:creationId xmlns:p14="http://schemas.microsoft.com/office/powerpoint/2010/main" val="9588760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IRIS Feedback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000" dirty="0"/>
              <a:t>Feedback from IRIS community was that only outlining roles and responsibilities for the Management and Security Contact roles was insufficient</a:t>
            </a:r>
          </a:p>
          <a:p>
            <a:pPr lvl="1"/>
            <a:r>
              <a:rPr lang="en-GB" sz="1600" dirty="0"/>
              <a:t>Having in addition defined Users, Communities and Service Providers</a:t>
            </a:r>
          </a:p>
          <a:p>
            <a:pPr lvl="1"/>
            <a:endParaRPr lang="en-GB" sz="2000" dirty="0"/>
          </a:p>
          <a:p>
            <a:r>
              <a:rPr lang="en-GB" sz="2000" dirty="0"/>
              <a:t>Conversely, it was felt that there was too much emphasis given to Physical and Network security sections</a:t>
            </a:r>
          </a:p>
          <a:p>
            <a:endParaRPr lang="en-GB" sz="2000" dirty="0"/>
          </a:p>
          <a:p>
            <a:r>
              <a:rPr lang="en-GB" sz="2000" dirty="0"/>
              <a:t>Accordingly, a re-balancing and expansion of the template took place</a:t>
            </a:r>
          </a:p>
          <a:p>
            <a:pPr lvl="1"/>
            <a:r>
              <a:rPr lang="en-GB" sz="1600" dirty="0"/>
              <a:t>Following a comparison with EGI Security Policy and EOSC-hub Security Policy</a:t>
            </a:r>
          </a:p>
          <a:p>
            <a:pPr marL="457200" lvl="1" indent="0">
              <a:buNone/>
            </a:pP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0340978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Draft IRIS Infrastructure Security Policy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1400" dirty="0">
                <a:hlinkClick r:id="rId2"/>
              </a:rPr>
              <a:t>https://</a:t>
            </a:r>
            <a:r>
              <a:rPr lang="en-GB" sz="1400" dirty="0" err="1">
                <a:hlinkClick r:id="rId2"/>
              </a:rPr>
              <a:t>docs.google.com</a:t>
            </a:r>
            <a:r>
              <a:rPr lang="en-GB" sz="1400" dirty="0">
                <a:hlinkClick r:id="rId2"/>
              </a:rPr>
              <a:t>/document/d/1oU7_g3PT9ORkPr0X2Hc6yeDvZB62YTA_bf3kjOn9Rsk/</a:t>
            </a:r>
            <a:r>
              <a:rPr lang="en-GB" sz="1400" dirty="0" err="1">
                <a:hlinkClick r:id="rId2"/>
              </a:rPr>
              <a:t>edit#heading</a:t>
            </a:r>
            <a:r>
              <a:rPr lang="en-GB" sz="1400" dirty="0">
                <a:hlinkClick r:id="rId2"/>
              </a:rPr>
              <a:t>=h.oizw0jrqbhqd</a:t>
            </a:r>
            <a:endParaRPr lang="en-GB" sz="1400" dirty="0"/>
          </a:p>
          <a:p>
            <a:pPr marL="457200" lvl="1" indent="0">
              <a:buNone/>
            </a:pPr>
            <a:endParaRPr lang="en-GB" sz="1200" dirty="0"/>
          </a:p>
          <a:p>
            <a:r>
              <a:rPr lang="en-GB" sz="2000" dirty="0"/>
              <a:t>Responsibilities of the IRIS Management</a:t>
            </a:r>
          </a:p>
          <a:p>
            <a:r>
              <a:rPr lang="en-GB" sz="2000" dirty="0"/>
              <a:t>Responsibilities of the IRIS Security Officer</a:t>
            </a:r>
          </a:p>
          <a:p>
            <a:r>
              <a:rPr lang="en-GB" sz="2000" dirty="0"/>
              <a:t>Responsibilities of IRIS Service Providers</a:t>
            </a:r>
          </a:p>
          <a:p>
            <a:r>
              <a:rPr lang="en-GB" sz="2000" dirty="0"/>
              <a:t>Responsibilities of IRIS Users</a:t>
            </a:r>
          </a:p>
          <a:p>
            <a:r>
              <a:rPr lang="en-GB" sz="2000" dirty="0"/>
              <a:t>Responsibilities of IRIS Communities </a:t>
            </a:r>
          </a:p>
          <a:p>
            <a:r>
              <a:rPr lang="en-GB" sz="2000" dirty="0"/>
              <a:t>Physical and Network Security</a:t>
            </a:r>
          </a:p>
          <a:p>
            <a:r>
              <a:rPr lang="en-GB" sz="2000" dirty="0"/>
              <a:t>Exceptions to Compliance</a:t>
            </a:r>
          </a:p>
          <a:p>
            <a:r>
              <a:rPr lang="en-GB" sz="2000" dirty="0"/>
              <a:t>Sanctions</a:t>
            </a:r>
          </a:p>
        </p:txBody>
      </p:sp>
    </p:spTree>
    <p:extLst>
      <p:ext uri="{BB962C8B-B14F-4D97-AF65-F5344CB8AC3E}">
        <p14:creationId xmlns:p14="http://schemas.microsoft.com/office/powerpoint/2010/main" val="2222776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Next steps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000" dirty="0"/>
              <a:t>Following experience in IRIS, like to feed this back to future work</a:t>
            </a:r>
          </a:p>
          <a:p>
            <a:endParaRPr lang="en-GB" sz="2000" dirty="0"/>
          </a:p>
          <a:p>
            <a:r>
              <a:rPr lang="en-GB" sz="2000" dirty="0"/>
              <a:t>Could this new structure be usefully applied for EOSC-hub?</a:t>
            </a:r>
          </a:p>
        </p:txBody>
      </p:sp>
    </p:spTree>
    <p:extLst>
      <p:ext uri="{BB962C8B-B14F-4D97-AF65-F5344CB8AC3E}">
        <p14:creationId xmlns:p14="http://schemas.microsoft.com/office/powerpoint/2010/main" val="38395432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8DB0FE0-A4AF-D848-8925-91A37993D74D}"/>
              </a:ext>
            </a:extLst>
          </p:cNvPr>
          <p:cNvSpPr txBox="1"/>
          <p:nvPr/>
        </p:nvSpPr>
        <p:spPr>
          <a:xfrm>
            <a:off x="1255197" y="2160730"/>
            <a:ext cx="4564836" cy="15696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4800" b="1" spc="-15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Thank you</a:t>
            </a:r>
          </a:p>
          <a:p>
            <a:endParaRPr lang="en-US" sz="4800" b="1" spc="-15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201A9D8-A541-934F-8FC4-9439FCBF676D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5938" y="412403"/>
            <a:ext cx="3770785" cy="963960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9969D5D6-9CBF-2F47-ABA6-C44F092862B7}"/>
              </a:ext>
            </a:extLst>
          </p:cNvPr>
          <p:cNvSpPr/>
          <p:nvPr/>
        </p:nvSpPr>
        <p:spPr>
          <a:xfrm>
            <a:off x="973969" y="5904254"/>
            <a:ext cx="355646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Facebook: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Science and Technology Facilities Council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FD539E4-64DB-C141-80BC-DC0282462C17}"/>
              </a:ext>
            </a:extLst>
          </p:cNvPr>
          <p:cNvSpPr/>
          <p:nvPr/>
        </p:nvSpPr>
        <p:spPr>
          <a:xfrm>
            <a:off x="4286723" y="5904254"/>
            <a:ext cx="273468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b="1" dirty="0">
                <a:latin typeface="Arial" panose="020B0604020202020204" pitchFamily="34" charset="0"/>
                <a:cs typeface="Arial" panose="020B0604020202020204" pitchFamily="34" charset="0"/>
              </a:rPr>
              <a:t>Twitter:@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STFC_matters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AEB0994-2D52-2647-9C24-1B83B0A77782}"/>
              </a:ext>
            </a:extLst>
          </p:cNvPr>
          <p:cNvSpPr/>
          <p:nvPr/>
        </p:nvSpPr>
        <p:spPr>
          <a:xfrm>
            <a:off x="7265120" y="5904254"/>
            <a:ext cx="331937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YouTube: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Science and Technology Facilities Council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A04AF279-B285-6A4B-8779-3469F02023A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63483" y="2945560"/>
            <a:ext cx="2639992" cy="292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7729284"/>
      </p:ext>
    </p:extLst>
  </p:cSld>
  <p:clrMapOvr>
    <a:masterClrMapping/>
  </p:clrMapOvr>
</p:sld>
</file>

<file path=ppt/theme/theme1.xml><?xml version="1.0" encoding="utf-8"?>
<a:theme xmlns:a="http://schemas.openxmlformats.org/drawingml/2006/main" name="Font and logo master">
  <a:themeElements>
    <a:clrScheme name="STFC theme">
      <a:dk1>
        <a:srgbClr val="2E2C61"/>
      </a:dk1>
      <a:lt1>
        <a:srgbClr val="FFFFFF"/>
      </a:lt1>
      <a:dk2>
        <a:srgbClr val="2E2C61"/>
      </a:dk2>
      <a:lt2>
        <a:srgbClr val="FFFFFF"/>
      </a:lt2>
      <a:accent1>
        <a:srgbClr val="1E5DF8"/>
      </a:accent1>
      <a:accent2>
        <a:srgbClr val="003088"/>
      </a:accent2>
      <a:accent3>
        <a:srgbClr val="F08900"/>
      </a:accent3>
      <a:accent4>
        <a:srgbClr val="616161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UKRI_STFC_master_template_BASIC_Nov19.pptx" id="{F86071ED-8335-43D2-95AA-1309071E99C1}" vid="{1B7FCECB-0116-457C-814E-6957159D26FE}"/>
    </a:ext>
  </a:extLst>
</a:theme>
</file>

<file path=ppt/theme/theme2.xml><?xml version="1.0" encoding="utf-8"?>
<a:theme xmlns:a="http://schemas.openxmlformats.org/drawingml/2006/main" name="Font WITHOUT logo master">
  <a:themeElements>
    <a:clrScheme name="STFC theme">
      <a:dk1>
        <a:srgbClr val="2E2C61"/>
      </a:dk1>
      <a:lt1>
        <a:srgbClr val="FFFFFF"/>
      </a:lt1>
      <a:dk2>
        <a:srgbClr val="2E2C61"/>
      </a:dk2>
      <a:lt2>
        <a:srgbClr val="FFFFFF"/>
      </a:lt2>
      <a:accent1>
        <a:srgbClr val="1E5DF8"/>
      </a:accent1>
      <a:accent2>
        <a:srgbClr val="003088"/>
      </a:accent2>
      <a:accent3>
        <a:srgbClr val="F08900"/>
      </a:accent3>
      <a:accent4>
        <a:srgbClr val="616161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UKRI_STFC_master_template_BASIC_Nov19.pptx" id="{F86071ED-8335-43D2-95AA-1309071E99C1}" vid="{BC2F23B5-AF7D-4D77-9D8B-D36976A22F36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731947B08D5984288BC8B16A979FF50" ma:contentTypeVersion="4" ma:contentTypeDescription="Create a new document." ma:contentTypeScope="" ma:versionID="d503cd8271a72c702ca1961133ba1754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a4759411a1d50091fc5acb248322c8eb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87399C5-6643-4EBB-BF3C-1743A0F3498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D5FE28F-E808-4D13-89A4-C40B1B8D9C60}">
  <ds:schemaRefs>
    <ds:schemaRef ds:uri="http://schemas.microsoft.com/sharepoint/v3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12343E82-7DC5-4DF1-896D-E8C717438D0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UKRI_STFC_master_template_BASIC_Nov19</Template>
  <TotalTime>1856</TotalTime>
  <Words>393</Words>
  <Application>Microsoft Macintosh PowerPoint</Application>
  <PresentationFormat>Widescreen</PresentationFormat>
  <Paragraphs>69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Arial Regular</vt:lpstr>
      <vt:lpstr>Calibri</vt:lpstr>
      <vt:lpstr>Wingdings</vt:lpstr>
      <vt:lpstr>Font and logo master</vt:lpstr>
      <vt:lpstr>Font WITHOUT logo master</vt:lpstr>
      <vt:lpstr>PowerPoint Presentation</vt:lpstr>
      <vt:lpstr>IRIS Recap</vt:lpstr>
      <vt:lpstr>Background</vt:lpstr>
      <vt:lpstr>Infrastructure Security Policy</vt:lpstr>
      <vt:lpstr>PDK Infrastructure Policy Template</vt:lpstr>
      <vt:lpstr>IRIS Feedback</vt:lpstr>
      <vt:lpstr>Draft IRIS Infrastructure Security Policy</vt:lpstr>
      <vt:lpstr>Next steps</vt:lpstr>
      <vt:lpstr>PowerPoint Presentation</vt:lpstr>
    </vt:vector>
  </TitlesOfParts>
  <Company>STFC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Combined Community Policy</dc:title>
  <dc:creator>Neilson, Ian (STFC,RAL,SC)</dc:creator>
  <cp:lastModifiedBy>Crooks, David (STFC,RAL,SC)</cp:lastModifiedBy>
  <cp:revision>50</cp:revision>
  <cp:lastPrinted>2019-10-02T08:27:37Z</cp:lastPrinted>
  <dcterms:created xsi:type="dcterms:W3CDTF">2020-04-20T15:26:02Z</dcterms:created>
  <dcterms:modified xsi:type="dcterms:W3CDTF">2020-05-13T16:05:09Z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0x010100F731947B08D5984288BC8B16A979FF50</vt:lpwstr>
  </property>
</Properties>
</file>