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271" r:id="rId3"/>
    <p:sldId id="272" r:id="rId4"/>
    <p:sldId id="273" r:id="rId5"/>
    <p:sldId id="274" r:id="rId6"/>
    <p:sldId id="281" r:id="rId7"/>
    <p:sldId id="282" r:id="rId8"/>
    <p:sldId id="283" r:id="rId9"/>
    <p:sldId id="278" r:id="rId10"/>
    <p:sldId id="256" r:id="rId11"/>
    <p:sldId id="267" r:id="rId12"/>
    <p:sldId id="257" r:id="rId13"/>
    <p:sldId id="264" r:id="rId14"/>
    <p:sldId id="265" r:id="rId15"/>
    <p:sldId id="269" r:id="rId16"/>
    <p:sldId id="263" r:id="rId17"/>
    <p:sldId id="268" r:id="rId18"/>
    <p:sldId id="270" r:id="rId19"/>
    <p:sldId id="266" r:id="rId20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7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dirty="0" smtClean="0">
                <a:latin typeface="Verdana"/>
                <a:cs typeface="Verdana"/>
              </a:rPr>
              <a:t>LCTPC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748680"/>
            <a:ext cx="7508602" cy="775320"/>
          </a:xfrm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sz="3200" b="0" dirty="0" smtClean="0">
                <a:solidFill>
                  <a:srgbClr val="000000"/>
                </a:solidFill>
                <a:latin typeface="Verdana"/>
                <a:cs typeface="Verdana"/>
              </a:rPr>
              <a:t>Pixel TPC gating and </a:t>
            </a:r>
            <a:br>
              <a:rPr lang="en-US" sz="3200" b="0" dirty="0" smtClean="0">
                <a:solidFill>
                  <a:srgbClr val="000000"/>
                </a:solidFill>
                <a:latin typeface="Verdana"/>
                <a:cs typeface="Verdana"/>
              </a:rPr>
            </a:br>
            <a:r>
              <a:rPr lang="en-US" sz="3200" b="0" dirty="0" smtClean="0">
                <a:solidFill>
                  <a:srgbClr val="000000"/>
                </a:solidFill>
                <a:latin typeface="Verdana"/>
                <a:cs typeface="Verdana"/>
              </a:rPr>
              <a:t>double grid studies  </a:t>
            </a:r>
            <a:r>
              <a:rPr lang="en-US" sz="2000" b="0" dirty="0" smtClean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Verdana"/>
                <a:ea typeface="+mn-ea"/>
                <a:cs typeface="Verdana"/>
              </a:rPr>
            </a:br>
            <a:endParaRPr lang="en-GB" altLang="en-US" sz="4000" b="0" dirty="0" smtClean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000" y="3950696"/>
            <a:ext cx="10591800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1257300" lvl="2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200" kern="0" dirty="0" smtClean="0">
                <a:solidFill>
                  <a:srgbClr val="000000"/>
                </a:solidFill>
                <a:latin typeface="Verdana"/>
                <a:cs typeface="Verdana"/>
              </a:rPr>
              <a:t>Studies Pixel TPC Gating (a la ILD)</a:t>
            </a:r>
          </a:p>
          <a:p>
            <a:pPr marL="1257300" lvl="2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200" kern="0" dirty="0" smtClean="0">
                <a:solidFill>
                  <a:srgbClr val="000000"/>
                </a:solidFill>
                <a:latin typeface="Verdana"/>
                <a:cs typeface="Verdana"/>
              </a:rPr>
              <a:t>Studies Pixel TPC with double grid; a grid on top of the </a:t>
            </a:r>
            <a:r>
              <a:rPr lang="en-US" sz="22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GridPix</a:t>
            </a:r>
            <a:endParaRPr lang="en-US" sz="22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1257300" lvl="2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18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988707"/>
            <a:ext cx="9677400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20000"/>
              </a:lnSpc>
              <a:defRPr/>
            </a:pPr>
            <a:r>
              <a:rPr lang="en-GB" altLang="en-US" sz="1800" dirty="0" err="1" smtClean="0">
                <a:latin typeface="Verdana"/>
                <a:cs typeface="Verdana"/>
              </a:rPr>
              <a:t>Yevgen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Bilevych</a:t>
            </a:r>
            <a:r>
              <a:rPr lang="en-GB" altLang="en-US" sz="1800" dirty="0" smtClean="0">
                <a:latin typeface="Verdana"/>
                <a:cs typeface="Verdana"/>
              </a:rPr>
              <a:t>, Klaus </a:t>
            </a:r>
            <a:r>
              <a:rPr lang="en-GB" altLang="en-US" sz="1800" dirty="0" err="1" smtClean="0">
                <a:latin typeface="Verdana"/>
                <a:cs typeface="Verdana"/>
              </a:rPr>
              <a:t>Desch</a:t>
            </a:r>
            <a:r>
              <a:rPr lang="en-GB" altLang="en-US" sz="1800" dirty="0" smtClean="0">
                <a:latin typeface="Verdana"/>
                <a:cs typeface="Verdana"/>
              </a:rPr>
              <a:t>, Sander van </a:t>
            </a:r>
            <a:r>
              <a:rPr lang="en-GB" altLang="en-US" sz="1800" dirty="0" err="1" smtClean="0">
                <a:latin typeface="Verdana"/>
                <a:cs typeface="Verdana"/>
              </a:rPr>
              <a:t>Doesburg</a:t>
            </a:r>
            <a:r>
              <a:rPr lang="en-GB" altLang="en-US" sz="1800" dirty="0" smtClean="0">
                <a:latin typeface="Verdana"/>
                <a:cs typeface="Verdana"/>
              </a:rPr>
              <a:t>, Jean-Paul </a:t>
            </a:r>
            <a:r>
              <a:rPr lang="en-GB" altLang="en-US" sz="1800" dirty="0" err="1" smtClean="0">
                <a:latin typeface="Verdana"/>
                <a:cs typeface="Verdana"/>
              </a:rPr>
              <a:t>Fransen</a:t>
            </a:r>
            <a:r>
              <a:rPr lang="en-GB" altLang="en-US" sz="1800" dirty="0" smtClean="0">
                <a:latin typeface="Verdana"/>
                <a:cs typeface="Verdana"/>
              </a:rPr>
              <a:t>, Harry van </a:t>
            </a:r>
            <a:r>
              <a:rPr lang="en-GB" altLang="en-US" sz="1800" dirty="0" err="1" smtClean="0">
                <a:latin typeface="Verdana"/>
                <a:cs typeface="Verdana"/>
              </a:rPr>
              <a:t>der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Graaf</a:t>
            </a:r>
            <a:r>
              <a:rPr lang="en-GB" altLang="en-US" sz="1800" dirty="0" smtClean="0">
                <a:latin typeface="Verdana"/>
                <a:cs typeface="Verdana"/>
              </a:rPr>
              <a:t>, Markus Gruber, Fred </a:t>
            </a:r>
            <a:r>
              <a:rPr lang="en-GB" altLang="en-US" sz="1800" dirty="0" err="1" smtClean="0">
                <a:latin typeface="Verdana"/>
                <a:cs typeface="Verdana"/>
              </a:rPr>
              <a:t>Hartjes</a:t>
            </a:r>
            <a:r>
              <a:rPr lang="en-GB" altLang="en-US" sz="1800" dirty="0" smtClean="0">
                <a:latin typeface="Verdana"/>
                <a:cs typeface="Verdana"/>
              </a:rPr>
              <a:t>, Bas van </a:t>
            </a:r>
            <a:r>
              <a:rPr lang="en-GB" altLang="en-US" sz="1800" dirty="0" err="1" smtClean="0">
                <a:latin typeface="Verdana"/>
                <a:cs typeface="Verdana"/>
              </a:rPr>
              <a:t>der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Heijden</a:t>
            </a:r>
            <a:r>
              <a:rPr lang="en-GB" altLang="en-US" sz="1800" dirty="0" smtClean="0">
                <a:latin typeface="Verdana"/>
                <a:cs typeface="Verdana"/>
              </a:rPr>
              <a:t>, Kevin </a:t>
            </a:r>
            <a:r>
              <a:rPr lang="en-GB" altLang="en-US" sz="1800" dirty="0" err="1" smtClean="0">
                <a:latin typeface="Verdana"/>
                <a:cs typeface="Verdana"/>
              </a:rPr>
              <a:t>Heijhoff</a:t>
            </a:r>
            <a:r>
              <a:rPr lang="en-GB" altLang="en-US" sz="1800" dirty="0" smtClean="0">
                <a:latin typeface="Verdana"/>
                <a:cs typeface="Verdana"/>
              </a:rPr>
              <a:t>, Charles </a:t>
            </a:r>
            <a:r>
              <a:rPr lang="en-GB" altLang="en-US" sz="1800" dirty="0" err="1" smtClean="0">
                <a:latin typeface="Verdana"/>
                <a:cs typeface="Verdana"/>
              </a:rPr>
              <a:t>Ietswaard</a:t>
            </a:r>
            <a:r>
              <a:rPr lang="en-GB" altLang="en-US" sz="1800" dirty="0" smtClean="0">
                <a:latin typeface="Verdana"/>
                <a:cs typeface="Verdana"/>
              </a:rPr>
              <a:t>, </a:t>
            </a:r>
            <a:r>
              <a:rPr lang="en-GB" altLang="en-US" sz="1800" dirty="0" err="1" smtClean="0">
                <a:latin typeface="Verdana"/>
                <a:cs typeface="Verdana"/>
              </a:rPr>
              <a:t>Dimitri</a:t>
            </a:r>
            <a:r>
              <a:rPr lang="en-GB" altLang="en-US" sz="1800" dirty="0" smtClean="0">
                <a:latin typeface="Verdana"/>
                <a:cs typeface="Verdana"/>
              </a:rPr>
              <a:t> John, </a:t>
            </a:r>
            <a:r>
              <a:rPr lang="en-GB" altLang="en-US" sz="1800" dirty="0" err="1" smtClean="0">
                <a:latin typeface="Verdana"/>
                <a:cs typeface="Verdana"/>
              </a:rPr>
              <a:t>Jochen</a:t>
            </a:r>
            <a:r>
              <a:rPr lang="en-GB" altLang="en-US" sz="1800" dirty="0" smtClean="0">
                <a:latin typeface="Verdana"/>
                <a:cs typeface="Verdana"/>
              </a:rPr>
              <a:t> Kaminski, Peter </a:t>
            </a:r>
            <a:r>
              <a:rPr lang="en-GB" altLang="en-US" sz="1800" dirty="0" err="1" smtClean="0">
                <a:latin typeface="Verdana"/>
                <a:cs typeface="Verdana"/>
              </a:rPr>
              <a:t>Kluit</a:t>
            </a:r>
            <a:r>
              <a:rPr lang="en-GB" altLang="en-US" sz="1800" dirty="0" smtClean="0">
                <a:latin typeface="Verdana"/>
                <a:cs typeface="Verdana"/>
              </a:rPr>
              <a:t>, Naomi van </a:t>
            </a:r>
            <a:r>
              <a:rPr lang="en-GB" altLang="en-US" sz="1800" dirty="0" err="1" smtClean="0">
                <a:latin typeface="Verdana"/>
                <a:cs typeface="Verdana"/>
              </a:rPr>
              <a:t>der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Kolk</a:t>
            </a:r>
            <a:r>
              <a:rPr lang="en-GB" altLang="en-US" sz="1800" dirty="0" smtClean="0">
                <a:latin typeface="Verdana"/>
                <a:cs typeface="Verdana"/>
              </a:rPr>
              <a:t>, </a:t>
            </a:r>
            <a:r>
              <a:rPr lang="en-GB" altLang="en-US" sz="1800" dirty="0" err="1" smtClean="0">
                <a:latin typeface="Verdana"/>
                <a:cs typeface="Verdana"/>
              </a:rPr>
              <a:t>Auke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Korporaal</a:t>
            </a:r>
            <a:r>
              <a:rPr lang="en-GB" altLang="en-US" sz="1800" dirty="0" smtClean="0">
                <a:latin typeface="Verdana"/>
                <a:cs typeface="Verdana"/>
              </a:rPr>
              <a:t>, </a:t>
            </a:r>
            <a:r>
              <a:rPr lang="en-GB" altLang="en-US" sz="1800" dirty="0" err="1" smtClean="0">
                <a:latin typeface="Verdana"/>
                <a:cs typeface="Verdana"/>
              </a:rPr>
              <a:t>Cornelis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Ligtenberg</a:t>
            </a:r>
            <a:r>
              <a:rPr lang="en-GB" altLang="en-US" sz="1800" dirty="0" smtClean="0">
                <a:latin typeface="Verdana"/>
                <a:cs typeface="Verdana"/>
              </a:rPr>
              <a:t>, Oscar van </a:t>
            </a:r>
            <a:r>
              <a:rPr lang="en-GB" altLang="en-US" sz="1800" dirty="0" err="1" smtClean="0">
                <a:latin typeface="Verdana"/>
                <a:cs typeface="Verdana"/>
              </a:rPr>
              <a:t>Petten</a:t>
            </a:r>
            <a:r>
              <a:rPr lang="en-GB" altLang="en-US" sz="1800" dirty="0" smtClean="0">
                <a:latin typeface="Verdana"/>
                <a:cs typeface="Verdana"/>
              </a:rPr>
              <a:t>, Gerhard Raven, </a:t>
            </a:r>
            <a:r>
              <a:rPr lang="en-GB" altLang="en-US" sz="1800" dirty="0" err="1" smtClean="0">
                <a:latin typeface="Verdana"/>
                <a:cs typeface="Verdana"/>
              </a:rPr>
              <a:t>Joop</a:t>
            </a:r>
            <a:r>
              <a:rPr lang="en-GB" altLang="en-US" sz="1800" dirty="0" smtClean="0">
                <a:latin typeface="Verdana"/>
                <a:cs typeface="Verdana"/>
              </a:rPr>
              <a:t> </a:t>
            </a:r>
            <a:r>
              <a:rPr lang="en-GB" altLang="en-US" sz="1800" dirty="0" err="1" smtClean="0">
                <a:latin typeface="Verdana"/>
                <a:cs typeface="Verdana"/>
              </a:rPr>
              <a:t>Rövekamp</a:t>
            </a:r>
            <a:r>
              <a:rPr lang="en-GB" altLang="en-US" sz="1800" dirty="0" smtClean="0">
                <a:latin typeface="Verdana"/>
                <a:cs typeface="Verdana"/>
              </a:rPr>
              <a:t>, Tobias </a:t>
            </a:r>
            <a:r>
              <a:rPr lang="en-GB" altLang="en-US" sz="1800" dirty="0" err="1" smtClean="0">
                <a:latin typeface="Verdana"/>
                <a:cs typeface="Verdana"/>
              </a:rPr>
              <a:t>Schiffer</a:t>
            </a:r>
            <a:r>
              <a:rPr lang="en-GB" altLang="en-US" sz="1800" dirty="0" smtClean="0">
                <a:latin typeface="Verdana"/>
                <a:cs typeface="Verdana"/>
              </a:rPr>
              <a:t> and Jan </a:t>
            </a:r>
            <a:r>
              <a:rPr lang="en-GB" altLang="en-US" sz="1800" dirty="0" err="1" smtClean="0">
                <a:latin typeface="Verdana"/>
                <a:cs typeface="Verdana"/>
              </a:rPr>
              <a:t>Timmermans</a:t>
            </a:r>
            <a:endParaRPr lang="en-GB" altLang="en-US" sz="18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810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90800" y="228600"/>
            <a:ext cx="7203802" cy="1080120"/>
          </a:xfrm>
        </p:spPr>
        <p:txBody>
          <a:bodyPr anchor="ctr"/>
          <a:lstStyle/>
          <a:p>
            <a:r>
              <a:rPr lang="en-US" alt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Pixel TPC with double grid to</a:t>
            </a:r>
            <a:br>
              <a:rPr lang="en-US" alt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en-US" alt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reduce the ion back flow</a:t>
            </a:r>
            <a:endParaRPr lang="en-GB" altLang="en-US" sz="3600" b="0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90600" y="1981200"/>
            <a:ext cx="102870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Question: can one reduce the Ion Back Flow of a </a:t>
            </a:r>
            <a:r>
              <a:rPr lang="en-US" sz="2200" kern="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 detector?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We could design a </a:t>
            </a:r>
            <a:r>
              <a:rPr lang="en-US" sz="2200" kern="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 detector using a double grid 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The idea is that by creating two field regions, one with a medium field and one with a high field (our standard Grid Pix) one could reduce the ion backflow in two stages.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The high field avalanche region has a measured IBF of </a:t>
            </a: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1.3%</a:t>
            </a:r>
            <a:endParaRPr lang="en-US" sz="2200" kern="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The aim is to reduce the IBF by another factor 100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200" kern="0" dirty="0" smtClean="0">
                <a:solidFill>
                  <a:srgbClr val="0000FF"/>
                </a:solidFill>
                <a:latin typeface="Verdana"/>
                <a:cs typeface="Verdana"/>
              </a:rPr>
              <a:t>The second Grid replaces the Gating device and is always operational 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endParaRPr lang="en-US" sz="2200" kern="0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16" name="Picture 15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10287000" y="5638187"/>
            <a:ext cx="1600200" cy="915012"/>
          </a:xfrm>
          <a:prstGeom prst="rect">
            <a:avLst/>
          </a:prstGeom>
        </p:spPr>
      </p:pic>
      <p:pic>
        <p:nvPicPr>
          <p:cNvPr id="19" name="Picture 18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780024"/>
            <a:ext cx="1089024" cy="696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533401"/>
            <a:ext cx="10134600" cy="5186064"/>
            <a:chOff x="533400" y="649069"/>
            <a:chExt cx="10668000" cy="507039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743200" y="1905000"/>
              <a:ext cx="8305800" cy="25146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649069"/>
              <a:ext cx="937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Verdana"/>
                  <a:cs typeface="Verdana"/>
                </a:rPr>
                <a:t>Design of a double Grid </a:t>
              </a:r>
              <a:endParaRPr lang="en-US" sz="3600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43200" y="5334000"/>
              <a:ext cx="83058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/>
                  <a:cs typeface="Verdana"/>
                </a:rPr>
                <a:t>High field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743200" y="4419600"/>
              <a:ext cx="8305800" cy="914400"/>
            </a:xfrm>
            <a:prstGeom prst="rect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 smtClean="0">
                <a:latin typeface="Verdana"/>
                <a:cs typeface="Verdana"/>
              </a:endParaRPr>
            </a:p>
            <a:p>
              <a:pPr algn="ctr"/>
              <a:r>
                <a:rPr lang="en-US" sz="2000" dirty="0" smtClean="0">
                  <a:latin typeface="Verdana"/>
                  <a:cs typeface="Verdana"/>
                </a:rPr>
                <a:t>Intermediate Field</a:t>
              </a:r>
              <a:endParaRPr lang="en-US" sz="2000" dirty="0">
                <a:latin typeface="Verdana"/>
                <a:cs typeface="Verdan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525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Verdana"/>
                  <a:cs typeface="Verdana"/>
                </a:rPr>
                <a:t>GridPix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28956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Verdana"/>
                  <a:cs typeface="Verdana"/>
                </a:rPr>
                <a:t>Drift region</a:t>
              </a:r>
              <a:endParaRPr lang="en-US" sz="2000" dirty="0">
                <a:latin typeface="Verdana"/>
                <a:cs typeface="Verdan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41910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Verdana"/>
                  <a:cs typeface="Verdana"/>
                </a:rPr>
                <a:t>Second Grid</a:t>
              </a:r>
              <a:endParaRPr lang="en-US" sz="2000" dirty="0">
                <a:latin typeface="Verdana"/>
                <a:cs typeface="Verdan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4200" y="5177135"/>
            <a:ext cx="1180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50 </a:t>
            </a:r>
            <a:r>
              <a:rPr lang="en-US" dirty="0" err="1" smtClean="0">
                <a:latin typeface="Verdana"/>
                <a:cs typeface="Verdana"/>
              </a:rPr>
              <a:t>μm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44200" y="4209872"/>
            <a:ext cx="137609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e.g.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250 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44269"/>
            <a:ext cx="937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Verdana"/>
                <a:cs typeface="Verdana"/>
              </a:rPr>
              <a:t>In (down) flow trajectories second Grid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Field ratio 10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1600" y="1219200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Field ratio 240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062335"/>
            <a:ext cx="2216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Field ratio 40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4" name="Picture 13" descr="Trajectories_FR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522172" cy="2895600"/>
          </a:xfrm>
          <a:prstGeom prst="rect">
            <a:avLst/>
          </a:prstGeom>
        </p:spPr>
      </p:pic>
      <p:pic>
        <p:nvPicPr>
          <p:cNvPr id="15" name="Picture 14" descr="Trajectories_FR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5117194" cy="3276600"/>
          </a:xfrm>
          <a:prstGeom prst="rect">
            <a:avLst/>
          </a:prstGeom>
        </p:spPr>
      </p:pic>
      <p:pic>
        <p:nvPicPr>
          <p:cNvPr id="18" name="Picture 17" descr="Trajectories_FR2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676400"/>
            <a:ext cx="4641176" cy="2971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4648200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Geometry: second grid at 0.250 mm (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); Cathode at 550 mm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Standard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pitch 55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and hole 30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Field ratio = mean Field (0-0.250 mm)/ mean Field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(2-550 mm)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Electron tracking without diffusion: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σ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rms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) size of funnel (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focussing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E field) = 2.6-1.5-1.1 (Fr 10,40,240)</a:t>
            </a:r>
          </a:p>
          <a:p>
            <a:r>
              <a:rPr lang="en-US" sz="2000" dirty="0" smtClean="0">
                <a:latin typeface="Verdana"/>
                <a:cs typeface="Verdana"/>
              </a:rPr>
              <a:t> </a:t>
            </a:r>
            <a:endParaRPr lang="en-US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44269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FF0000"/>
                </a:solidFill>
                <a:latin typeface="Verdana"/>
                <a:cs typeface="Verdana"/>
              </a:rPr>
              <a:t>Backflow (up) trajectories second Grid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143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Field ratio 10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1600" y="1143000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Field ratio 240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062335"/>
            <a:ext cx="2216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Field ratio 40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4960203"/>
            <a:ext cx="10290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Here the trajectories of ions from the bottom upwards are shown</a:t>
            </a:r>
          </a:p>
          <a:p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The differences between the different field ratios are small</a:t>
            </a:r>
          </a:p>
        </p:txBody>
      </p:sp>
      <p:pic>
        <p:nvPicPr>
          <p:cNvPr id="12" name="Picture 11" descr="Trajectories_back_FR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311"/>
            <a:ext cx="4724400" cy="3025089"/>
          </a:xfrm>
          <a:prstGeom prst="rect">
            <a:avLst/>
          </a:prstGeom>
        </p:spPr>
      </p:pic>
      <p:pic>
        <p:nvPicPr>
          <p:cNvPr id="13" name="Picture 12" descr="Trajectories_back_FR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35160"/>
            <a:ext cx="5181600" cy="3317840"/>
          </a:xfrm>
          <a:prstGeom prst="rect">
            <a:avLst/>
          </a:prstGeom>
        </p:spPr>
      </p:pic>
      <p:pic>
        <p:nvPicPr>
          <p:cNvPr id="14" name="Picture 13" descr="Trajectories_back_FR2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623" y="1752600"/>
            <a:ext cx="464117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Modeling of ion back flow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10819"/>
            <a:ext cx="982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Modeling of the ion backflow is based on the measurements for a standard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with FR 240. The ion backflow was measured to be 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1.3%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The Ion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BackFlow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is sensitive to the diffusion in the high field region.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The electron funnel size is 1.1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just from the field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focussing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.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For the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(gap 50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) one expects an electron diffusion of 150-200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/√cm. This gives a smearing of the funnel of about 10-14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. 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The calculated IBF corresponds to 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1.3% 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for  a smearing of 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15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So this agrees reasonably well with expectations.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The performance IBF of the top grid.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What happens is that the back flowing ions that make it through the lower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grid that runs at FR240 will be flat distributed if one is 60-100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or more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above it. 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IBF of the second grid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371601"/>
            <a:ext cx="982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The performance IBF of the second grid.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What happens is that the back flowing ions that make it through the lower grid that runs at FR240 will be flat distributed if one is 60-100 </a:t>
            </a:r>
            <a:r>
              <a:rPr lang="en-US" sz="22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 or more above it. 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The field ratio should not be too high to avoid gas amplification in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the top grid. Therefore we leave out the FR240 point.</a:t>
            </a:r>
            <a:endParaRPr lang="en-US" sz="2000" dirty="0" smtClean="0">
              <a:latin typeface="Verdana"/>
              <a:cs typeface="Verdan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5200" y="4140200"/>
          <a:ext cx="8128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b="0" dirty="0" smtClean="0">
                          <a:latin typeface="Verdana"/>
                          <a:cs typeface="Verdana"/>
                        </a:rPr>
                        <a:t>IBF (% )</a:t>
                      </a:r>
                      <a:r>
                        <a:rPr lang="en-US" b="0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b="0" dirty="0" smtClean="0">
                          <a:latin typeface="Verdana"/>
                          <a:cs typeface="Verdana"/>
                        </a:rPr>
                        <a:t>  FR 40</a:t>
                      </a:r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Verdana"/>
                          <a:cs typeface="Verdana"/>
                        </a:rPr>
                        <a:t>FR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Verdana"/>
                          <a:cs typeface="Verdana"/>
                        </a:rPr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Verdana"/>
                          <a:cs typeface="Verdana"/>
                        </a:rPr>
                        <a:t>3.5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266700"/>
            <a:ext cx="10363200" cy="800100"/>
          </a:xfrm>
        </p:spPr>
        <p:txBody>
          <a:bodyPr/>
          <a:lstStyle/>
          <a:p>
            <a:r>
              <a:rPr lang="en-US" sz="3600" b="0" dirty="0" err="1" smtClean="0">
                <a:solidFill>
                  <a:srgbClr val="FF0000"/>
                </a:solidFill>
                <a:latin typeface="Verdana"/>
                <a:cs typeface="Verdana"/>
              </a:rPr>
              <a:t>Transparancy</a:t>
            </a:r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 of the grid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371600"/>
            <a:ext cx="98298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Another important aspect is the electron </a:t>
            </a:r>
            <a:r>
              <a:rPr lang="en-US" sz="22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Using the simulation this can be calculated. 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It is important to choose a FR with a high (electron) </a:t>
            </a:r>
            <a:r>
              <a:rPr lang="en-US" sz="22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so with FR of 40 or higher. </a:t>
            </a:r>
            <a:endParaRPr lang="en-US" sz="2000" dirty="0" smtClean="0">
              <a:latin typeface="Verdana"/>
              <a:cs typeface="Verdana"/>
            </a:endParaRPr>
          </a:p>
          <a:p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2362200"/>
          <a:ext cx="7620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err="1" smtClean="0">
                          <a:latin typeface="Verdana"/>
                          <a:cs typeface="Verdana"/>
                        </a:rPr>
                        <a:t>Transparancy</a:t>
                      </a:r>
                      <a:r>
                        <a:rPr lang="en-US" b="0" baseline="0" dirty="0" smtClean="0">
                          <a:latin typeface="Verdana"/>
                          <a:cs typeface="Verdana"/>
                        </a:rPr>
                        <a:t> (%) </a:t>
                      </a:r>
                    </a:p>
                    <a:p>
                      <a:pPr algn="ctr"/>
                      <a:r>
                        <a:rPr lang="en-US" b="0" baseline="0" dirty="0" smtClean="0">
                          <a:latin typeface="Verdana"/>
                          <a:cs typeface="Verdana"/>
                        </a:rPr>
                        <a:t>FR 240</a:t>
                      </a:r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Verdana"/>
                        <a:cs typeface="Verdana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Verdana"/>
                          <a:cs typeface="Verdana"/>
                        </a:rPr>
                        <a:t>FR 40</a:t>
                      </a:r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Verdana"/>
                        <a:cs typeface="Verdana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Verdana"/>
                          <a:cs typeface="Verdana"/>
                        </a:rPr>
                        <a:t>FR 10</a:t>
                      </a:r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100.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100.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99.0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2667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Further reflections on the gap size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371600"/>
            <a:ext cx="9829800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Another important aspect is diffusion that takes place in the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intermediate field region.  For the T2K gas this can be at most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400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/√cm</a:t>
            </a:r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. The gap is the distance between the two grids. </a:t>
            </a: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So in case of a 1 mm gap there is a sizeable probability that the</a:t>
            </a:r>
          </a:p>
          <a:p>
            <a:r>
              <a:rPr lang="en-US" sz="2200" dirty="0" err="1" smtClean="0">
                <a:solidFill>
                  <a:srgbClr val="0000FF"/>
                </a:solidFill>
                <a:latin typeface="Verdana"/>
                <a:cs typeface="Verdana"/>
              </a:rPr>
              <a:t>neigbour</a:t>
            </a:r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 pixels detect the avalanche.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So a smaller gap is preferable.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2819400"/>
          <a:ext cx="76200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Verdana"/>
                          <a:cs typeface="Verdana"/>
                        </a:rPr>
                        <a:t>Smearing </a:t>
                      </a:r>
                      <a:r>
                        <a:rPr lang="en-US" sz="2000" b="0" baseline="0" dirty="0" err="1" smtClean="0">
                          <a:latin typeface="Verdana"/>
                          <a:cs typeface="Verdana"/>
                        </a:rPr>
                        <a:t>σ</a:t>
                      </a:r>
                      <a:r>
                        <a:rPr lang="en-US" sz="2000" b="0" baseline="0" dirty="0" smtClean="0">
                          <a:latin typeface="Verdana"/>
                          <a:cs typeface="Verdana"/>
                        </a:rPr>
                        <a:t> (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μm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)</a:t>
                      </a:r>
                      <a:endParaRPr lang="en-US" b="0" baseline="0" dirty="0" smtClean="0">
                        <a:latin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gap 1 mm</a:t>
                      </a:r>
                      <a:endParaRPr lang="en-US" b="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gap 250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μm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algn="ctr"/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gap 60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μm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126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63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31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2667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Ion backflow for a double grid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371600"/>
            <a:ext cx="100584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Here calculations for the IBF of the two grids in case one has a total FR of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about 240 – normal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operation. For the simulations the FR of the top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grid was put at 16. The lower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Grid(Pix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) was at FR 16 too</a:t>
            </a:r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. 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Total FR 256. </a:t>
            </a: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endParaRPr lang="en-US" sz="22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In order to reach IBF*Gain (2 10</a:t>
            </a:r>
            <a:r>
              <a:rPr lang="en-US" sz="2000" baseline="30000" dirty="0" smtClean="0">
                <a:solidFill>
                  <a:srgbClr val="0000FF"/>
                </a:solidFill>
                <a:latin typeface="Verdana"/>
                <a:cs typeface="Verdana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) below one has to choose a slightly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smaller hole size of 25 or 20 microns.</a:t>
            </a:r>
            <a:r>
              <a:rPr lang="en-US" sz="2200" dirty="0" smtClean="0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2514600"/>
          <a:ext cx="7620000" cy="256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latin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Verdana"/>
                          <a:cs typeface="Verdana"/>
                        </a:rPr>
                        <a:t>Ion backflow </a:t>
                      </a:r>
                    </a:p>
                    <a:p>
                      <a:pPr algn="ctr"/>
                      <a:endParaRPr lang="en-US" b="0" baseline="0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baseline="0" dirty="0" smtClean="0">
                        <a:latin typeface="Verdana"/>
                        <a:cs typeface="Verdana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latin typeface="Verdana"/>
                          <a:cs typeface="Verdana"/>
                        </a:rPr>
                        <a:t>Hole 30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μm</a:t>
                      </a:r>
                      <a:endParaRPr lang="en-US" b="0" baseline="0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Hole 25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μm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algn="ctr"/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Verdana"/>
                        <a:cs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Hole 20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μm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Top grid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2.2%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1.2%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0.7%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Verdana"/>
                          <a:cs typeface="Verdana"/>
                        </a:rPr>
                        <a:t>GridPix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5.5%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2.8%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1.7%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/>
                          <a:cs typeface="Verdana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12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10</a:t>
                      </a:r>
                      <a:r>
                        <a:rPr lang="en-US" baseline="30000" dirty="0" smtClean="0">
                          <a:latin typeface="Verdana"/>
                          <a:cs typeface="Verdana"/>
                        </a:rPr>
                        <a:t>-4</a:t>
                      </a:r>
                      <a:endParaRPr lang="en-US" baseline="300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3 10</a:t>
                      </a:r>
                      <a:r>
                        <a:rPr lang="en-US" baseline="30000" dirty="0" smtClean="0">
                          <a:latin typeface="Verdana"/>
                          <a:cs typeface="Verdana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10</a:t>
                      </a:r>
                      <a:r>
                        <a:rPr lang="en-US" baseline="30000" dirty="0" smtClean="0">
                          <a:latin typeface="Verdana"/>
                          <a:cs typeface="Verdana"/>
                        </a:rPr>
                        <a:t>-4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Verdana"/>
                          <a:cs typeface="Verdana"/>
                        </a:rPr>
                        <a:t>transparancy</a:t>
                      </a:r>
                      <a:endParaRPr 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/>
                          <a:cs typeface="Verdana"/>
                        </a:rPr>
                        <a:t>100%</a:t>
                      </a:r>
                    </a:p>
                    <a:p>
                      <a:pPr algn="ctr"/>
                      <a:endParaRPr lang="en-US" baseline="300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/>
                          <a:cs typeface="Verdana"/>
                        </a:rPr>
                        <a:t>99.4%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/>
                          <a:cs typeface="Verdana"/>
                        </a:rPr>
                        <a:t>91.7%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Conclusions: double grid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066800"/>
            <a:ext cx="10134600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The Ion Back Flow can be significantly reduced by putting a grid with a 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identical pitch and hole size on top of the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  <a:p>
            <a:endParaRPr lang="en-US" sz="21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A device placed e.g. at 60-250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above the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and ran with a 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Field ratio of 16 (top) and 16 (lower) would do an excellent job. 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The electron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would be over 99 (91)% and the IBF would go 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down from 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1.3% 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to 3 (1) 10</a:t>
            </a:r>
            <a:r>
              <a:rPr lang="en-US" sz="2100" baseline="30000" dirty="0" smtClean="0">
                <a:solidFill>
                  <a:srgbClr val="0000FF"/>
                </a:solidFill>
                <a:latin typeface="Verdana"/>
                <a:cs typeface="Verdana"/>
              </a:rPr>
              <a:t>-4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for a hole size of 25 (20)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  <a:p>
            <a:endParaRPr lang="en-US" sz="21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This would solve the issue of IBF at CEPC and ILC.</a:t>
            </a:r>
          </a:p>
          <a:p>
            <a:endParaRPr lang="en-US" sz="21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We could do a test at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Nikhef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mounting this grid on top of the</a:t>
            </a:r>
          </a:p>
          <a:p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Gridpix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(holes 30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) and measure the electron </a:t>
            </a:r>
            <a:r>
              <a:rPr lang="en-US" sz="21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 and the 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IBF and test the prediction on the 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previous </a:t>
            </a:r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slide.</a:t>
            </a:r>
          </a:p>
          <a:p>
            <a:endParaRPr lang="en-US" sz="21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It would be interesting to think about a post-processing step to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Verdana"/>
                <a:cs typeface="Verdana"/>
              </a:rPr>
              <a:t>integrate the two grids.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810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3200" y="215280"/>
            <a:ext cx="7203802" cy="1080120"/>
          </a:xfrm>
        </p:spPr>
        <p:txBody>
          <a:bodyPr anchor="ctr"/>
          <a:lstStyle/>
          <a:p>
            <a:r>
              <a:rPr lang="en-US" altLang="en-US" sz="4000" b="0" dirty="0" smtClean="0">
                <a:latin typeface="Verdana"/>
                <a:cs typeface="Verdana"/>
              </a:rPr>
              <a:t> </a:t>
            </a:r>
            <a:r>
              <a:rPr lang="en-US" altLang="en-US" sz="4000" b="0" dirty="0" smtClean="0">
                <a:solidFill>
                  <a:srgbClr val="FF0000"/>
                </a:solidFill>
                <a:latin typeface="Verdana"/>
                <a:cs typeface="Verdana"/>
              </a:rPr>
              <a:t>Pixel TPC gating</a:t>
            </a:r>
            <a:endParaRPr lang="en-GB" altLang="en-US" sz="4000" b="0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05600" y="1524000"/>
            <a:ext cx="914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LCWS19 presentation ILD gating GEM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Yumi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Aoki (KEK)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1676400"/>
            <a:ext cx="4077215" cy="46239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10200" y="1828800"/>
            <a:ext cx="609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2362200"/>
            <a:ext cx="3800965" cy="4178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4953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Plots do not have the right geometry and deform …</a:t>
            </a:r>
            <a:endParaRPr lang="en-US" sz="1800" dirty="0">
              <a:latin typeface="Verdana"/>
              <a:cs typeface="Verdana"/>
            </a:endParaRPr>
          </a:p>
        </p:txBody>
      </p:sp>
      <p:pic>
        <p:nvPicPr>
          <p:cNvPr id="16" name="Picture 15" descr="LCTPClogo_simple.w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10591800" y="5638800"/>
            <a:ext cx="1600200" cy="9150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28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28600"/>
            <a:ext cx="5392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err="1" smtClean="0">
                <a:solidFill>
                  <a:srgbClr val="FF0000"/>
                </a:solidFill>
                <a:latin typeface="Verdana"/>
                <a:cs typeface="Verdana"/>
              </a:rPr>
              <a:t>Transparancy</a:t>
            </a:r>
            <a:r>
              <a:rPr lang="en-US" altLang="en-US" sz="3600" dirty="0" smtClean="0">
                <a:solidFill>
                  <a:srgbClr val="FF0000"/>
                </a:solidFill>
                <a:latin typeface="Verdana"/>
                <a:cs typeface="Verdana"/>
              </a:rPr>
              <a:t> Gate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5748"/>
            <a:ext cx="10820400" cy="6466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3048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Modeling the Gating device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1600"/>
            <a:ext cx="10905067" cy="337185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Making E field calculations for the device with approximate dimensions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Make rectangular grid with 300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spacing and rim 30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. So optical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81%.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 two planes are put 50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apart (a bit further than the Japanese Gate).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There is a central voltage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lang="en-US" sz="1800" baseline="-25000" dirty="0" err="1" smtClean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applied that should correspond to the potential of the field without the gating device (here 250 V/cm). And a voltage difference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dV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that is controlled to switch the gate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 upper part of the gate is at 10 mm and the lower at  9.95 mm from the bottom plate (ground). The anode is 550 mm away.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Exact expressions for the E field of rectangular (plates) are used; by using mirror charges the ground is  put at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= 0.  By adding and subtracting charges a grid with holes is created.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Questions: how can we minimize distortions? How precise should we control voltages and dimensions (how flat should the gate be mounted)?</a:t>
            </a:r>
          </a:p>
          <a:p>
            <a:pPr lvl="1"/>
            <a:endParaRPr lang="en-US"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Trajectories in Gating device</a:t>
            </a:r>
            <a:endParaRPr lang="en-US" sz="3600" b="0" dirty="0">
              <a:latin typeface="Verdana"/>
              <a:cs typeface="Verdana"/>
            </a:endParaRPr>
          </a:p>
        </p:txBody>
      </p:sp>
      <p:pic>
        <p:nvPicPr>
          <p:cNvPr id="8" name="Picture 7" descr="Trajectories_Close-30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2400" y="1371600"/>
            <a:ext cx="7200900" cy="4610100"/>
          </a:xfrm>
          <a:prstGeom prst="rect">
            <a:avLst/>
          </a:prstGeom>
        </p:spPr>
      </p:pic>
      <p:pic>
        <p:nvPicPr>
          <p:cNvPr id="6" name="Picture 5" descr="Trajectories_Open_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81700" y="1447800"/>
            <a:ext cx="7200900" cy="461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1066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Gate closed -30 V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2055" y="1066800"/>
            <a:ext cx="326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Gate open  1+1.5 V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ajectories_Open_0.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19" r="15227"/>
              <a:stretch>
                <a:fillRect/>
              </a:stretch>
            </p:blipFill>
          </mc:Choice>
          <mc:Fallback>
            <p:blipFill>
              <a:blip r:embed="rId3"/>
              <a:srcRect l="1719" r="15227"/>
              <a:stretch>
                <a:fillRect/>
              </a:stretch>
            </p:blipFill>
          </mc:Fallback>
        </mc:AlternateContent>
        <p:spPr>
          <a:xfrm>
            <a:off x="3810000" y="1752600"/>
            <a:ext cx="4349578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Trajectories in Gating device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53" y="1371600"/>
            <a:ext cx="2750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Gate open  1+1.5 V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12" name="Picture 11" descr="Deformations_Open_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15064"/>
              <a:stretch>
                <a:fillRect/>
              </a:stretch>
            </p:blipFill>
          </mc:Choice>
          <mc:Fallback>
            <p:blipFill>
              <a:blip r:embed="rId5"/>
              <a:srcRect r="15064"/>
              <a:stretch>
                <a:fillRect/>
              </a:stretch>
            </p:blipFill>
          </mc:Fallback>
        </mc:AlternateContent>
        <p:spPr>
          <a:xfrm>
            <a:off x="-76200" y="1905000"/>
            <a:ext cx="3942656" cy="2971800"/>
          </a:xfrm>
          <a:prstGeom prst="rect">
            <a:avLst/>
          </a:prstGeom>
        </p:spPr>
      </p:pic>
      <p:pic>
        <p:nvPicPr>
          <p:cNvPr id="14" name="Picture 13" descr="Deformations_Open_0.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2381" r="14021"/>
              <a:stretch>
                <a:fillRect/>
              </a:stretch>
            </p:blipFill>
          </mc:Choice>
          <mc:Fallback>
            <p:blipFill>
              <a:blip r:embed="rId7"/>
              <a:srcRect l="2381" r="14021"/>
              <a:stretch>
                <a:fillRect/>
              </a:stretch>
            </p:blipFill>
          </mc:Fallback>
        </mc:AlternateContent>
        <p:spPr>
          <a:xfrm>
            <a:off x="8106798" y="1900658"/>
            <a:ext cx="4085202" cy="31285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7097" y="1371600"/>
            <a:ext cx="300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Gate open  0.1+1.5 V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5105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To open gate stay close to nominal field (and potential)</a:t>
            </a:r>
          </a:p>
          <a:p>
            <a:r>
              <a:rPr lang="en-US" sz="2000" dirty="0" smtClean="0">
                <a:latin typeface="Verdana"/>
                <a:cs typeface="Verdana"/>
              </a:rPr>
              <a:t>Deformations are smaller &lt; 20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for </a:t>
            </a:r>
            <a:r>
              <a:rPr lang="en-US" sz="2000" dirty="0" err="1" smtClean="0">
                <a:latin typeface="Verdana"/>
                <a:cs typeface="Verdana"/>
              </a:rPr>
              <a:t>dV</a:t>
            </a:r>
            <a:r>
              <a:rPr lang="en-US" sz="2000" dirty="0" smtClean="0">
                <a:latin typeface="Verdana"/>
                <a:cs typeface="Verdana"/>
              </a:rPr>
              <a:t> = 0.1 V</a:t>
            </a:r>
          </a:p>
          <a:p>
            <a:r>
              <a:rPr lang="en-US" sz="2000" dirty="0" smtClean="0">
                <a:latin typeface="Verdana"/>
                <a:cs typeface="Verdana"/>
              </a:rPr>
              <a:t>Note that large maximum deviations will lead to </a:t>
            </a:r>
            <a:r>
              <a:rPr lang="en-US" sz="2000" dirty="0" err="1" smtClean="0">
                <a:latin typeface="Verdana"/>
                <a:cs typeface="Verdana"/>
              </a:rPr>
              <a:t>ExB</a:t>
            </a:r>
            <a:r>
              <a:rPr lang="en-US" sz="2000" dirty="0" smtClean="0">
                <a:latin typeface="Verdana"/>
                <a:cs typeface="Verdana"/>
              </a:rPr>
              <a:t> distortions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13360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latin typeface="Verdana"/>
                <a:cs typeface="Verdana"/>
              </a:rPr>
              <a:t> Max deviation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Verdana"/>
                <a:cs typeface="Verdana"/>
              </a:rPr>
              <a:t> shift trajectory</a:t>
            </a:r>
            <a:endParaRPr 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6400" y="2209800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Max deviation</a:t>
            </a:r>
          </a:p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Verdana"/>
                <a:cs typeface="Verdana"/>
              </a:rPr>
              <a:t> shift trajectory</a:t>
            </a:r>
            <a:endParaRPr 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7800" y="1524000"/>
            <a:ext cx="244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Gate open  0.1+1.5 V</a:t>
            </a:r>
            <a:endParaRPr lang="en-US"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eformations_Open_0.1V-mis10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10957" y="1676400"/>
            <a:ext cx="5623843" cy="360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Deformed Trajectories in Gating device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21941" y="990600"/>
            <a:ext cx="373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Gate open  0.1+1.5 V </a:t>
            </a:r>
          </a:p>
          <a:p>
            <a:r>
              <a:rPr lang="en-US" sz="2000" dirty="0" smtClean="0">
                <a:latin typeface="Verdana"/>
                <a:cs typeface="Verdana"/>
              </a:rPr>
              <a:t>mismatch 10 V middle gate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5308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This means that the voltage of the Gate should be correct up to 5-10 V or the gate should be mounted with a precision of &lt; 0.2-0.4 mm (250 V/cm). In that case the deviations remain less than &lt; 20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2006024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Max deviation</a:t>
            </a:r>
          </a:p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Verdana"/>
                <a:cs typeface="Verdana"/>
              </a:rPr>
              <a:t> shift trajectory</a:t>
            </a:r>
            <a:endParaRPr 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20" name="Picture 19" descr="Trajectories_Open_0.1V-mis10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710" y="1676400"/>
            <a:ext cx="586189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Conclusions: Gating device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990600"/>
            <a:ext cx="10820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In order to keep deviations/deformations smaller than 10-20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: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potential difference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dV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over the gate should be kept very close to the nominal field (times distance) plus/minus 0.1 V</a:t>
            </a:r>
          </a:p>
          <a:p>
            <a:pPr marL="914400" lvl="1" indent="-457200"/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This means that one should not tune the gate  Voltage for the highest efficiency/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, but use the above 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central voltage of the Gate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should be correct up to better than 5-10 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gate should be mounted with a precision of better than 0.2-0.4 mm in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These specification can be achieved with the proposed gating device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controlling of the potential difference to 0.1 V is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feasable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tuning of the central voltage to better than 10 V is not difficult; the tuning of the Guard wires of the 8-Quad module was already a few Volts </a:t>
            </a:r>
          </a:p>
          <a:p>
            <a:pPr lvl="1"/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It is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usefull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to mount a gate on the current module and measure deformations as a function of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dV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9104334</TotalTime>
  <Pages>11</Pages>
  <Words>1619</Words>
  <Application>Microsoft Office PowerPoint</Application>
  <PresentationFormat>Custom</PresentationFormat>
  <Paragraphs>225</Paragraphs>
  <Slides>19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Como</vt:lpstr>
      <vt:lpstr>Pixel TPC gating and  double grid studies   </vt:lpstr>
      <vt:lpstr> Pixel TPC gating</vt:lpstr>
      <vt:lpstr>Slide 3</vt:lpstr>
      <vt:lpstr>Slide 4</vt:lpstr>
      <vt:lpstr>Modeling the Gating device</vt:lpstr>
      <vt:lpstr>Trajectories in Gating device</vt:lpstr>
      <vt:lpstr>Trajectories in Gating device</vt:lpstr>
      <vt:lpstr>Deformed Trajectories in Gating device</vt:lpstr>
      <vt:lpstr>Conclusions: Gating device</vt:lpstr>
      <vt:lpstr>Pixel TPC with double grid to reduce the ion back flow</vt:lpstr>
      <vt:lpstr>Slide 11</vt:lpstr>
      <vt:lpstr>Slide 12</vt:lpstr>
      <vt:lpstr>Slide 13</vt:lpstr>
      <vt:lpstr>Modeling of ion back flow</vt:lpstr>
      <vt:lpstr>IBF of the second grid</vt:lpstr>
      <vt:lpstr>Transparancy of the grid</vt:lpstr>
      <vt:lpstr>Further reflections on the gap size</vt:lpstr>
      <vt:lpstr>Ion backflow for a double grid</vt:lpstr>
      <vt:lpstr>Conclusions: double grid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2455</cp:revision>
  <cp:lastPrinted>2002-02-06T08:01:21Z</cp:lastPrinted>
  <dcterms:created xsi:type="dcterms:W3CDTF">2020-04-29T12:39:51Z</dcterms:created>
  <dcterms:modified xsi:type="dcterms:W3CDTF">2020-04-29T12:41:32Z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