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Default Extension="wdp" ContentType="image/vnd.ms-photo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57" r:id="rId4"/>
    <p:sldId id="264" r:id="rId5"/>
    <p:sldId id="265" r:id="rId6"/>
    <p:sldId id="269" r:id="rId7"/>
    <p:sldId id="263" r:id="rId8"/>
    <p:sldId id="268" r:id="rId9"/>
    <p:sldId id="270" r:id="rId10"/>
    <p:sldId id="266" r:id="rId11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  </p:ext>
    </p:extLst>
  </p:showPr>
  <p:clrMru>
    <a:srgbClr val="FF0000"/>
    <a:srgbClr val="FF6600"/>
    <a:srgbClr val="0066FF"/>
    <a:srgbClr val="FFFF00"/>
    <a:srgbClr val="66FF33"/>
    <a:srgbClr val="808080"/>
    <a:srgbClr val="FFFF66"/>
    <a:srgbClr val="CCFF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8985" autoAdjust="0"/>
    <p:restoredTop sz="94954" autoAdjust="0"/>
  </p:normalViewPr>
  <p:slideViewPr>
    <p:cSldViewPr>
      <p:cViewPr varScale="1">
        <p:scale>
          <a:sx n="97" d="100"/>
          <a:sy n="97" d="100"/>
        </p:scale>
        <p:origin x="-120" y="-272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 smtClean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 smtClean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 smtClean="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 smtClean="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900" baseline="0" dirty="0" err="1" smtClean="0">
                <a:latin typeface="Verdana"/>
                <a:cs typeface="Verdana"/>
              </a:rPr>
              <a:t>Nikhef</a:t>
            </a:r>
            <a:r>
              <a:rPr lang="en-GB" altLang="en-US" sz="900" baseline="0" smtClean="0">
                <a:latin typeface="Verdana"/>
                <a:cs typeface="Verdana"/>
              </a:rPr>
              <a:t> Lepton </a:t>
            </a:r>
            <a:r>
              <a:rPr lang="en-GB" altLang="en-US" sz="900" baseline="0" dirty="0" smtClean="0">
                <a:latin typeface="Verdana"/>
                <a:cs typeface="Verdana"/>
              </a:rPr>
              <a:t>Collider 2020</a:t>
            </a:r>
            <a:endParaRPr lang="en-GB" altLang="en-US" sz="900" dirty="0" smtClean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gif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3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4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4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2600" y="3810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90800" y="228600"/>
            <a:ext cx="7203802" cy="1080120"/>
          </a:xfrm>
        </p:spPr>
        <p:txBody>
          <a:bodyPr anchor="ctr"/>
          <a:lstStyle/>
          <a:p>
            <a:r>
              <a:rPr lang="en-US" altLang="en-US" sz="3600" b="0" dirty="0" err="1" smtClean="0">
                <a:latin typeface="Verdana"/>
                <a:cs typeface="Verdana"/>
              </a:rPr>
              <a:t>GridPix</a:t>
            </a:r>
            <a:r>
              <a:rPr lang="en-US" altLang="en-US" sz="3600" b="0" dirty="0" smtClean="0">
                <a:latin typeface="Verdana"/>
                <a:cs typeface="Verdana"/>
              </a:rPr>
              <a:t> with double grid to</a:t>
            </a:r>
            <a:br>
              <a:rPr lang="en-US" altLang="en-US" sz="3600" b="0" dirty="0" smtClean="0">
                <a:latin typeface="Verdana"/>
                <a:cs typeface="Verdana"/>
              </a:rPr>
            </a:br>
            <a:r>
              <a:rPr lang="en-US" altLang="en-US" sz="3600" b="0" dirty="0" smtClean="0">
                <a:latin typeface="Verdana"/>
                <a:cs typeface="Verdana"/>
              </a:rPr>
              <a:t>reduce the ion back flow</a:t>
            </a:r>
            <a:endParaRPr lang="en-GB" altLang="en-US" sz="3600" b="0" dirty="0" smtClean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990600" y="1981200"/>
            <a:ext cx="10287000" cy="388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5"/>
              </a:buBlip>
            </a:pPr>
            <a:r>
              <a:rPr lang="en-US" sz="2200" kern="0" dirty="0" smtClean="0">
                <a:solidFill>
                  <a:srgbClr val="0000FF"/>
                </a:solidFill>
                <a:latin typeface="Verdana"/>
                <a:cs typeface="Verdana"/>
              </a:rPr>
              <a:t>Question: can one reduce the Ion Back Flow of a </a:t>
            </a:r>
            <a:r>
              <a:rPr lang="en-US" sz="2200" kern="0" dirty="0" err="1" smtClean="0">
                <a:solidFill>
                  <a:srgbClr val="0000FF"/>
                </a:solidFill>
                <a:latin typeface="Verdana"/>
                <a:cs typeface="Verdana"/>
              </a:rPr>
              <a:t>GridPix</a:t>
            </a:r>
            <a:r>
              <a:rPr lang="en-US" sz="2200" kern="0" dirty="0" smtClean="0">
                <a:solidFill>
                  <a:srgbClr val="0000FF"/>
                </a:solidFill>
                <a:latin typeface="Verdana"/>
                <a:cs typeface="Verdana"/>
              </a:rPr>
              <a:t> detector?</a:t>
            </a:r>
          </a:p>
          <a:p>
            <a:pPr marL="342900" lvl="0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5"/>
              </a:buBlip>
            </a:pPr>
            <a:r>
              <a:rPr lang="en-US" sz="2200" kern="0" dirty="0" smtClean="0">
                <a:solidFill>
                  <a:srgbClr val="0000FF"/>
                </a:solidFill>
                <a:latin typeface="Verdana"/>
                <a:cs typeface="Verdana"/>
              </a:rPr>
              <a:t>We could design a </a:t>
            </a:r>
            <a:r>
              <a:rPr lang="en-US" sz="2200" kern="0" dirty="0" err="1" smtClean="0">
                <a:solidFill>
                  <a:srgbClr val="0000FF"/>
                </a:solidFill>
                <a:latin typeface="Verdana"/>
                <a:cs typeface="Verdana"/>
              </a:rPr>
              <a:t>GridPix</a:t>
            </a:r>
            <a:r>
              <a:rPr lang="en-US" sz="2200" kern="0" dirty="0" smtClean="0">
                <a:solidFill>
                  <a:srgbClr val="0000FF"/>
                </a:solidFill>
                <a:latin typeface="Verdana"/>
                <a:cs typeface="Verdana"/>
              </a:rPr>
              <a:t> detector using a double grid </a:t>
            </a:r>
          </a:p>
          <a:p>
            <a:pPr marL="342900" lvl="0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5"/>
              </a:buBlip>
            </a:pPr>
            <a:r>
              <a:rPr lang="en-US" sz="2200" kern="0" dirty="0" smtClean="0">
                <a:solidFill>
                  <a:srgbClr val="0000FF"/>
                </a:solidFill>
                <a:latin typeface="Verdana"/>
                <a:cs typeface="Verdana"/>
              </a:rPr>
              <a:t>The idea is that by creating two field regions, one with a medium field and one with a high field (our standard Grid Pix) one could reduce the ion backflow in two stages.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5"/>
              </a:buBlip>
            </a:pPr>
            <a:r>
              <a:rPr lang="en-US" sz="2200" kern="0" dirty="0" smtClean="0">
                <a:solidFill>
                  <a:srgbClr val="0000FF"/>
                </a:solidFill>
                <a:latin typeface="Verdana"/>
                <a:cs typeface="Verdana"/>
              </a:rPr>
              <a:t>The high field avalanche region has a IBF factor </a:t>
            </a:r>
            <a:r>
              <a:rPr lang="en-US" sz="2200" kern="0" smtClean="0">
                <a:solidFill>
                  <a:srgbClr val="0000FF"/>
                </a:solidFill>
                <a:latin typeface="Verdana"/>
                <a:cs typeface="Verdana"/>
              </a:rPr>
              <a:t>of </a:t>
            </a:r>
            <a:r>
              <a:rPr lang="en-US" sz="2200" kern="0" smtClean="0">
                <a:solidFill>
                  <a:srgbClr val="0000FF"/>
                </a:solidFill>
                <a:latin typeface="Verdana"/>
                <a:cs typeface="Verdana"/>
              </a:rPr>
              <a:t>1.3%</a:t>
            </a:r>
            <a:endParaRPr lang="en-US" sz="2200" kern="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5"/>
              </a:buBlip>
            </a:pPr>
            <a:r>
              <a:rPr lang="en-US" sz="2200" kern="0" dirty="0" smtClean="0">
                <a:solidFill>
                  <a:srgbClr val="0000FF"/>
                </a:solidFill>
                <a:latin typeface="Verdana"/>
                <a:cs typeface="Verdana"/>
              </a:rPr>
              <a:t>The aim is to reduce the IBF by another factor 100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5"/>
              </a:buBlip>
            </a:pPr>
            <a:r>
              <a:rPr lang="en-US" sz="2200" kern="0" dirty="0" smtClean="0">
                <a:solidFill>
                  <a:srgbClr val="0000FF"/>
                </a:solidFill>
                <a:latin typeface="Verdana"/>
                <a:cs typeface="Verdana"/>
              </a:rPr>
              <a:t>The second Grid replaces the Gating device and is always operational  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5"/>
              </a:buBlip>
            </a:pPr>
            <a:endParaRPr lang="en-US" sz="2200" kern="0" dirty="0" smtClean="0">
              <a:solidFill>
                <a:srgbClr val="000000"/>
              </a:solidFill>
              <a:latin typeface="Verdana"/>
              <a:cs typeface="Verdana"/>
            </a:endParaRPr>
          </a:p>
        </p:txBody>
      </p:sp>
      <p:pic>
        <p:nvPicPr>
          <p:cNvPr id="16" name="Picture 15" descr="LCTPClogo_simple.wb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 flipH="1" flipV="1">
            <a:off x="10287000" y="5638187"/>
            <a:ext cx="1600200" cy="915012"/>
          </a:xfrm>
          <a:prstGeom prst="rect">
            <a:avLst/>
          </a:prstGeom>
        </p:spPr>
      </p:pic>
      <p:pic>
        <p:nvPicPr>
          <p:cNvPr id="19" name="Picture 18" descr="ildlogoTransparant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4400" y="5780024"/>
            <a:ext cx="1089024" cy="69697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76200"/>
            <a:ext cx="10363200" cy="800100"/>
          </a:xfrm>
        </p:spPr>
        <p:txBody>
          <a:bodyPr/>
          <a:lstStyle/>
          <a:p>
            <a:r>
              <a:rPr lang="en-US" sz="3600" b="0" dirty="0" smtClean="0">
                <a:solidFill>
                  <a:srgbClr val="FF0000"/>
                </a:solidFill>
                <a:latin typeface="Verdana"/>
                <a:cs typeface="Verdana"/>
              </a:rPr>
              <a:t>Conclusions</a:t>
            </a:r>
            <a:endParaRPr lang="en-US" sz="36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1143000"/>
            <a:ext cx="3048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066800"/>
            <a:ext cx="10134600" cy="710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srgbClr val="0000FF"/>
                </a:solidFill>
                <a:latin typeface="Verdana"/>
                <a:cs typeface="Verdana"/>
              </a:rPr>
              <a:t>The Ion Back Flow can be significantly reduced by putting a grid with a </a:t>
            </a:r>
          </a:p>
          <a:p>
            <a:r>
              <a:rPr lang="en-US" sz="2100" dirty="0" smtClean="0">
                <a:solidFill>
                  <a:srgbClr val="0000FF"/>
                </a:solidFill>
                <a:latin typeface="Verdana"/>
                <a:cs typeface="Verdana"/>
              </a:rPr>
              <a:t>identical pitch and hole size on top of the </a:t>
            </a:r>
            <a:r>
              <a:rPr lang="en-US" sz="2100" dirty="0" err="1" smtClean="0">
                <a:solidFill>
                  <a:srgbClr val="0000FF"/>
                </a:solidFill>
                <a:latin typeface="Verdana"/>
                <a:cs typeface="Verdana"/>
              </a:rPr>
              <a:t>Gridpix</a:t>
            </a:r>
            <a:r>
              <a:rPr lang="en-US" sz="2100" dirty="0" smtClean="0">
                <a:solidFill>
                  <a:srgbClr val="0000FF"/>
                </a:solidFill>
                <a:latin typeface="Verdana"/>
                <a:cs typeface="Verdana"/>
              </a:rPr>
              <a:t>.</a:t>
            </a:r>
          </a:p>
          <a:p>
            <a:endParaRPr lang="en-US" sz="21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100" dirty="0" smtClean="0">
                <a:solidFill>
                  <a:srgbClr val="0000FF"/>
                </a:solidFill>
                <a:latin typeface="Verdana"/>
                <a:cs typeface="Verdana"/>
              </a:rPr>
              <a:t>A device placed e.g. at 60-250 </a:t>
            </a:r>
            <a:r>
              <a:rPr lang="en-US" sz="2100" dirty="0" err="1" smtClean="0">
                <a:solidFill>
                  <a:srgbClr val="0000FF"/>
                </a:solidFill>
                <a:latin typeface="Verdana"/>
                <a:cs typeface="Verdana"/>
              </a:rPr>
              <a:t>μm</a:t>
            </a:r>
            <a:r>
              <a:rPr lang="en-US" sz="2100" dirty="0" smtClean="0">
                <a:solidFill>
                  <a:srgbClr val="0000FF"/>
                </a:solidFill>
                <a:latin typeface="Verdana"/>
                <a:cs typeface="Verdana"/>
              </a:rPr>
              <a:t> above the </a:t>
            </a:r>
            <a:r>
              <a:rPr lang="en-US" sz="2100" dirty="0" err="1" smtClean="0">
                <a:solidFill>
                  <a:srgbClr val="0000FF"/>
                </a:solidFill>
                <a:latin typeface="Verdana"/>
                <a:cs typeface="Verdana"/>
              </a:rPr>
              <a:t>GridPix</a:t>
            </a:r>
            <a:r>
              <a:rPr lang="en-US" sz="2100" dirty="0" smtClean="0">
                <a:solidFill>
                  <a:srgbClr val="0000FF"/>
                </a:solidFill>
                <a:latin typeface="Verdana"/>
                <a:cs typeface="Verdana"/>
              </a:rPr>
              <a:t> and ran with a </a:t>
            </a:r>
          </a:p>
          <a:p>
            <a:r>
              <a:rPr lang="en-US" sz="2100" dirty="0" smtClean="0">
                <a:solidFill>
                  <a:srgbClr val="0000FF"/>
                </a:solidFill>
                <a:latin typeface="Verdana"/>
                <a:cs typeface="Verdana"/>
              </a:rPr>
              <a:t>Field ratio of 16 (top) and 16 (lower) would do an excellent job. </a:t>
            </a:r>
          </a:p>
          <a:p>
            <a:r>
              <a:rPr lang="en-US" sz="2100" dirty="0" smtClean="0">
                <a:solidFill>
                  <a:srgbClr val="0000FF"/>
                </a:solidFill>
                <a:latin typeface="Verdana"/>
                <a:cs typeface="Verdana"/>
              </a:rPr>
              <a:t>The electron </a:t>
            </a:r>
            <a:r>
              <a:rPr lang="en-US" sz="2100" dirty="0" err="1" smtClean="0">
                <a:solidFill>
                  <a:srgbClr val="0000FF"/>
                </a:solidFill>
                <a:latin typeface="Verdana"/>
                <a:cs typeface="Verdana"/>
              </a:rPr>
              <a:t>transparancy</a:t>
            </a:r>
            <a:r>
              <a:rPr lang="en-US" sz="2100" dirty="0" smtClean="0">
                <a:solidFill>
                  <a:srgbClr val="0000FF"/>
                </a:solidFill>
                <a:latin typeface="Verdana"/>
                <a:cs typeface="Verdana"/>
              </a:rPr>
              <a:t> would be over 99 (91)% and the IBF would go </a:t>
            </a:r>
          </a:p>
          <a:p>
            <a:r>
              <a:rPr lang="en-US" sz="2100" dirty="0" smtClean="0">
                <a:solidFill>
                  <a:srgbClr val="0000FF"/>
                </a:solidFill>
                <a:latin typeface="Verdana"/>
                <a:cs typeface="Verdana"/>
              </a:rPr>
              <a:t>down from </a:t>
            </a:r>
            <a:r>
              <a:rPr lang="en-US" sz="2100" dirty="0" smtClean="0">
                <a:solidFill>
                  <a:srgbClr val="0000FF"/>
                </a:solidFill>
                <a:latin typeface="Verdana"/>
                <a:cs typeface="Verdana"/>
              </a:rPr>
              <a:t>1.3% </a:t>
            </a:r>
            <a:r>
              <a:rPr lang="en-US" sz="2100" dirty="0" smtClean="0">
                <a:solidFill>
                  <a:srgbClr val="0000FF"/>
                </a:solidFill>
                <a:latin typeface="Verdana"/>
                <a:cs typeface="Verdana"/>
              </a:rPr>
              <a:t>to 3 (1) 10</a:t>
            </a:r>
            <a:r>
              <a:rPr lang="en-US" sz="2100" baseline="30000" dirty="0" smtClean="0">
                <a:solidFill>
                  <a:srgbClr val="0000FF"/>
                </a:solidFill>
                <a:latin typeface="Verdana"/>
                <a:cs typeface="Verdana"/>
              </a:rPr>
              <a:t>-4</a:t>
            </a:r>
            <a:r>
              <a:rPr lang="en-US" sz="2100" dirty="0" smtClean="0">
                <a:solidFill>
                  <a:srgbClr val="0000FF"/>
                </a:solidFill>
                <a:latin typeface="Verdana"/>
                <a:cs typeface="Verdana"/>
              </a:rPr>
              <a:t> for a hole size of 25 (20) </a:t>
            </a:r>
            <a:r>
              <a:rPr lang="en-US" sz="2100" dirty="0" err="1" smtClean="0">
                <a:solidFill>
                  <a:srgbClr val="0000FF"/>
                </a:solidFill>
                <a:latin typeface="Verdana"/>
                <a:cs typeface="Verdana"/>
              </a:rPr>
              <a:t>μm</a:t>
            </a:r>
            <a:r>
              <a:rPr lang="en-US" sz="2100" dirty="0" smtClean="0">
                <a:solidFill>
                  <a:srgbClr val="0000FF"/>
                </a:solidFill>
                <a:latin typeface="Verdana"/>
                <a:cs typeface="Verdana"/>
              </a:rPr>
              <a:t>.</a:t>
            </a:r>
          </a:p>
          <a:p>
            <a:endParaRPr lang="en-US" sz="21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100" dirty="0" smtClean="0">
                <a:solidFill>
                  <a:srgbClr val="0000FF"/>
                </a:solidFill>
                <a:latin typeface="Verdana"/>
                <a:cs typeface="Verdana"/>
              </a:rPr>
              <a:t>This would solve the issue of IBF at CEPC and ILC.</a:t>
            </a:r>
          </a:p>
          <a:p>
            <a:endParaRPr lang="en-US" sz="21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100" dirty="0" smtClean="0">
                <a:solidFill>
                  <a:srgbClr val="0000FF"/>
                </a:solidFill>
                <a:latin typeface="Verdana"/>
                <a:cs typeface="Verdana"/>
              </a:rPr>
              <a:t>We could do a test at </a:t>
            </a:r>
            <a:r>
              <a:rPr lang="en-US" sz="2100" dirty="0" err="1" smtClean="0">
                <a:solidFill>
                  <a:srgbClr val="0000FF"/>
                </a:solidFill>
                <a:latin typeface="Verdana"/>
                <a:cs typeface="Verdana"/>
              </a:rPr>
              <a:t>Nikhef</a:t>
            </a:r>
            <a:r>
              <a:rPr lang="en-US" sz="2100" dirty="0" smtClean="0">
                <a:solidFill>
                  <a:srgbClr val="0000FF"/>
                </a:solidFill>
                <a:latin typeface="Verdana"/>
                <a:cs typeface="Verdana"/>
              </a:rPr>
              <a:t> mounting this grid on top of the</a:t>
            </a:r>
          </a:p>
          <a:p>
            <a:r>
              <a:rPr lang="en-US" sz="2100" dirty="0" err="1" smtClean="0">
                <a:solidFill>
                  <a:srgbClr val="0000FF"/>
                </a:solidFill>
                <a:latin typeface="Verdana"/>
                <a:cs typeface="Verdana"/>
              </a:rPr>
              <a:t>Gridpix</a:t>
            </a:r>
            <a:r>
              <a:rPr lang="en-US" sz="2100" dirty="0" smtClean="0">
                <a:solidFill>
                  <a:srgbClr val="0000FF"/>
                </a:solidFill>
                <a:latin typeface="Verdana"/>
                <a:cs typeface="Verdana"/>
              </a:rPr>
              <a:t> (holes 30 </a:t>
            </a:r>
            <a:r>
              <a:rPr lang="en-US" sz="2100" dirty="0" err="1" smtClean="0">
                <a:solidFill>
                  <a:srgbClr val="0000FF"/>
                </a:solidFill>
                <a:latin typeface="Verdana"/>
                <a:cs typeface="Verdana"/>
              </a:rPr>
              <a:t>μm</a:t>
            </a:r>
            <a:r>
              <a:rPr lang="en-US" sz="2100" dirty="0" smtClean="0">
                <a:solidFill>
                  <a:srgbClr val="0000FF"/>
                </a:solidFill>
                <a:latin typeface="Verdana"/>
                <a:cs typeface="Verdana"/>
              </a:rPr>
              <a:t>) and measure the electron </a:t>
            </a:r>
            <a:r>
              <a:rPr lang="en-US" sz="2100" dirty="0" err="1" smtClean="0">
                <a:solidFill>
                  <a:srgbClr val="0000FF"/>
                </a:solidFill>
                <a:latin typeface="Verdana"/>
                <a:cs typeface="Verdana"/>
              </a:rPr>
              <a:t>transparancy</a:t>
            </a:r>
            <a:r>
              <a:rPr lang="en-US" sz="2100" dirty="0" smtClean="0">
                <a:solidFill>
                  <a:srgbClr val="0000FF"/>
                </a:solidFill>
                <a:latin typeface="Verdana"/>
                <a:cs typeface="Verdana"/>
              </a:rPr>
              <a:t> and the </a:t>
            </a:r>
          </a:p>
          <a:p>
            <a:r>
              <a:rPr lang="en-US" sz="2100" dirty="0" smtClean="0">
                <a:solidFill>
                  <a:srgbClr val="0000FF"/>
                </a:solidFill>
                <a:latin typeface="Verdana"/>
                <a:cs typeface="Verdana"/>
              </a:rPr>
              <a:t>IBF and test the prediction on slide 6.</a:t>
            </a:r>
          </a:p>
          <a:p>
            <a:endParaRPr lang="en-US" sz="21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100" dirty="0" smtClean="0">
                <a:solidFill>
                  <a:srgbClr val="0000FF"/>
                </a:solidFill>
                <a:latin typeface="Verdana"/>
                <a:cs typeface="Verdana"/>
              </a:rPr>
              <a:t>It would be interesting to think about a post-processing step to</a:t>
            </a:r>
          </a:p>
          <a:p>
            <a:r>
              <a:rPr lang="en-US" sz="2100" dirty="0" smtClean="0">
                <a:solidFill>
                  <a:srgbClr val="0000FF"/>
                </a:solidFill>
                <a:latin typeface="Verdana"/>
                <a:cs typeface="Verdana"/>
              </a:rPr>
              <a:t>integrate the two grids.</a:t>
            </a:r>
          </a:p>
          <a:p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endParaRPr lang="en-US" sz="2000" dirty="0" smtClean="0">
              <a:latin typeface="Verdana"/>
              <a:cs typeface="Verdana"/>
            </a:endParaRPr>
          </a:p>
          <a:p>
            <a:endParaRPr lang="en-US" sz="2000" dirty="0" smtClean="0">
              <a:latin typeface="Verdana"/>
              <a:cs typeface="Verdana"/>
            </a:endParaRPr>
          </a:p>
          <a:p>
            <a:endParaRPr lang="en-US" sz="2000" dirty="0" smtClean="0">
              <a:latin typeface="Verdana"/>
              <a:cs typeface="Verdana"/>
            </a:endParaRPr>
          </a:p>
          <a:p>
            <a:endParaRPr lang="en-US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33400" y="649069"/>
            <a:ext cx="10668000" cy="5070396"/>
            <a:chOff x="533400" y="649069"/>
            <a:chExt cx="10668000" cy="5070396"/>
          </a:xfrm>
        </p:grpSpPr>
        <p:sp>
          <p:nvSpPr>
            <p:cNvPr id="18" name="Rectangle 17"/>
            <p:cNvSpPr/>
            <p:nvPr/>
          </p:nvSpPr>
          <p:spPr bwMode="auto">
            <a:xfrm>
              <a:off x="2743200" y="1905000"/>
              <a:ext cx="8305800" cy="25146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828800" y="649069"/>
              <a:ext cx="9372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rgbClr val="FF0000"/>
                  </a:solidFill>
                  <a:latin typeface="Verdana"/>
                  <a:cs typeface="Verdana"/>
                </a:rPr>
                <a:t>Design of a double Grid </a:t>
              </a:r>
              <a:endParaRPr lang="en-US" sz="3600" dirty="0">
                <a:solidFill>
                  <a:srgbClr val="FF0000"/>
                </a:solidFill>
                <a:latin typeface="Verdana"/>
                <a:cs typeface="Verdana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743200" y="5334000"/>
              <a:ext cx="8305800" cy="3048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/>
                  <a:cs typeface="Verdana"/>
                </a:rPr>
                <a:t>High field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743200" y="4419600"/>
              <a:ext cx="8305800" cy="914400"/>
            </a:xfrm>
            <a:prstGeom prst="rect">
              <a:avLst/>
            </a:prstGeom>
            <a:solidFill>
              <a:schemeClr val="accent1"/>
            </a:solidFill>
            <a:ln w="635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000" dirty="0" smtClean="0">
                <a:latin typeface="Verdana"/>
                <a:cs typeface="Verdana"/>
              </a:endParaRPr>
            </a:p>
            <a:p>
              <a:pPr algn="ctr"/>
              <a:r>
                <a:rPr lang="en-US" sz="2000" dirty="0" smtClean="0">
                  <a:latin typeface="Verdana"/>
                  <a:cs typeface="Verdana"/>
                </a:rPr>
                <a:t>Intermediate Field</a:t>
              </a:r>
              <a:endParaRPr lang="en-US" sz="2000" dirty="0">
                <a:latin typeface="Verdana"/>
                <a:cs typeface="Verdana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5800" y="5257800"/>
              <a:ext cx="2057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  <a:latin typeface="Verdana"/>
                  <a:cs typeface="Verdana"/>
                </a:rPr>
                <a:t>GridPix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91200" y="2895600"/>
              <a:ext cx="1905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Verdana"/>
                  <a:cs typeface="Verdana"/>
                </a:rPr>
                <a:t>Drift region</a:t>
              </a:r>
              <a:endParaRPr lang="en-US" sz="2000" dirty="0">
                <a:latin typeface="Verdana"/>
                <a:cs typeface="Verdana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3400" y="4191000"/>
              <a:ext cx="1905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Verdana"/>
                  <a:cs typeface="Verdana"/>
                </a:rPr>
                <a:t>Second Grid</a:t>
              </a:r>
              <a:endParaRPr lang="en-US" sz="2000" dirty="0">
                <a:latin typeface="Verdana"/>
                <a:cs typeface="Verdan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344269"/>
            <a:ext cx="937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dirty="0" smtClean="0">
                <a:solidFill>
                  <a:srgbClr val="FF0000"/>
                </a:solidFill>
                <a:latin typeface="Verdana"/>
                <a:cs typeface="Verdana"/>
              </a:rPr>
              <a:t>In (down) flow trajectories second Grid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Field ratio 10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1600" y="1219200"/>
            <a:ext cx="2412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Field ratio 240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7800" y="1062335"/>
            <a:ext cx="2216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Field ratio 40</a:t>
            </a:r>
            <a:endParaRPr lang="en-US" dirty="0">
              <a:latin typeface="Verdana"/>
              <a:cs typeface="Verdana"/>
            </a:endParaRPr>
          </a:p>
        </p:txBody>
      </p:sp>
      <p:pic>
        <p:nvPicPr>
          <p:cNvPr id="14" name="Picture 13" descr="Trajectories_FR1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4522172" cy="2895600"/>
          </a:xfrm>
          <a:prstGeom prst="rect">
            <a:avLst/>
          </a:prstGeom>
        </p:spPr>
      </p:pic>
      <p:pic>
        <p:nvPicPr>
          <p:cNvPr id="15" name="Picture 14" descr="Trajectories_FR4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1600200"/>
            <a:ext cx="5117194" cy="3276600"/>
          </a:xfrm>
          <a:prstGeom prst="rect">
            <a:avLst/>
          </a:prstGeom>
        </p:spPr>
      </p:pic>
      <p:pic>
        <p:nvPicPr>
          <p:cNvPr id="18" name="Picture 17" descr="Trajectories_FR240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4800" y="1676400"/>
            <a:ext cx="4641176" cy="29718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524000" y="4648200"/>
            <a:ext cx="9982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Geometry: second grid at 0.250 mm (</a:t>
            </a:r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z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); Cathode at 550 mm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Standard </a:t>
            </a:r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GridPix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pitch 55 </a:t>
            </a:r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μm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and hole 30 </a:t>
            </a:r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μm</a:t>
            </a:r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Field ratio = mean Field (0-0.250 mm)/ mean Field </a:t>
            </a:r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z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(2-550 mm)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Electron tracking without diffusion:</a:t>
            </a:r>
          </a:p>
          <a:p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σ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(</a:t>
            </a:r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rms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) size of funnel (</a:t>
            </a:r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focussing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E field) = 2.6-1.5-1.1 (Fr 10,40,240)</a:t>
            </a:r>
          </a:p>
          <a:p>
            <a:r>
              <a:rPr lang="en-US" sz="2000" dirty="0" smtClean="0">
                <a:latin typeface="Verdana"/>
                <a:cs typeface="Verdana"/>
              </a:rPr>
              <a:t> </a:t>
            </a:r>
            <a:endParaRPr lang="en-US" sz="20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344269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dirty="0" smtClean="0">
                <a:solidFill>
                  <a:srgbClr val="FF0000"/>
                </a:solidFill>
                <a:latin typeface="Verdana"/>
                <a:cs typeface="Verdana"/>
              </a:rPr>
              <a:t>Backflow (up) trajectories second Grid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11430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Field ratio 10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1600" y="1143000"/>
            <a:ext cx="2412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Field ratio 240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7800" y="1062335"/>
            <a:ext cx="2216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Field ratio 40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95400" y="4960203"/>
            <a:ext cx="102901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Verdana"/>
                <a:cs typeface="Verdana"/>
              </a:rPr>
              <a:t>Here the trajectories of ions from the bottom upwards are shown</a:t>
            </a:r>
          </a:p>
          <a:p>
            <a:r>
              <a:rPr lang="en-US" dirty="0" smtClean="0">
                <a:solidFill>
                  <a:srgbClr val="0000FF"/>
                </a:solidFill>
                <a:latin typeface="Verdana"/>
                <a:cs typeface="Verdana"/>
              </a:rPr>
              <a:t>The differences between the different field ratios are small</a:t>
            </a:r>
          </a:p>
        </p:txBody>
      </p:sp>
      <p:pic>
        <p:nvPicPr>
          <p:cNvPr id="12" name="Picture 11" descr="Trajectories_back_FR1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9311"/>
            <a:ext cx="4724400" cy="3025089"/>
          </a:xfrm>
          <a:prstGeom prst="rect">
            <a:avLst/>
          </a:prstGeom>
        </p:spPr>
      </p:pic>
      <p:pic>
        <p:nvPicPr>
          <p:cNvPr id="13" name="Picture 12" descr="Trajectories_back_FR4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1635160"/>
            <a:ext cx="5181600" cy="3317840"/>
          </a:xfrm>
          <a:prstGeom prst="rect">
            <a:avLst/>
          </a:prstGeom>
        </p:spPr>
      </p:pic>
      <p:pic>
        <p:nvPicPr>
          <p:cNvPr id="14" name="Picture 13" descr="Trajectories_back_FR240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6623" y="1752600"/>
            <a:ext cx="4641177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10363200" cy="800100"/>
          </a:xfrm>
        </p:spPr>
        <p:txBody>
          <a:bodyPr/>
          <a:lstStyle/>
          <a:p>
            <a:r>
              <a:rPr lang="en-US" sz="3600" b="0" dirty="0" smtClean="0">
                <a:solidFill>
                  <a:srgbClr val="FF0000"/>
                </a:solidFill>
                <a:latin typeface="Verdana"/>
                <a:cs typeface="Verdana"/>
              </a:rPr>
              <a:t>Modeling of ion back flow</a:t>
            </a:r>
            <a:endParaRPr lang="en-US" sz="36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1143000"/>
            <a:ext cx="3048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310819"/>
            <a:ext cx="9829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Modeling of the ion backflow is based on the measurements for a standard </a:t>
            </a:r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GridPix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with FR 240. The ion backflow was measured to be 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1.3%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.</a:t>
            </a:r>
          </a:p>
          <a:p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The Ion </a:t>
            </a:r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BackFlow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is sensitive to the diffusion in the high field region. 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The electron funnel size is 1.1 </a:t>
            </a:r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μm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just from the field </a:t>
            </a:r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focussing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. 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For the </a:t>
            </a:r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GridPix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(gap 50 </a:t>
            </a:r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μm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) one expects an electron diffusion of 150-200 </a:t>
            </a:r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μm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/√cm. This gives a smearing of the funnel of about 10-14 </a:t>
            </a:r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μm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.  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The calculated IBF corresponds to 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1.3% 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for  a smearing of 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15 </a:t>
            </a:r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μm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.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So this agrees reasonably well with expectations.</a:t>
            </a:r>
          </a:p>
          <a:p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The performance IBF of the top grid.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What happens is that the back flowing ions that make it through the lower 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grid that runs at FR240 will be flat distributed if one is 60-100 </a:t>
            </a:r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μm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or more 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above it. </a:t>
            </a:r>
          </a:p>
          <a:p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10363200" cy="800100"/>
          </a:xfrm>
        </p:spPr>
        <p:txBody>
          <a:bodyPr/>
          <a:lstStyle/>
          <a:p>
            <a:r>
              <a:rPr lang="en-US" sz="3600" b="0" dirty="0" smtClean="0">
                <a:solidFill>
                  <a:srgbClr val="FF0000"/>
                </a:solidFill>
                <a:latin typeface="Verdana"/>
                <a:cs typeface="Verdana"/>
              </a:rPr>
              <a:t>IBF of the second grid</a:t>
            </a:r>
            <a:endParaRPr lang="en-US" sz="36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1143000"/>
            <a:ext cx="3048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371601"/>
            <a:ext cx="9829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The performance IBF of the second grid.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What happens is that the back flowing ions that make it through the lower grid that runs at FR240 will be flat distributed if one is 60-100 </a:t>
            </a:r>
            <a:r>
              <a:rPr lang="en-US" sz="2200" dirty="0" err="1" smtClean="0">
                <a:solidFill>
                  <a:srgbClr val="0000FF"/>
                </a:solidFill>
                <a:latin typeface="Verdana"/>
                <a:cs typeface="Verdana"/>
              </a:rPr>
              <a:t>μm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 or more above it. </a:t>
            </a:r>
          </a:p>
          <a:p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The field ratio should not be too high to avoid gas amplification in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the top grid. Therefore we leave out the FR240 point.</a:t>
            </a:r>
            <a:endParaRPr lang="en-US" sz="2000" dirty="0" smtClean="0">
              <a:latin typeface="Verdana"/>
              <a:cs typeface="Verdana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35200" y="4140200"/>
          <a:ext cx="8128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b="0" dirty="0" smtClean="0">
                          <a:latin typeface="Verdana"/>
                          <a:cs typeface="Verdana"/>
                        </a:rPr>
                        <a:t>IBF (% )</a:t>
                      </a:r>
                      <a:r>
                        <a:rPr lang="en-US" b="0" baseline="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US" b="0" dirty="0" smtClean="0">
                          <a:latin typeface="Verdana"/>
                          <a:cs typeface="Verdana"/>
                        </a:rPr>
                        <a:t>  FR 40</a:t>
                      </a:r>
                      <a:endParaRPr lang="en-US" b="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Verdana"/>
                          <a:cs typeface="Verdana"/>
                        </a:rPr>
                        <a:t>FR 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Verdana"/>
                          <a:cs typeface="Verdana"/>
                        </a:rPr>
                        <a:t>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latin typeface="Verdana"/>
                          <a:cs typeface="Verdana"/>
                        </a:rPr>
                        <a:t>3.5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266700"/>
            <a:ext cx="10363200" cy="800100"/>
          </a:xfrm>
        </p:spPr>
        <p:txBody>
          <a:bodyPr/>
          <a:lstStyle/>
          <a:p>
            <a:r>
              <a:rPr lang="en-US" sz="3600" b="0" dirty="0" err="1" smtClean="0">
                <a:solidFill>
                  <a:srgbClr val="FF0000"/>
                </a:solidFill>
                <a:latin typeface="Verdana"/>
                <a:cs typeface="Verdana"/>
              </a:rPr>
              <a:t>Transparancy</a:t>
            </a:r>
            <a:r>
              <a:rPr lang="en-US" sz="3600" b="0" dirty="0" smtClean="0">
                <a:solidFill>
                  <a:srgbClr val="FF0000"/>
                </a:solidFill>
                <a:latin typeface="Verdana"/>
                <a:cs typeface="Verdana"/>
              </a:rPr>
              <a:t> of the grid</a:t>
            </a:r>
            <a:endParaRPr lang="en-US" sz="36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1143000"/>
            <a:ext cx="3048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371600"/>
            <a:ext cx="9829800" cy="3693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Another important aspect is the electron </a:t>
            </a:r>
            <a:r>
              <a:rPr lang="en-US" sz="2200" dirty="0" err="1" smtClean="0">
                <a:solidFill>
                  <a:srgbClr val="0000FF"/>
                </a:solidFill>
                <a:latin typeface="Verdana"/>
                <a:cs typeface="Verdana"/>
              </a:rPr>
              <a:t>transparancy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.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Using the simulation this can be calculated. </a:t>
            </a:r>
          </a:p>
          <a:p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</a:t>
            </a:r>
          </a:p>
          <a:p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endParaRPr lang="en-US" sz="22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It is important to choose a FR with a high (electron) </a:t>
            </a:r>
            <a:r>
              <a:rPr lang="en-US" sz="2200" dirty="0" err="1" smtClean="0">
                <a:solidFill>
                  <a:srgbClr val="0000FF"/>
                </a:solidFill>
                <a:latin typeface="Verdana"/>
                <a:cs typeface="Verdana"/>
              </a:rPr>
              <a:t>transparancy</a:t>
            </a:r>
            <a:endParaRPr lang="en-US" sz="22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so with FR of 40 or higher. </a:t>
            </a:r>
            <a:endParaRPr lang="en-US" sz="2000" dirty="0" smtClean="0">
              <a:latin typeface="Verdana"/>
              <a:cs typeface="Verdana"/>
            </a:endParaRPr>
          </a:p>
          <a:p>
            <a:endParaRPr lang="en-US" dirty="0">
              <a:latin typeface="Verdana"/>
              <a:cs typeface="Verdana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0" y="2362200"/>
          <a:ext cx="7620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err="1" smtClean="0">
                          <a:latin typeface="Verdana"/>
                          <a:cs typeface="Verdana"/>
                        </a:rPr>
                        <a:t>Transparancy</a:t>
                      </a:r>
                      <a:r>
                        <a:rPr lang="en-US" b="0" baseline="0" dirty="0" smtClean="0">
                          <a:latin typeface="Verdana"/>
                          <a:cs typeface="Verdana"/>
                        </a:rPr>
                        <a:t> (%) </a:t>
                      </a:r>
                    </a:p>
                    <a:p>
                      <a:pPr algn="ctr"/>
                      <a:r>
                        <a:rPr lang="en-US" b="0" baseline="0" dirty="0" smtClean="0">
                          <a:latin typeface="Verdana"/>
                          <a:cs typeface="Verdana"/>
                        </a:rPr>
                        <a:t>FR 240</a:t>
                      </a:r>
                      <a:endParaRPr lang="en-US" b="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latin typeface="Verdana"/>
                        <a:cs typeface="Verdana"/>
                      </a:endParaRPr>
                    </a:p>
                    <a:p>
                      <a:pPr algn="ctr"/>
                      <a:r>
                        <a:rPr lang="en-US" b="0" dirty="0" smtClean="0">
                          <a:latin typeface="Verdana"/>
                          <a:cs typeface="Verdana"/>
                        </a:rPr>
                        <a:t>FR 40</a:t>
                      </a:r>
                      <a:endParaRPr lang="en-US" b="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latin typeface="Verdana"/>
                        <a:cs typeface="Verdana"/>
                      </a:endParaRPr>
                    </a:p>
                    <a:p>
                      <a:pPr algn="ctr"/>
                      <a:r>
                        <a:rPr lang="en-US" b="0" dirty="0" smtClean="0">
                          <a:latin typeface="Verdana"/>
                          <a:cs typeface="Verdana"/>
                        </a:rPr>
                        <a:t>FR 10</a:t>
                      </a:r>
                      <a:endParaRPr lang="en-US" b="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erdana"/>
                          <a:cs typeface="Verdana"/>
                        </a:rPr>
                        <a:t>100.</a:t>
                      </a:r>
                      <a:endParaRPr lang="en-US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erdana"/>
                          <a:cs typeface="Verdana"/>
                        </a:rPr>
                        <a:t>100.</a:t>
                      </a:r>
                      <a:endParaRPr lang="en-US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erdana"/>
                          <a:cs typeface="Verdana"/>
                        </a:rPr>
                        <a:t>99.0</a:t>
                      </a:r>
                      <a:endParaRPr lang="en-US" dirty="0">
                        <a:latin typeface="Verdana"/>
                        <a:cs typeface="Verdan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266700"/>
            <a:ext cx="10363200" cy="800100"/>
          </a:xfrm>
        </p:spPr>
        <p:txBody>
          <a:bodyPr/>
          <a:lstStyle/>
          <a:p>
            <a:r>
              <a:rPr lang="en-US" sz="3600" b="0" dirty="0" smtClean="0">
                <a:solidFill>
                  <a:srgbClr val="FF0000"/>
                </a:solidFill>
                <a:latin typeface="Verdana"/>
                <a:cs typeface="Verdana"/>
              </a:rPr>
              <a:t>Reflections on double grid</a:t>
            </a:r>
            <a:endParaRPr lang="en-US" sz="36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1143000"/>
            <a:ext cx="3048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371600"/>
            <a:ext cx="9829800" cy="5663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Another important aspect is diffusion that takes place in the 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intermediate field region.  For the T2K gas this can be at most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400 </a:t>
            </a:r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μm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/√cm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. The gap is the distance between the two grids. </a:t>
            </a:r>
          </a:p>
          <a:p>
            <a:endParaRPr lang="en-US" sz="22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</a:t>
            </a:r>
          </a:p>
          <a:p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endParaRPr lang="en-US" sz="22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endParaRPr lang="en-US" sz="22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So in case of a 1 mm gap there is a sizeable probability that the</a:t>
            </a:r>
          </a:p>
          <a:p>
            <a:r>
              <a:rPr lang="en-US" sz="2200" dirty="0" err="1" smtClean="0">
                <a:solidFill>
                  <a:srgbClr val="0000FF"/>
                </a:solidFill>
                <a:latin typeface="Verdana"/>
                <a:cs typeface="Verdana"/>
              </a:rPr>
              <a:t>neigbour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 pixels detect the avalanche. 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So a smaller gap is preferable.</a:t>
            </a:r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endParaRPr lang="en-US" sz="2000" dirty="0" smtClean="0">
              <a:latin typeface="Verdana"/>
              <a:cs typeface="Verdana"/>
            </a:endParaRPr>
          </a:p>
          <a:p>
            <a:endParaRPr lang="en-US" sz="2000" dirty="0" smtClean="0">
              <a:latin typeface="Verdana"/>
              <a:cs typeface="Verdana"/>
            </a:endParaRPr>
          </a:p>
          <a:p>
            <a:endParaRPr lang="en-US" sz="2000" dirty="0" smtClean="0">
              <a:latin typeface="Verdana"/>
              <a:cs typeface="Verdana"/>
            </a:endParaRPr>
          </a:p>
          <a:p>
            <a:endParaRPr lang="en-US" dirty="0">
              <a:latin typeface="Verdana"/>
              <a:cs typeface="Verdana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0" y="2819400"/>
          <a:ext cx="7620000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latin typeface="Verdana"/>
                          <a:cs typeface="Verdana"/>
                        </a:rPr>
                        <a:t>Smearing </a:t>
                      </a:r>
                      <a:r>
                        <a:rPr lang="en-US" sz="2000" b="0" baseline="0" dirty="0" err="1" smtClean="0">
                          <a:latin typeface="Verdana"/>
                          <a:cs typeface="Verdana"/>
                        </a:rPr>
                        <a:t>σ</a:t>
                      </a:r>
                      <a:r>
                        <a:rPr lang="en-US" sz="2000" b="0" baseline="0" dirty="0" smtClean="0">
                          <a:latin typeface="Verdana"/>
                          <a:cs typeface="Verdana"/>
                        </a:rPr>
                        <a:t> (</a:t>
                      </a: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Verdana"/>
                        </a:rPr>
                        <a:t>μm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Verdana"/>
                        </a:rPr>
                        <a:t>)</a:t>
                      </a:r>
                      <a:endParaRPr lang="en-US" b="0" baseline="0" dirty="0" smtClean="0">
                        <a:latin typeface="Verdana"/>
                        <a:cs typeface="Verdan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Verdana"/>
                        </a:rPr>
                        <a:t>gap 1 mm</a:t>
                      </a:r>
                      <a:endParaRPr lang="en-US" b="0" dirty="0">
                        <a:solidFill>
                          <a:schemeClr val="bg1"/>
                        </a:solidFill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latin typeface="Verdana"/>
                        <a:cs typeface="Verdan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Verdana"/>
                        </a:rPr>
                        <a:t>gap 250 </a:t>
                      </a: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Verdana"/>
                        </a:rPr>
                        <a:t>μm</a:t>
                      </a:r>
                      <a:endParaRPr lang="en-US" sz="2000" b="0" dirty="0" smtClean="0">
                        <a:solidFill>
                          <a:schemeClr val="bg1"/>
                        </a:solidFill>
                        <a:latin typeface="Verdana"/>
                        <a:cs typeface="Verdana"/>
                      </a:endParaRPr>
                    </a:p>
                    <a:p>
                      <a:pPr algn="ctr"/>
                      <a:endParaRPr lang="en-US" b="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latin typeface="Verdana"/>
                        <a:cs typeface="Verdan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Verdana"/>
                        </a:rPr>
                        <a:t>gap 60 </a:t>
                      </a: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Verdana"/>
                        </a:rPr>
                        <a:t>μm</a:t>
                      </a:r>
                      <a:endParaRPr lang="en-US" sz="2000" b="0" dirty="0" smtClean="0">
                        <a:solidFill>
                          <a:schemeClr val="bg1"/>
                        </a:solidFill>
                        <a:latin typeface="Verdana"/>
                        <a:cs typeface="Verdan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erdana"/>
                          <a:cs typeface="Verdana"/>
                        </a:rPr>
                        <a:t>126</a:t>
                      </a:r>
                      <a:endParaRPr lang="en-US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erdana"/>
                          <a:cs typeface="Verdana"/>
                        </a:rPr>
                        <a:t>63</a:t>
                      </a:r>
                      <a:endParaRPr lang="en-US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erdana"/>
                          <a:cs typeface="Verdana"/>
                        </a:rPr>
                        <a:t>31</a:t>
                      </a:r>
                      <a:endParaRPr lang="en-US" dirty="0">
                        <a:latin typeface="Verdana"/>
                        <a:cs typeface="Verdan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266700"/>
            <a:ext cx="10363200" cy="800100"/>
          </a:xfrm>
        </p:spPr>
        <p:txBody>
          <a:bodyPr/>
          <a:lstStyle/>
          <a:p>
            <a:r>
              <a:rPr lang="en-US" sz="3600" b="0" dirty="0" smtClean="0">
                <a:solidFill>
                  <a:srgbClr val="FF0000"/>
                </a:solidFill>
                <a:latin typeface="Verdana"/>
                <a:cs typeface="Verdana"/>
              </a:rPr>
              <a:t>Ion backflow for a double grid</a:t>
            </a:r>
            <a:endParaRPr lang="en-US" sz="36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1143000"/>
            <a:ext cx="3048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371600"/>
            <a:ext cx="10058400" cy="590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Here calculations for the IBF of the two grids in case one has a total FR of 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about 240 – normal </a:t>
            </a:r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GridPix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operation. For the simulations the FR of the top 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grid was put at 16. The lower </a:t>
            </a:r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Grid(Pix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) was at FR 16 too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. 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Total FR 256. </a:t>
            </a:r>
          </a:p>
          <a:p>
            <a:endParaRPr lang="en-US" sz="22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</a:t>
            </a:r>
          </a:p>
          <a:p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endParaRPr lang="en-US" sz="22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endParaRPr lang="en-US" sz="22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 </a:t>
            </a:r>
          </a:p>
          <a:p>
            <a:endParaRPr lang="en-US" sz="22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In order to reach IBF*Gain (2 10</a:t>
            </a:r>
            <a:r>
              <a:rPr lang="en-US" sz="2000" baseline="30000" dirty="0" smtClean="0">
                <a:solidFill>
                  <a:srgbClr val="0000FF"/>
                </a:solidFill>
                <a:latin typeface="Verdana"/>
                <a:cs typeface="Verdana"/>
              </a:rPr>
              <a:t>3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) below one has to choose a slightly 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smaller hole size of 25 or 20 microns.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  </a:t>
            </a:r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endParaRPr lang="en-US" sz="2000" dirty="0" smtClean="0">
              <a:latin typeface="Verdana"/>
              <a:cs typeface="Verdana"/>
            </a:endParaRPr>
          </a:p>
          <a:p>
            <a:endParaRPr lang="en-US" sz="2000" dirty="0" smtClean="0">
              <a:latin typeface="Verdana"/>
              <a:cs typeface="Verdana"/>
            </a:endParaRPr>
          </a:p>
          <a:p>
            <a:endParaRPr lang="en-US" sz="2000" dirty="0" smtClean="0">
              <a:latin typeface="Verdana"/>
              <a:cs typeface="Verdana"/>
            </a:endParaRPr>
          </a:p>
          <a:p>
            <a:endParaRPr lang="en-US" dirty="0">
              <a:latin typeface="Verdana"/>
              <a:cs typeface="Verdana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0" y="2514600"/>
          <a:ext cx="7620000" cy="2567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baseline="0" dirty="0" smtClean="0">
                        <a:latin typeface="Verdana"/>
                        <a:cs typeface="Verdan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latin typeface="Verdana"/>
                          <a:cs typeface="Verdana"/>
                        </a:rPr>
                        <a:t>Ion backflow </a:t>
                      </a:r>
                    </a:p>
                    <a:p>
                      <a:pPr algn="ctr"/>
                      <a:endParaRPr lang="en-US" b="0" baseline="0" dirty="0" smtClean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baseline="0" dirty="0" smtClean="0">
                        <a:latin typeface="Verdana"/>
                        <a:cs typeface="Verdana"/>
                      </a:endParaRPr>
                    </a:p>
                    <a:p>
                      <a:pPr algn="ctr"/>
                      <a:r>
                        <a:rPr lang="en-US" sz="2000" b="0" baseline="0" dirty="0" smtClean="0">
                          <a:latin typeface="Verdana"/>
                          <a:cs typeface="Verdana"/>
                        </a:rPr>
                        <a:t>Hole 30 </a:t>
                      </a: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Verdana"/>
                        </a:rPr>
                        <a:t>μm</a:t>
                      </a:r>
                      <a:endParaRPr lang="en-US" b="0" baseline="0" dirty="0" smtClean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latin typeface="Verdana"/>
                        <a:cs typeface="Verdan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Verdana"/>
                        </a:rPr>
                        <a:t>Hole 25 </a:t>
                      </a: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Verdana"/>
                        </a:rPr>
                        <a:t>μm</a:t>
                      </a:r>
                      <a:endParaRPr lang="en-US" sz="2000" b="0" dirty="0" smtClean="0">
                        <a:solidFill>
                          <a:schemeClr val="bg1"/>
                        </a:solidFill>
                        <a:latin typeface="Verdana"/>
                        <a:cs typeface="Verdana"/>
                      </a:endParaRPr>
                    </a:p>
                    <a:p>
                      <a:pPr algn="ctr"/>
                      <a:endParaRPr lang="en-US" b="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latin typeface="Verdana"/>
                        <a:cs typeface="Verdan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Verdana"/>
                        </a:rPr>
                        <a:t>Hole 20 </a:t>
                      </a: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Verdana"/>
                        </a:rPr>
                        <a:t>μm</a:t>
                      </a:r>
                      <a:endParaRPr lang="en-US" sz="2000" b="0" dirty="0" smtClean="0">
                        <a:solidFill>
                          <a:schemeClr val="bg1"/>
                        </a:solidFill>
                        <a:latin typeface="Verdana"/>
                        <a:cs typeface="Verdan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erdana"/>
                          <a:cs typeface="Verdana"/>
                        </a:rPr>
                        <a:t>Top grid</a:t>
                      </a:r>
                      <a:endParaRPr lang="en-US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erdana"/>
                          <a:cs typeface="Verdana"/>
                        </a:rPr>
                        <a:t>2.2%</a:t>
                      </a:r>
                      <a:endParaRPr lang="en-US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erdana"/>
                          <a:cs typeface="Verdana"/>
                        </a:rPr>
                        <a:t>1.2%</a:t>
                      </a:r>
                      <a:endParaRPr lang="en-US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erdana"/>
                          <a:cs typeface="Verdana"/>
                        </a:rPr>
                        <a:t>0.7%</a:t>
                      </a:r>
                      <a:endParaRPr lang="en-US" dirty="0">
                        <a:latin typeface="Verdana"/>
                        <a:cs typeface="Verdan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Verdana"/>
                          <a:cs typeface="Verdana"/>
                        </a:rPr>
                        <a:t>GridPix</a:t>
                      </a:r>
                      <a:endParaRPr lang="en-US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erdana"/>
                          <a:cs typeface="Verdana"/>
                        </a:rPr>
                        <a:t>5.5%</a:t>
                      </a:r>
                      <a:endParaRPr lang="en-US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erdana"/>
                          <a:cs typeface="Verdana"/>
                        </a:rPr>
                        <a:t>2.8%</a:t>
                      </a:r>
                      <a:endParaRPr lang="en-US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erdana"/>
                          <a:cs typeface="Verdana"/>
                        </a:rPr>
                        <a:t>1.7%</a:t>
                      </a:r>
                      <a:endParaRPr lang="en-US" dirty="0">
                        <a:latin typeface="Verdana"/>
                        <a:cs typeface="Verdan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Verdana"/>
                          <a:cs typeface="Verdana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erdana"/>
                          <a:cs typeface="Verdana"/>
                        </a:rPr>
                        <a:t>12</a:t>
                      </a:r>
                      <a:r>
                        <a:rPr lang="en-US" baseline="0" dirty="0" smtClean="0">
                          <a:latin typeface="Verdana"/>
                          <a:cs typeface="Verdana"/>
                        </a:rPr>
                        <a:t> 10</a:t>
                      </a:r>
                      <a:r>
                        <a:rPr lang="en-US" baseline="30000" dirty="0" smtClean="0">
                          <a:latin typeface="Verdana"/>
                          <a:cs typeface="Verdana"/>
                        </a:rPr>
                        <a:t>-4</a:t>
                      </a:r>
                      <a:endParaRPr lang="en-US" baseline="3000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Verdana"/>
                          <a:cs typeface="Verdana"/>
                        </a:rPr>
                        <a:t>3 10</a:t>
                      </a:r>
                      <a:r>
                        <a:rPr lang="en-US" baseline="30000" dirty="0" smtClean="0">
                          <a:latin typeface="Verdana"/>
                          <a:cs typeface="Verdana"/>
                        </a:rPr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Verdana"/>
                          <a:cs typeface="Verdana"/>
                        </a:rPr>
                        <a:t>1</a:t>
                      </a:r>
                      <a:r>
                        <a:rPr lang="en-US" baseline="0" dirty="0" smtClean="0">
                          <a:latin typeface="Verdana"/>
                          <a:cs typeface="Verdana"/>
                        </a:rPr>
                        <a:t> 10</a:t>
                      </a:r>
                      <a:r>
                        <a:rPr lang="en-US" baseline="30000" dirty="0" smtClean="0">
                          <a:latin typeface="Verdana"/>
                          <a:cs typeface="Verdana"/>
                        </a:rPr>
                        <a:t>-4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Verdana"/>
                          <a:cs typeface="Verdana"/>
                        </a:rPr>
                        <a:t>transparancy</a:t>
                      </a:r>
                      <a:endParaRPr lang="en-US" dirty="0" smtClean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Verdana"/>
                          <a:cs typeface="Verdana"/>
                        </a:rPr>
                        <a:t>100%</a:t>
                      </a:r>
                    </a:p>
                    <a:p>
                      <a:pPr algn="ctr"/>
                      <a:endParaRPr lang="en-US" baseline="3000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Verdana"/>
                          <a:cs typeface="Verdana"/>
                        </a:rPr>
                        <a:t>99.4%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30000" dirty="0" smtClean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Verdana"/>
                          <a:cs typeface="Verdana"/>
                        </a:rPr>
                        <a:t>91.7%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30000" dirty="0" smtClean="0">
                        <a:latin typeface="Verdana"/>
                        <a:cs typeface="Verdan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9104321</TotalTime>
  <Pages>11</Pages>
  <Words>950</Words>
  <Application>Microsoft Office PowerPoint</Application>
  <PresentationFormat>Custom</PresentationFormat>
  <Paragraphs>164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Como</vt:lpstr>
      <vt:lpstr>GridPix with double grid to reduce the ion back flow</vt:lpstr>
      <vt:lpstr>Slide 2</vt:lpstr>
      <vt:lpstr>Slide 3</vt:lpstr>
      <vt:lpstr>Slide 4</vt:lpstr>
      <vt:lpstr>Modeling of ion back flow</vt:lpstr>
      <vt:lpstr>IBF of the second grid</vt:lpstr>
      <vt:lpstr>Transparancy of the grid</vt:lpstr>
      <vt:lpstr>Reflections on double grid</vt:lpstr>
      <vt:lpstr>Ion backflow for a double grid</vt:lpstr>
      <vt:lpstr>Conclusions</vt:lpstr>
    </vt:vector>
  </TitlesOfParts>
  <Manager/>
  <Company>NIKHEF</Company>
  <LinksUpToDate>false</LinksUpToDate>
  <SharedDoc>false</SharedDoc>
  <HyperlinkBase/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gaseous QUAD pixel detector</dc:title>
  <dc:subject/>
  <dc:creator>Peter Kluit </dc:creator>
  <cp:keywords/>
  <dc:description/>
  <cp:lastModifiedBy>Peter Kluit</cp:lastModifiedBy>
  <cp:revision>2451</cp:revision>
  <cp:lastPrinted>2002-02-06T08:01:21Z</cp:lastPrinted>
  <dcterms:created xsi:type="dcterms:W3CDTF">2020-04-29T12:27:40Z</dcterms:created>
  <dcterms:modified xsi:type="dcterms:W3CDTF">2020-04-29T12:38:24Z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