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  <p:sldMasterId id="2147483674" r:id="rId2"/>
  </p:sldMasterIdLst>
  <p:notesMasterIdLst>
    <p:notesMasterId r:id="rId10"/>
  </p:notesMasterIdLst>
  <p:handoutMasterIdLst>
    <p:handoutMasterId r:id="rId11"/>
  </p:handoutMasterIdLst>
  <p:sldIdLst>
    <p:sldId id="745" r:id="rId3"/>
    <p:sldId id="764" r:id="rId4"/>
    <p:sldId id="739" r:id="rId5"/>
    <p:sldId id="765" r:id="rId6"/>
    <p:sldId id="768" r:id="rId7"/>
    <p:sldId id="766" r:id="rId8"/>
    <p:sldId id="767" r:id="rId9"/>
  </p:sldIdLst>
  <p:sldSz cx="12192000" cy="68580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552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0000"/>
    <a:srgbClr val="0066FF"/>
    <a:srgbClr val="FFFF00"/>
    <a:srgbClr val="CCFFFF"/>
    <a:srgbClr val="FFFFCC"/>
    <a:srgbClr val="66FF33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5250" autoAdjust="0"/>
  </p:normalViewPr>
  <p:slideViewPr>
    <p:cSldViewPr>
      <p:cViewPr varScale="1">
        <p:scale>
          <a:sx n="92" d="100"/>
          <a:sy n="92" d="100"/>
        </p:scale>
        <p:origin x="283" y="77"/>
      </p:cViewPr>
      <p:guideLst>
        <p:guide orient="horz" pos="3552"/>
        <p:guide pos="3840"/>
      </p:guideLst>
    </p:cSldViewPr>
  </p:slideViewPr>
  <p:outlineViewPr>
    <p:cViewPr>
      <p:scale>
        <a:sx n="25" d="100"/>
        <a:sy n="25" d="100"/>
      </p:scale>
      <p:origin x="0" y="-3418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048" y="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703263"/>
            <a:ext cx="6183312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1437" cy="418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845" tIns="46622" rIns="94845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0"/>
            <a:r>
              <a:rPr lang="en-GB" noProof="0" smtClean="0"/>
              <a:t>Second level</a:t>
            </a:r>
          </a:p>
          <a:p>
            <a:pPr lvl="0"/>
            <a:r>
              <a:rPr lang="en-GB" noProof="0" smtClean="0"/>
              <a:t>Third level</a:t>
            </a:r>
          </a:p>
          <a:p>
            <a:pPr lvl="0"/>
            <a:r>
              <a:rPr lang="en-GB" noProof="0" smtClean="0"/>
              <a:t>Fourth level</a:t>
            </a:r>
          </a:p>
          <a:p>
            <a:pPr lvl="0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7957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pCol meet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FF0000"/>
              </a:buClr>
              <a:buFont typeface="Times New Roman" panose="02020603050405020304" pitchFamily="18" charset="0"/>
              <a:buChar char="■"/>
              <a:defRPr b="0"/>
            </a:lvl1pPr>
            <a:lvl2pPr marL="742950" indent="-285750">
              <a:buClr>
                <a:srgbClr val="FF0000"/>
              </a:buClr>
              <a:buFont typeface="Times New Roman" panose="02020603050405020304" pitchFamily="18" charset="0"/>
              <a:buChar char="■"/>
              <a:defRPr b="0"/>
            </a:lvl2pPr>
            <a:lvl3pPr marL="1200150" indent="-285750">
              <a:buClr>
                <a:srgbClr val="FF0000"/>
              </a:buClr>
              <a:buFont typeface="Times New Roman" panose="02020603050405020304" pitchFamily="18" charset="0"/>
              <a:buChar char="■"/>
              <a:defRPr b="0"/>
            </a:lvl3pPr>
            <a:lvl4pPr marL="1657350" indent="-285750">
              <a:buClr>
                <a:srgbClr val="FF0000"/>
              </a:buClr>
              <a:buFont typeface="Times New Roman" panose="02020603050405020304" pitchFamily="18" charset="0"/>
              <a:buChar char="■"/>
              <a:defRPr b="0"/>
            </a:lvl4pPr>
            <a:lvl5pPr marL="2000250" indent="-171450">
              <a:buClr>
                <a:srgbClr val="FF0000"/>
              </a:buClr>
              <a:buFont typeface="Times New Roman" panose="02020603050405020304" pitchFamily="18" charset="0"/>
              <a:buChar char="■"/>
              <a:defRPr b="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625" y="6356350"/>
            <a:ext cx="3990975" cy="365125"/>
          </a:xfrm>
        </p:spPr>
        <p:txBody>
          <a:bodyPr/>
          <a:lstStyle>
            <a:lvl1pPr algn="ctr">
              <a:spcBef>
                <a:spcPct val="0"/>
              </a:spcBef>
              <a:buClrTx/>
              <a:buSzTx/>
              <a:buFontTx/>
              <a:buNone/>
              <a:defRPr dirty="0" err="1" smtClean="0"/>
            </a:lvl1pPr>
          </a:lstStyle>
          <a:p>
            <a:pPr>
              <a:defRPr/>
            </a:pPr>
            <a:r>
              <a:rPr lang="en-US" altLang="en-US" dirty="0" err="1" smtClean="0"/>
              <a:t>Nikhef</a:t>
            </a:r>
            <a:r>
              <a:rPr lang="en-US" altLang="en-US" dirty="0" smtClean="0"/>
              <a:t>/Bonn </a:t>
            </a:r>
            <a:r>
              <a:rPr lang="en-US" altLang="en-US" dirty="0" err="1" smtClean="0"/>
              <a:t>LepCol</a:t>
            </a:r>
            <a:r>
              <a:rPr lang="en-US" altLang="en-US" dirty="0" smtClean="0"/>
              <a:t> meeting, December 2, 2019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873B3-74AF-421E-90D4-6D59E82542C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C5442-48EB-4A44-8052-02A5E849E1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277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Nikhef/Bonn LepCol meeting, September 9,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CC44C-F1D3-42D8-B9E9-A1F481BAD6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4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Nikhef/Bonn LepCol meeting, September 9,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6BF81-0722-4BE5-AEA6-1400F05473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423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Nikhef/Bonn LepCol meeting, September 9,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61B9C-BBBB-4EC7-B511-332C8A8089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185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Nikhef/Bonn LepCol meeting, September 9,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9B3DE-4EBE-4F2A-92B9-1CE213FE1D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677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Nikhef/Bonn LepCol meeting, September 9,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8C3A3-EB74-4205-9FE3-B58F3E53E6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194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7175" indent="-257175">
              <a:buFontTx/>
              <a:buBlip>
                <a:blip r:embed="rId2"/>
              </a:buBlip>
              <a:defRPr sz="2000"/>
            </a:lvl1pPr>
            <a:lvl2pPr marL="557213" indent="-214313">
              <a:buFontTx/>
              <a:buBlip>
                <a:blip r:embed="rId2"/>
              </a:buBlip>
              <a:defRPr sz="1800"/>
            </a:lvl2pPr>
            <a:lvl3pPr marL="857250" indent="-171450">
              <a:buFontTx/>
              <a:buBlip>
                <a:blip r:embed="rId2"/>
              </a:buBlip>
              <a:defRPr sz="1600"/>
            </a:lvl3pPr>
            <a:lvl4pPr marL="1200150" indent="-171450">
              <a:buFontTx/>
              <a:buBlip>
                <a:blip r:embed="rId2"/>
              </a:buBlip>
              <a:defRPr sz="1400"/>
            </a:lvl4pPr>
            <a:lvl5pPr marL="1543050" indent="-171450">
              <a:buFontTx/>
              <a:buBlip>
                <a:blip r:embed="rId2"/>
              </a:buBlip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84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95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406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Nikhef/Bonn LepCol meeting, September 9,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CADA5-5EDF-499B-AB93-1A1ED8FB9C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0726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Nikhef/Bonn LepCol meeting, September 9,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4F8F9-2A9D-4484-A478-5CA36DC3AB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44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 marL="342900" indent="-342900">
              <a:buClr>
                <a:srgbClr val="FF0000"/>
              </a:buClr>
              <a:buFont typeface="Times New Roman" panose="02020603050405020304" pitchFamily="18" charset="0"/>
              <a:buChar char="■"/>
              <a:defRPr b="0"/>
            </a:lvl1pPr>
            <a:lvl2pPr marL="742950" indent="-285750">
              <a:buClr>
                <a:srgbClr val="FF0000"/>
              </a:buClr>
              <a:buFont typeface="Times New Roman" panose="02020603050405020304" pitchFamily="18" charset="0"/>
              <a:buChar char="■"/>
              <a:defRPr b="0"/>
            </a:lvl2pPr>
            <a:lvl3pPr marL="1200150" indent="-285750">
              <a:buClr>
                <a:srgbClr val="FF0000"/>
              </a:buClr>
              <a:buFont typeface="Times New Roman" panose="02020603050405020304" pitchFamily="18" charset="0"/>
              <a:buChar char="■"/>
              <a:defRPr b="0"/>
            </a:lvl3pPr>
            <a:lvl4pPr marL="1657350" indent="-285750">
              <a:buClr>
                <a:srgbClr val="FF0000"/>
              </a:buClr>
              <a:buFont typeface="Times New Roman" panose="02020603050405020304" pitchFamily="18" charset="0"/>
              <a:buChar char="■"/>
              <a:defRPr b="0"/>
            </a:lvl4pPr>
            <a:lvl5pPr marL="2000250" indent="-171450">
              <a:buClr>
                <a:srgbClr val="FF0000"/>
              </a:buClr>
              <a:buFont typeface="Times New Roman" panose="02020603050405020304" pitchFamily="18" charset="0"/>
              <a:buChar char="■"/>
              <a:defRPr b="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 altLang="en-US" dirty="0" err="1" smtClean="0"/>
              <a:t>Nikhef</a:t>
            </a:r>
            <a:r>
              <a:rPr lang="en-US" altLang="en-US" dirty="0" smtClean="0"/>
              <a:t>/Bonn </a:t>
            </a:r>
            <a:r>
              <a:rPr lang="en-US" altLang="en-US" dirty="0" err="1" smtClean="0"/>
              <a:t>LepCol</a:t>
            </a:r>
            <a:r>
              <a:rPr lang="en-US" altLang="en-US" dirty="0" smtClean="0"/>
              <a:t> meeting, December 2, 2019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13752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D8188-1A68-468B-AE3B-C58C0364E671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8040216" y="6291943"/>
            <a:ext cx="3466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dirty="0" smtClean="0"/>
              <a:t>Fred Hartjes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00955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Nikhef/Bonn LepCol meeting, September 9,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0C897-7B5A-4743-B77D-4D20DA0CD8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728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Nikhef/Bonn LepCol meeting, September 9, 2019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A673C-B4A3-48CC-AB30-95ECD011AC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5136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Nikhef/Bonn LepCol meeting, September 9, 2019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0435F-0ABF-44E7-91DC-4F2AB024CF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1662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Nikhef/Bonn LepCol meeting, September 9, 2019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D1BD4-A1EE-400F-B517-52A444B902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0043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Nikhef/Bonn LepCol meeting, September 9, 2019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72B2C-94FD-409B-92CD-B7D7560B0A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5009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Nikhef/Bonn LepCol meeting, September 9, 2019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7AC2B-A395-49EB-AE1B-637293D67D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200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Nikhef/Bonn LepCol meeting, September 9, 2019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CDB73-CEF7-42B1-A47B-DD38C7EF78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0460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Nikhef/Bonn LepCol meeting, September 9,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00F40-1445-4DC7-BF48-37A6B070DD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9166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Nikhef/Bonn LepCol meeting, September 9,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57977-E702-467E-B2E1-7303491EF6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209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2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 altLang="en-US" dirty="0" err="1" smtClean="0"/>
              <a:t>Nikhef</a:t>
            </a:r>
            <a:r>
              <a:rPr lang="en-US" altLang="en-US" dirty="0" smtClean="0"/>
              <a:t>/Bonn </a:t>
            </a:r>
            <a:r>
              <a:rPr lang="en-US" altLang="en-US" dirty="0" err="1" smtClean="0"/>
              <a:t>LepCol</a:t>
            </a:r>
            <a:r>
              <a:rPr lang="en-US" altLang="en-US" dirty="0" smtClean="0"/>
              <a:t> meeting, April 20,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GB"/>
              <a:t>Fred Hartjes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67BC4-7167-4A24-B0DF-05826F599C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28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err="1" smtClean="0"/>
              <a:t>Nikhef</a:t>
            </a:r>
            <a:r>
              <a:rPr lang="en-US" dirty="0" smtClean="0"/>
              <a:t>/Bonn </a:t>
            </a:r>
            <a:r>
              <a:rPr lang="en-US" dirty="0" err="1" smtClean="0"/>
              <a:t>LepCol</a:t>
            </a:r>
            <a:r>
              <a:rPr lang="en-US" dirty="0" smtClean="0"/>
              <a:t> meeting, April 20,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5D65B-10E4-41DA-8B2D-5C24AF57BC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44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err="1" smtClean="0"/>
              <a:t>Nikhef</a:t>
            </a:r>
            <a:r>
              <a:rPr lang="en-US" dirty="0" smtClean="0"/>
              <a:t>/Bonn </a:t>
            </a:r>
            <a:r>
              <a:rPr lang="en-US" dirty="0" err="1" smtClean="0"/>
              <a:t>LepCol</a:t>
            </a:r>
            <a:r>
              <a:rPr lang="en-US" dirty="0" smtClean="0"/>
              <a:t> meeting, April 20,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2C28D-5EB9-4DAC-8961-1965F04492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43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err="1" smtClean="0"/>
              <a:t>Nikhef</a:t>
            </a:r>
            <a:r>
              <a:rPr lang="en-US" dirty="0" smtClean="0"/>
              <a:t>/Bonn </a:t>
            </a:r>
            <a:r>
              <a:rPr lang="en-US" dirty="0" err="1" smtClean="0"/>
              <a:t>LepCol</a:t>
            </a:r>
            <a:r>
              <a:rPr lang="en-US" dirty="0" smtClean="0"/>
              <a:t> meeting, April 20,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D16F6-2BE5-450E-A5FB-C34A5C9B7B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4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err="1" smtClean="0"/>
              <a:t>Nikhef</a:t>
            </a:r>
            <a:r>
              <a:rPr lang="en-US" dirty="0" smtClean="0"/>
              <a:t>/Bonn </a:t>
            </a:r>
            <a:r>
              <a:rPr lang="en-US" dirty="0" err="1" smtClean="0"/>
              <a:t>LepCol</a:t>
            </a:r>
            <a:r>
              <a:rPr lang="en-US" dirty="0" smtClean="0"/>
              <a:t> meeting, April 20,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6C2A5-4081-4F93-BAC4-3531F05851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26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Nikhef/Bonn LepCol meeting, September 9,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6831A-1944-49E5-AF6F-BC5C1989E2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9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7988" y="6356350"/>
            <a:ext cx="35274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 dirty="0" err="1" smtClean="0"/>
              <a:t>Nikhef</a:t>
            </a:r>
            <a:r>
              <a:rPr lang="en-US" altLang="en-US" dirty="0" smtClean="0"/>
              <a:t>/Bonn </a:t>
            </a:r>
            <a:r>
              <a:rPr lang="en-US" altLang="en-US" dirty="0" err="1" smtClean="0"/>
              <a:t>LepCol</a:t>
            </a:r>
            <a:r>
              <a:rPr lang="en-US" altLang="en-US" dirty="0" smtClean="0"/>
              <a:t> meeting, April 20,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CD86281-1D58-437F-A8E8-F57467A3472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6641B0-1F8E-4A3E-BD84-A09E521783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  <p:sldLayoutId id="2147483896" r:id="rId16"/>
    <p:sldLayoutId id="2147483897" r:id="rId17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FF0000"/>
        </a:buClr>
        <a:buFont typeface="Times New Roman" panose="02020603050405020304" pitchFamily="18" charset="0"/>
        <a:buChar char="■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FF0000"/>
        </a:buClr>
        <a:buFont typeface="Times New Roman" panose="02020603050405020304" pitchFamily="18" charset="0"/>
        <a:buChar char="■"/>
        <a:defRPr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FF0000"/>
        </a:buClr>
        <a:buFont typeface="Times New Roman" panose="02020603050405020304" pitchFamily="18" charset="0"/>
        <a:buChar char="■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FF0000"/>
        </a:buClr>
        <a:buFont typeface="Times New Roman" panose="02020603050405020304" pitchFamily="18" charset="0"/>
        <a:buChar char="■"/>
        <a:defRPr sz="1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FF0000"/>
        </a:buClr>
        <a:buFont typeface="Times New Roman" panose="02020603050405020304" pitchFamily="18" charset="0"/>
        <a:buChar char="■"/>
        <a:defRPr sz="1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Nikhef/Bonn LepCol meeting, September 9,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4C2BEE4-4D55-4255-9DD8-4B7C4E2748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90124" y="1990232"/>
            <a:ext cx="7668852" cy="817265"/>
          </a:xfrm>
        </p:spPr>
        <p:txBody>
          <a:bodyPr rtlCol="0"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dirty="0" smtClean="0"/>
              <a:t>Ion backflow calculations</a:t>
            </a:r>
            <a:endParaRPr lang="en-GB" altLang="en-US" dirty="0" smtClean="0"/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223792" y="3850180"/>
            <a:ext cx="3600450" cy="1516063"/>
          </a:xfrm>
        </p:spPr>
        <p:txBody>
          <a:bodyPr/>
          <a:lstStyle/>
          <a:p>
            <a:pPr marL="342900" indent="-342900" eaLnBrk="1" hangingPunct="1">
              <a:lnSpc>
                <a:spcPct val="120000"/>
              </a:lnSpc>
              <a:spcBef>
                <a:spcPct val="0"/>
              </a:spcBef>
            </a:pPr>
            <a:r>
              <a:rPr lang="en-GB" altLang="en-US" dirty="0" smtClean="0"/>
              <a:t>Fred Hartjes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0"/>
              </a:spcBef>
            </a:pPr>
            <a:r>
              <a:rPr lang="en-GB" altLang="en-US" dirty="0" smtClean="0"/>
              <a:t>NIKHEF</a:t>
            </a:r>
          </a:p>
        </p:txBody>
      </p:sp>
      <p:pic>
        <p:nvPicPr>
          <p:cNvPr id="2151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938" y="404813"/>
            <a:ext cx="16732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FF0000"/>
              </a:buClr>
              <a:buFont typeface="Times New Roman" panose="02020603050405020304" pitchFamily="18" charset="0"/>
              <a:buChar char="■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Times New Roman" panose="02020603050405020304" pitchFamily="18" charset="0"/>
              <a:buChar char="■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Times New Roman" panose="02020603050405020304" pitchFamily="18" charset="0"/>
              <a:buChar char="■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Times New Roman" panose="02020603050405020304" pitchFamily="18" charset="0"/>
              <a:buChar char="■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Times New Roman" panose="02020603050405020304" pitchFamily="18" charset="0"/>
              <a:buChar char="■"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0000"/>
              </a:buClr>
              <a:buFont typeface="Times New Roman" panose="02020603050405020304" pitchFamily="18" charset="0"/>
              <a:buChar char="■"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0000"/>
              </a:buClr>
              <a:buFont typeface="Times New Roman" panose="02020603050405020304" pitchFamily="18" charset="0"/>
              <a:buChar char="■"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0000"/>
              </a:buClr>
              <a:buFont typeface="Times New Roman" panose="02020603050405020304" pitchFamily="18" charset="0"/>
              <a:buChar char="■"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0000"/>
              </a:buClr>
              <a:buFont typeface="Times New Roman" panose="02020603050405020304" pitchFamily="18" charset="0"/>
              <a:buChar char="■"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1200" dirty="0">
                <a:cs typeface="Arial" panose="020B0604020202020204" pitchFamily="34" charset="0"/>
              </a:rPr>
              <a:t>‹#›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70741-8DB0-4432-A5B6-3534B5BBB53D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21513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200" dirty="0" err="1"/>
              <a:t>Nikhef</a:t>
            </a:r>
            <a:r>
              <a:rPr lang="en-US" altLang="en-US" sz="1200" dirty="0"/>
              <a:t>/Bonn </a:t>
            </a:r>
            <a:r>
              <a:rPr lang="en-US" altLang="en-US" sz="1200" dirty="0" err="1"/>
              <a:t>LepCol</a:t>
            </a:r>
            <a:r>
              <a:rPr lang="en-US" altLang="en-US" sz="1200" dirty="0"/>
              <a:t> meeting, April 20, 2020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1448174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105672" cy="975643"/>
          </a:xfrm>
        </p:spPr>
        <p:txBody>
          <a:bodyPr/>
          <a:lstStyle/>
          <a:p>
            <a:r>
              <a:rPr lang="en-US" dirty="0" smtClean="0"/>
              <a:t>Leakage for different drift fields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105672" cy="4351338"/>
          </a:xfrm>
        </p:spPr>
        <p:txBody>
          <a:bodyPr/>
          <a:lstStyle/>
          <a:p>
            <a:r>
              <a:rPr lang="en-US" dirty="0" smtClean="0"/>
              <a:t>Accuracy </a:t>
            </a:r>
            <a:r>
              <a:rPr lang="en-US" dirty="0" smtClean="0"/>
              <a:t>affected by </a:t>
            </a:r>
            <a:r>
              <a:rPr lang="en-US" dirty="0" smtClean="0"/>
              <a:t>instabilities</a:t>
            </a:r>
          </a:p>
          <a:p>
            <a:pPr lvl="1"/>
            <a:r>
              <a:rPr lang="en-US" dirty="0" smtClean="0"/>
              <a:t>Field dependent micro discharges at field cage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1.45% </a:t>
            </a:r>
            <a:r>
              <a:rPr lang="en-US" dirty="0" smtClean="0"/>
              <a:t>value at 270 V/cm </a:t>
            </a:r>
            <a:r>
              <a:rPr lang="en-US" dirty="0" smtClean="0"/>
              <a:t>was measured a few hours before the other measurements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fit suggests rather </a:t>
            </a:r>
            <a:r>
              <a:rPr lang="en-US" dirty="0" smtClean="0"/>
              <a:t>1.3% at 270 V/cm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err="1" smtClean="0"/>
              <a:t>Nikhef</a:t>
            </a:r>
            <a:r>
              <a:rPr lang="en-US" altLang="en-US" dirty="0" smtClean="0"/>
              <a:t>/Bonn </a:t>
            </a:r>
            <a:r>
              <a:rPr lang="en-US" altLang="en-US" dirty="0" err="1" smtClean="0"/>
              <a:t>LepCol</a:t>
            </a:r>
            <a:r>
              <a:rPr lang="en-US" altLang="en-US" dirty="0" smtClean="0"/>
              <a:t> meeting, February 24,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22ED8188-1A68-468B-AE3B-C58C0364E671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864" y="555080"/>
            <a:ext cx="7042321" cy="565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0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561" y="112895"/>
            <a:ext cx="10515600" cy="698705"/>
          </a:xfrm>
        </p:spPr>
        <p:txBody>
          <a:bodyPr/>
          <a:lstStyle/>
          <a:p>
            <a:r>
              <a:rPr lang="en-US" dirty="0" smtClean="0"/>
              <a:t>Assumption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44" y="944724"/>
            <a:ext cx="6408712" cy="4104456"/>
          </a:xfrm>
        </p:spPr>
        <p:txBody>
          <a:bodyPr/>
          <a:lstStyle/>
          <a:p>
            <a:r>
              <a:rPr lang="en-US" dirty="0" smtClean="0"/>
              <a:t>At first I assume that the ion backflow is always reduced by ion collection of the grid</a:t>
            </a:r>
          </a:p>
          <a:p>
            <a:pPr lvl="1"/>
            <a:r>
              <a:rPr lang="en-US" dirty="0" smtClean="0"/>
              <a:t>In the hypothetical case where the drift field outside the grid is equal to the amplification field under the grid, I assume that the reduction of the ion backflow is completely determined by the geometry, i.e. the surface of the holes divided by the total surface of the grid</a:t>
            </a:r>
          </a:p>
          <a:p>
            <a:pPr lvl="1"/>
            <a:r>
              <a:rPr lang="en-US" dirty="0" smtClean="0"/>
              <a:t>In this case the geometrical factor (G) is 0.234 for a 30 um diameter hole</a:t>
            </a:r>
          </a:p>
          <a:p>
            <a:pPr lvl="1"/>
            <a:r>
              <a:rPr lang="en-US" dirty="0" smtClean="0"/>
              <a:t>So for a drift field of 68 kV/cm (the amplification field) we would get an ion backflow of 23.4%</a:t>
            </a:r>
          </a:p>
          <a:p>
            <a:endParaRPr lang="en-US" dirty="0" smtClean="0"/>
          </a:p>
          <a:p>
            <a:r>
              <a:rPr lang="en-US" dirty="0" smtClean="0"/>
              <a:t>Secondly I assume that the ion backflow (IBF) is further reduced by the square root of the ratio between the drift field (</a:t>
            </a:r>
            <a:r>
              <a:rPr lang="en-US" dirty="0" err="1" smtClean="0"/>
              <a:t>E</a:t>
            </a:r>
            <a:r>
              <a:rPr lang="en-US" baseline="-25000" dirty="0" err="1" smtClean="0"/>
              <a:t>drift</a:t>
            </a:r>
            <a:r>
              <a:rPr lang="en-US" dirty="0" smtClean="0"/>
              <a:t>) and the amplification field (</a:t>
            </a:r>
            <a:r>
              <a:rPr lang="en-US" dirty="0" err="1" smtClean="0"/>
              <a:t>E</a:t>
            </a:r>
            <a:r>
              <a:rPr lang="en-US" baseline="-25000" dirty="0" err="1" smtClean="0"/>
              <a:t>amp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err="1"/>
              <a:t>Nikhef</a:t>
            </a:r>
            <a:r>
              <a:rPr lang="en-US" altLang="en-US" dirty="0"/>
              <a:t>/Bonn </a:t>
            </a:r>
            <a:r>
              <a:rPr lang="en-US" altLang="en-US" dirty="0" err="1"/>
              <a:t>LepCol</a:t>
            </a:r>
            <a:r>
              <a:rPr lang="en-US" altLang="en-US" dirty="0"/>
              <a:t> meeting, April 20,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22ED8188-1A68-468B-AE3B-C58C0364E671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392144" y="3001322"/>
                <a:ext cx="3436069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𝐼𝐵𝐹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×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𝑑𝑟𝑖𝑓𝑡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𝑎𝑚𝑝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2144" y="3001322"/>
                <a:ext cx="3436069" cy="10911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754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561" y="112895"/>
            <a:ext cx="10515600" cy="698705"/>
          </a:xfrm>
        </p:spPr>
        <p:txBody>
          <a:bodyPr/>
          <a:lstStyle/>
          <a:p>
            <a:r>
              <a:rPr lang="en-US" dirty="0" smtClean="0"/>
              <a:t>Comparing the assumption with the experimental result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44" y="908720"/>
            <a:ext cx="6552728" cy="4140460"/>
          </a:xfrm>
        </p:spPr>
        <p:txBody>
          <a:bodyPr/>
          <a:lstStyle/>
          <a:p>
            <a:r>
              <a:rPr lang="en-US" dirty="0" smtClean="0"/>
              <a:t>Hole diameter tuned to 28 um to get the correct agreement with the experimental result</a:t>
            </a:r>
          </a:p>
          <a:p>
            <a:pPr lvl="1"/>
            <a:r>
              <a:rPr lang="en-US" dirty="0"/>
              <a:t>=&gt; G = 0.204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err="1"/>
              <a:t>Nikhef</a:t>
            </a:r>
            <a:r>
              <a:rPr lang="en-US" altLang="en-US" dirty="0"/>
              <a:t>/Bonn </a:t>
            </a:r>
            <a:r>
              <a:rPr lang="en-US" altLang="en-US" dirty="0" err="1"/>
              <a:t>LepCol</a:t>
            </a:r>
            <a:r>
              <a:rPr lang="en-US" altLang="en-US" dirty="0"/>
              <a:t> meeting, April 20,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22ED8188-1A68-468B-AE3B-C58C0364E671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620153" y="1064645"/>
                <a:ext cx="3436069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𝐼𝐵𝐹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×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𝑑𝑟𝑖𝑓𝑡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𝑎𝑚𝑝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153" y="1064645"/>
                <a:ext cx="3436069" cy="10911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61" y="2366987"/>
            <a:ext cx="5167534" cy="41503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7282" y="2457485"/>
            <a:ext cx="5415638" cy="40241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 rot="20001892">
            <a:off x="7550659" y="3330373"/>
            <a:ext cx="1677062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Calculation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89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561" y="112895"/>
            <a:ext cx="10515600" cy="698705"/>
          </a:xfrm>
        </p:spPr>
        <p:txBody>
          <a:bodyPr/>
          <a:lstStyle/>
          <a:p>
            <a:r>
              <a:rPr lang="en-US" dirty="0" smtClean="0"/>
              <a:t>Backflow to an intermediate field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52" y="1088944"/>
            <a:ext cx="6552728" cy="1368152"/>
          </a:xfrm>
        </p:spPr>
        <p:txBody>
          <a:bodyPr/>
          <a:lstStyle/>
          <a:p>
            <a:r>
              <a:rPr lang="en-US" dirty="0" smtClean="0"/>
              <a:t>At a field ratio of 40 </a:t>
            </a:r>
          </a:p>
          <a:p>
            <a:endParaRPr lang="en-US" dirty="0" smtClean="0"/>
          </a:p>
          <a:p>
            <a:r>
              <a:rPr lang="en-US" dirty="0" smtClean="0"/>
              <a:t>=&gt; 11.2 kV/cm intermediate field</a:t>
            </a:r>
          </a:p>
          <a:p>
            <a:endParaRPr lang="en-US" dirty="0" smtClean="0"/>
          </a:p>
          <a:p>
            <a:r>
              <a:rPr lang="en-US" dirty="0" smtClean="0"/>
              <a:t>=&gt; IBF = 8.26%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err="1"/>
              <a:t>Nikhef</a:t>
            </a:r>
            <a:r>
              <a:rPr lang="en-US" altLang="en-US" dirty="0"/>
              <a:t>/Bonn </a:t>
            </a:r>
            <a:r>
              <a:rPr lang="en-US" altLang="en-US" dirty="0" err="1"/>
              <a:t>LepCol</a:t>
            </a:r>
            <a:r>
              <a:rPr lang="en-US" altLang="en-US" dirty="0"/>
              <a:t> meeting, April 20,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22ED8188-1A68-468B-AE3B-C58C0364E671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281622" y="4077072"/>
                <a:ext cx="3436069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𝐼𝐵𝐹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×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𝑑𝑟𝑖𝑓𝑡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𝑎𝑚𝑝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622" y="4077072"/>
                <a:ext cx="3436069" cy="10911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5960" y="2084597"/>
            <a:ext cx="5688632" cy="422697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 rot="20001892">
            <a:off x="7478650" y="3967249"/>
            <a:ext cx="1677062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Calculation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472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561" y="112895"/>
            <a:ext cx="10515600" cy="698705"/>
          </a:xfrm>
        </p:spPr>
        <p:txBody>
          <a:bodyPr/>
          <a:lstStyle/>
          <a:p>
            <a:r>
              <a:rPr lang="en-US" dirty="0" smtClean="0"/>
              <a:t>Effect of the second grid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44" y="808337"/>
            <a:ext cx="6984776" cy="4140460"/>
          </a:xfrm>
        </p:spPr>
        <p:txBody>
          <a:bodyPr/>
          <a:lstStyle/>
          <a:p>
            <a:r>
              <a:rPr lang="en-US" dirty="0" smtClean="0"/>
              <a:t>We get the same curve but only multiplied by the backflow factor (G = 0.204) of the second grid</a:t>
            </a:r>
            <a:endParaRPr lang="en-US" dirty="0"/>
          </a:p>
          <a:p>
            <a:r>
              <a:rPr lang="en-US" dirty="0" smtClean="0"/>
              <a:t>There is NO dependence on the value of the intermediate field</a:t>
            </a:r>
          </a:p>
          <a:p>
            <a:r>
              <a:rPr lang="en-US" dirty="0" smtClean="0"/>
              <a:t>But of course there will be a dependence on the electron transparency of the intermediate field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err="1"/>
              <a:t>Nikhef</a:t>
            </a:r>
            <a:r>
              <a:rPr lang="en-US" altLang="en-US" dirty="0"/>
              <a:t>/Bonn </a:t>
            </a:r>
            <a:r>
              <a:rPr lang="en-US" altLang="en-US" dirty="0" err="1"/>
              <a:t>LepCol</a:t>
            </a:r>
            <a:r>
              <a:rPr lang="en-US" altLang="en-US" dirty="0"/>
              <a:t> meeting, April 20,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22ED8188-1A68-468B-AE3B-C58C0364E671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796092" y="139612"/>
                <a:ext cx="3436069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𝐼𝐵𝐹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×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𝑑𝑟𝑖𝑓𝑡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𝑎𝑚𝑝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6092" y="139612"/>
                <a:ext cx="3436069" cy="10911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61" y="2587463"/>
            <a:ext cx="5167534" cy="41503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9312" y="2878567"/>
            <a:ext cx="4992145" cy="370944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 rot="20001892">
            <a:off x="7620698" y="3441716"/>
            <a:ext cx="1917326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Calculation for two grids 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536160" y="1964781"/>
            <a:ext cx="372025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IBF = 0.27 % at 280 V/cm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31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59559"/>
          </a:xfrm>
        </p:spPr>
        <p:txBody>
          <a:bodyPr/>
          <a:lstStyle/>
          <a:p>
            <a:r>
              <a:rPr lang="en-US" dirty="0" smtClean="0"/>
              <a:t>From the IBF measurements for different drift fields we learned that IBF increases with </a:t>
            </a:r>
            <a:r>
              <a:rPr lang="en-US" dirty="0" err="1" smtClean="0"/>
              <a:t>Edrift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Using two simple logical assumptions we get an expression that gives a good agreement with the measurements</a:t>
            </a:r>
          </a:p>
          <a:p>
            <a:endParaRPr lang="en-US" dirty="0"/>
          </a:p>
          <a:p>
            <a:r>
              <a:rPr lang="en-US" dirty="0" smtClean="0"/>
              <a:t>Adding a second grid reduces the IBF, but only by the geometrical factor of the grid (~ 0.2)</a:t>
            </a:r>
          </a:p>
          <a:p>
            <a:endParaRPr lang="en-US" dirty="0"/>
          </a:p>
          <a:p>
            <a:r>
              <a:rPr lang="en-US" dirty="0" smtClean="0"/>
              <a:t>The IBF does not depend on the intermediate field, so this field should be chosen to get the highest electron transmission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Nikhef/Bonn LepCol meeting, December 2,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22ED8188-1A68-468B-AE3B-C58C0364E671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03933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9218216</TotalTime>
  <Pages>11</Pages>
  <Words>462</Words>
  <Application>Microsoft Office PowerPoint</Application>
  <PresentationFormat>Widescreen</PresentationFormat>
  <Paragraphs>61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Custom Design</vt:lpstr>
      <vt:lpstr>1_Custom Design</vt:lpstr>
      <vt:lpstr>Ion backflow calculations</vt:lpstr>
      <vt:lpstr>Leakage for different drift fields</vt:lpstr>
      <vt:lpstr>Assumption </vt:lpstr>
      <vt:lpstr>Comparing the assumption with the experimental result</vt:lpstr>
      <vt:lpstr>Backflow to an intermediate field</vt:lpstr>
      <vt:lpstr>Effect of the second grid</vt:lpstr>
      <vt:lpstr>Conclusions</vt:lpstr>
    </vt:vector>
  </TitlesOfParts>
  <Company>NIKHEF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ATLAS upgrade activities for SLHC</dc:title>
  <dc:creator>Fred Hartjes</dc:creator>
  <cp:lastModifiedBy>Fred Hartjes</cp:lastModifiedBy>
  <cp:revision>2964</cp:revision>
  <cp:lastPrinted>2002-02-06T08:01:21Z</cp:lastPrinted>
  <dcterms:created xsi:type="dcterms:W3CDTF">1998-09-18T21:44:37Z</dcterms:created>
  <dcterms:modified xsi:type="dcterms:W3CDTF">2020-04-22T10:03:32Z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F.Hartjes@nikhef.nl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\\Nikhefh\CT www\pub\techphys\diamond</vt:lpwstr>
  </property>
</Properties>
</file>