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wdp" ContentType="image/vnd.ms-photo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  </p:ext>
    </p:extLst>
  </p:showPr>
  <p:clrMru>
    <a:srgbClr val="FF0000"/>
    <a:srgbClr val="FF6600"/>
    <a:srgbClr val="0066FF"/>
    <a:srgbClr val="FFFF00"/>
    <a:srgbClr val="66FF33"/>
    <a:srgbClr val="808080"/>
    <a:srgbClr val="FFFF66"/>
    <a:srgbClr val="CC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8985" autoAdjust="0"/>
    <p:restoredTop sz="94954" autoAdjust="0"/>
  </p:normalViewPr>
  <p:slideViewPr>
    <p:cSldViewPr>
      <p:cViewPr varScale="1">
        <p:scale>
          <a:sx n="97" d="100"/>
          <a:sy n="97" d="100"/>
        </p:scale>
        <p:origin x="-120" y="-224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703263"/>
            <a:ext cx="6183312" cy="3479800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 smtClean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 smtClean="0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 smtClean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 smtClean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 smtClean="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 smtClean="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900" dirty="0" smtClean="0">
                <a:latin typeface="Verdana"/>
                <a:cs typeface="Verdana"/>
              </a:rPr>
              <a:t>LCTPC</a:t>
            </a:r>
            <a:r>
              <a:rPr lang="en-GB" altLang="en-US" sz="900" baseline="0" dirty="0" smtClean="0">
                <a:latin typeface="Verdana"/>
                <a:cs typeface="Verdana"/>
              </a:rPr>
              <a:t> DESY</a:t>
            </a:r>
            <a:endParaRPr lang="en-GB" altLang="en-US" sz="900" dirty="0" smtClean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gif"/><Relationship Id="rId8" Type="http://schemas.openxmlformats.org/officeDocument/2006/relationships/image" Target="../media/image7.png"/><Relationship Id="rId13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8.png"/><Relationship Id="rId8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gif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5000" y="2272680"/>
            <a:ext cx="7508602" cy="775320"/>
          </a:xfrm>
        </p:spPr>
        <p:txBody>
          <a:bodyPr anchor="ctr"/>
          <a:lstStyle/>
          <a:p>
            <a:pPr marL="1257300" lvl="2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TPX4 Brainstorm </a:t>
            </a:r>
            <a:r>
              <a:rPr lang="en-US" sz="3200" b="0" dirty="0" smtClean="0">
                <a:latin typeface="Verdana"/>
                <a:cs typeface="Verdana"/>
              </a:rPr>
              <a:t>session</a:t>
            </a:r>
            <a:br>
              <a:rPr lang="en-US" sz="3200" b="0" dirty="0" smtClean="0">
                <a:latin typeface="Verdana"/>
                <a:cs typeface="Verdana"/>
              </a:rPr>
            </a:br>
            <a:r>
              <a:rPr lang="en-US" sz="3200" b="0" dirty="0" smtClean="0">
                <a:latin typeface="Verdana"/>
                <a:cs typeface="Verdana"/>
              </a:rPr>
              <a:t/>
            </a:r>
            <a:br>
              <a:rPr lang="en-US" sz="3200" b="0" dirty="0" smtClean="0">
                <a:latin typeface="Verdana"/>
                <a:cs typeface="Verdana"/>
              </a:rPr>
            </a:br>
            <a:r>
              <a:rPr lang="en-US" sz="3200" b="0" dirty="0" smtClean="0">
                <a:latin typeface="Verdana"/>
                <a:cs typeface="Verdana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Ideas </a:t>
            </a:r>
            <a:r>
              <a:rPr lang="en-US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for a large surface detector ILD and CEPC: pixel TPC based on the TPX4 chip</a:t>
            </a: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/>
            </a:r>
            <a:br>
              <a:rPr lang="en-US" sz="2000" b="0" dirty="0" smtClean="0">
                <a:solidFill>
                  <a:srgbClr val="000000"/>
                </a:solidFill>
                <a:latin typeface="Verdana"/>
                <a:ea typeface="+mn-ea"/>
                <a:cs typeface="Verdana"/>
              </a:rPr>
            </a:b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5599175"/>
            <a:ext cx="1371600" cy="8778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962400" y="3657600"/>
            <a:ext cx="4000500" cy="747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457200" algn="ctr">
              <a:lnSpc>
                <a:spcPct val="120000"/>
              </a:lnSpc>
              <a:defRPr/>
            </a:pPr>
            <a:r>
              <a:rPr lang="en-GB" altLang="en-US" sz="1800" dirty="0" smtClean="0">
                <a:latin typeface="Verdana"/>
                <a:cs typeface="Verdana"/>
              </a:rPr>
              <a:t>Fred </a:t>
            </a:r>
            <a:r>
              <a:rPr lang="en-GB" altLang="en-US" sz="1800" dirty="0" err="1" smtClean="0">
                <a:latin typeface="Verdana"/>
                <a:cs typeface="Verdana"/>
              </a:rPr>
              <a:t>Hartjes</a:t>
            </a:r>
            <a:r>
              <a:rPr lang="en-GB" altLang="en-US" sz="1800" dirty="0" smtClean="0">
                <a:latin typeface="Verdana"/>
                <a:cs typeface="Verdana"/>
              </a:rPr>
              <a:t>, Peter </a:t>
            </a:r>
            <a:r>
              <a:rPr lang="en-GB" altLang="en-US" sz="1800" dirty="0" err="1" smtClean="0">
                <a:latin typeface="Verdana"/>
                <a:cs typeface="Verdana"/>
              </a:rPr>
              <a:t>Kluit</a:t>
            </a:r>
            <a:endParaRPr lang="en-GB" altLang="en-US" sz="1800" dirty="0" smtClean="0">
              <a:latin typeface="Verdana"/>
              <a:cs typeface="Verdana"/>
            </a:endParaRPr>
          </a:p>
          <a:p>
            <a:pPr indent="-457200" algn="ctr">
              <a:lnSpc>
                <a:spcPct val="120000"/>
              </a:lnSpc>
              <a:defRPr/>
            </a:pPr>
            <a:r>
              <a:rPr lang="en-GB" altLang="en-US" sz="1800" dirty="0" smtClean="0">
                <a:latin typeface="Verdana"/>
                <a:cs typeface="Verdana"/>
              </a:rPr>
              <a:t>and Jan </a:t>
            </a:r>
            <a:r>
              <a:rPr lang="en-GB" altLang="en-US" sz="1800" dirty="0" err="1" smtClean="0">
                <a:latin typeface="Verdana"/>
                <a:cs typeface="Verdana"/>
              </a:rPr>
              <a:t>Timmermans</a:t>
            </a:r>
            <a:endParaRPr lang="en-GB" altLang="en-US" sz="1800" dirty="0" smtClean="0">
              <a:latin typeface="Verdana"/>
              <a:cs typeface="Verdana"/>
            </a:endParaRPr>
          </a:p>
        </p:txBody>
      </p:sp>
      <p:pic>
        <p:nvPicPr>
          <p:cNvPr id="9" name="Picture 8" descr="TPC-Pixel-ComAcceptanceZoom.gif"/>
          <p:cNvPicPr>
            <a:picLocks noChangeAspect="1"/>
          </p:cNvPicPr>
          <p:nvPr/>
        </p:nvPicPr>
        <p:blipFill>
          <a:blip r:embed="rId7"/>
          <a:srcRect r="9979"/>
          <a:stretch>
            <a:fillRect/>
          </a:stretch>
        </p:blipFill>
        <p:spPr>
          <a:xfrm>
            <a:off x="8534400" y="3218104"/>
            <a:ext cx="3378270" cy="3639896"/>
          </a:xfrm>
          <a:prstGeom prst="rect">
            <a:avLst/>
          </a:prstGeom>
        </p:spPr>
      </p:pic>
      <p:pic>
        <p:nvPicPr>
          <p:cNvPr id="12" name="Picture 11" descr="CEPC_log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400" y="5539430"/>
            <a:ext cx="1752600" cy="103205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40198" y="381000"/>
            <a:ext cx="7508602" cy="775320"/>
          </a:xfrm>
        </p:spPr>
        <p:txBody>
          <a:bodyPr anchor="ctr"/>
          <a:lstStyle/>
          <a:p>
            <a:pPr marL="1257300" lvl="2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Current TPX3 situation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67800" y="2209800"/>
            <a:ext cx="2698845" cy="1600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14400" y="1645146"/>
            <a:ext cx="9448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We are able to construct an 8-quad Module keeping the deformations in the precision plane small enough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Points that may need improvements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Resistivity of the layer not optimal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Quad has a rather limited active area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“flex” and electronics board are expensive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Read out with multiplexer is rather complex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CEPC Z running one needs to reduce the Ion Back Flow</a:t>
            </a:r>
          </a:p>
          <a:p>
            <a:pPr marL="1714500" lvl="3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ILC one can use the Japanese gating grid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None of the items are critical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In principle one can build a pixel TPC for ILD, it will be costly </a:t>
            </a:r>
          </a:p>
          <a:p>
            <a:pPr marL="1257300" lvl="2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8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 CEPC the IBF should be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adressed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40198" y="381000"/>
            <a:ext cx="7508602" cy="775320"/>
          </a:xfrm>
        </p:spPr>
        <p:txBody>
          <a:bodyPr anchor="ctr"/>
          <a:lstStyle/>
          <a:p>
            <a:pPr marL="1257300" lvl="2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CEPC: Ion Backflow reduction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096000" y="1680150"/>
            <a:ext cx="5562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6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Idea is to put a second grid above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GridPix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6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By running with an intermediate Field (40) stronger than the drift field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6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Calculations show that the IBF goes from 1.7% (measured) to</a:t>
            </a:r>
            <a:r>
              <a:rPr lang="en-US" sz="2000" dirty="0" smtClean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lang="en-US" sz="2000" dirty="0" smtClean="0">
                <a:latin typeface="Verdana"/>
                <a:cs typeface="Verdana"/>
              </a:rPr>
              <a:t>3 10</a:t>
            </a:r>
            <a:r>
              <a:rPr lang="en-US" sz="2000" baseline="30000" dirty="0" smtClean="0">
                <a:latin typeface="Verdana"/>
                <a:cs typeface="Verdana"/>
              </a:rPr>
              <a:t>-4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keeping a high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transparancy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of 96%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6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This needs to be tested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6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It could solve the IBF issue for CEPC and make a pixel TPC – running with high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lumi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at the Z pole  - viable</a:t>
            </a:r>
            <a:endParaRPr lang="en-US" sz="2000" kern="0" dirty="0" smtClean="0">
              <a:latin typeface="Verdana"/>
              <a:cs typeface="Verdan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6200" y="1828800"/>
            <a:ext cx="5715000" cy="3048000"/>
            <a:chOff x="533400" y="649069"/>
            <a:chExt cx="10668000" cy="5167267"/>
          </a:xfrm>
        </p:grpSpPr>
        <p:sp>
          <p:nvSpPr>
            <p:cNvPr id="14" name="Rectangle 13"/>
            <p:cNvSpPr/>
            <p:nvPr/>
          </p:nvSpPr>
          <p:spPr bwMode="auto">
            <a:xfrm>
              <a:off x="2743200" y="1905000"/>
              <a:ext cx="8305800" cy="25146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4631" y="649069"/>
              <a:ext cx="9026769" cy="7912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  <a:latin typeface="Verdana"/>
                  <a:cs typeface="Verdana"/>
                </a:rPr>
                <a:t>Design of a double Grid </a:t>
              </a:r>
              <a:endParaRPr lang="en-US" sz="2800" dirty="0">
                <a:solidFill>
                  <a:srgbClr val="FF0000"/>
                </a:solidFill>
                <a:latin typeface="Verdana"/>
                <a:cs typeface="Verdan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743200" y="5334000"/>
              <a:ext cx="8305800" cy="3048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/>
                  <a:cs typeface="Verdana"/>
                </a:rPr>
                <a:t>High field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4419600"/>
              <a:ext cx="8305800" cy="914400"/>
            </a:xfrm>
            <a:prstGeom prst="rect">
              <a:avLst/>
            </a:prstGeom>
            <a:solidFill>
              <a:schemeClr val="accent1"/>
            </a:solidFill>
            <a:ln w="635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>
                  <a:latin typeface="Verdana"/>
                  <a:cs typeface="Verdana"/>
                </a:rPr>
                <a:t>Intermediate Field</a:t>
              </a:r>
              <a:endParaRPr lang="en-US" sz="2000" dirty="0">
                <a:latin typeface="Verdana"/>
                <a:cs typeface="Verdana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5800" y="5257800"/>
              <a:ext cx="2057400" cy="558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Verdana"/>
                  <a:cs typeface="Verdana"/>
                </a:rPr>
                <a:t>GridPix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9862" y="2895600"/>
              <a:ext cx="3182815" cy="605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Verdana"/>
                  <a:cs typeface="Verdana"/>
                </a:rPr>
                <a:t>Drift region</a:t>
              </a:r>
              <a:endParaRPr lang="en-US" sz="2000" dirty="0">
                <a:latin typeface="Verdana"/>
                <a:cs typeface="Verdana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3400" y="4191000"/>
              <a:ext cx="1905000" cy="418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Verdana"/>
                  <a:cs typeface="Verdana"/>
                </a:rPr>
                <a:t>Second Grid</a:t>
              </a:r>
              <a:endParaRPr lang="en-US" sz="1200" dirty="0">
                <a:latin typeface="Verdana"/>
                <a:cs typeface="Verdana"/>
              </a:endParaRPr>
            </a:p>
          </p:txBody>
        </p:sp>
      </p:grpSp>
      <p:pic>
        <p:nvPicPr>
          <p:cNvPr id="21" name="Picture 20" descr="CEPC_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5562600"/>
            <a:ext cx="1682200" cy="9906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457200"/>
            <a:ext cx="2489200" cy="965200"/>
          </a:xfrm>
          <a:prstGeom prst="rect">
            <a:avLst/>
          </a:prstGeom>
        </p:spPr>
      </p:pic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40198" y="381000"/>
            <a:ext cx="7508602" cy="775320"/>
          </a:xfrm>
        </p:spPr>
        <p:txBody>
          <a:bodyPr anchor="ctr"/>
          <a:lstStyle/>
          <a:p>
            <a:pPr marL="1257300" lvl="2" indent="-342900">
              <a:spcBef>
                <a:spcPct val="20000"/>
              </a:spcBef>
            </a:pPr>
            <a:r>
              <a:rPr lang="en-US" sz="3200" b="0" dirty="0" smtClean="0">
                <a:latin typeface="Verdana"/>
                <a:cs typeface="Verdana"/>
              </a:rPr>
              <a:t>TPX4 and large surfaces</a:t>
            </a:r>
            <a:endParaRPr lang="en-GB" altLang="en-US" sz="4000" b="0" dirty="0" smtClean="0">
              <a:latin typeface="Verdana"/>
              <a:cs typeface="Verdana"/>
            </a:endParaRP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32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CTPClogo_simple.wb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04800" y="5562600"/>
            <a:ext cx="1600200" cy="915012"/>
          </a:xfrm>
          <a:prstGeom prst="rect">
            <a:avLst/>
          </a:prstGeom>
        </p:spPr>
      </p:pic>
      <p:pic>
        <p:nvPicPr>
          <p:cNvPr id="25" name="Picture 24" descr="ildlogoTransparan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9576" y="5791200"/>
            <a:ext cx="1089024" cy="69697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1447800"/>
            <a:ext cx="9448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TPX4 has the size of a typical Quad (3.5/4)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With the scheme Fred proposed we will have a larger coverage than the Quad. Quad coverage is about 69%.                        Still there will be an area (˜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1+3.5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mm) where the </a:t>
            </a:r>
            <a:r>
              <a:rPr lang="en-US" sz="2000" kern="0" dirty="0" err="1" smtClean="0">
                <a:solidFill>
                  <a:srgbClr val="000000"/>
                </a:solidFill>
                <a:latin typeface="Verdana"/>
                <a:cs typeface="Verdana"/>
              </a:rPr>
              <a:t>wirebonds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are connected to the PCB - with a guard on top of it. How small we can make this area is still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open (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rough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estimate coverage 73%).  </a:t>
            </a: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The proposed scheme will not need an expensive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flex/PCB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. That is a large improvement with respect to TPX3.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For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TPX4 readout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multiplexer board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for a module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is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not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needed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Lower power consumption (0.55 W/cm</a:t>
            </a:r>
            <a:r>
              <a:rPr lang="en-US" sz="2000" kern="0" baseline="30000" dirty="0" smtClean="0">
                <a:solidFill>
                  <a:srgbClr val="000000"/>
                </a:solidFill>
                <a:latin typeface="Verdana"/>
                <a:cs typeface="Verdana"/>
              </a:rPr>
              <a:t>2</a:t>
            </a: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) than TPX3  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000000"/>
                </a:solidFill>
                <a:latin typeface="Verdana"/>
                <a:cs typeface="Verdana"/>
              </a:rPr>
              <a:t>Assembly due to the layout of the TPX4 will be much easier</a:t>
            </a: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It is however clear the use of Through Silicon </a:t>
            </a:r>
            <a:r>
              <a:rPr lang="en-US" sz="2000" kern="0" dirty="0" err="1" smtClean="0">
                <a:solidFill>
                  <a:srgbClr val="FF0000"/>
                </a:solidFill>
                <a:latin typeface="Verdana"/>
                <a:cs typeface="Verdana"/>
              </a:rPr>
              <a:t>Via’s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 will </a:t>
            </a:r>
            <a:r>
              <a:rPr lang="en-US" sz="2000" kern="0" dirty="0" err="1" smtClean="0">
                <a:solidFill>
                  <a:srgbClr val="FF0000"/>
                </a:solidFill>
                <a:latin typeface="Verdana"/>
                <a:cs typeface="Verdana"/>
              </a:rPr>
              <a:t>alllow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 to improve the coverage substantially: potentially up to 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96%. </a:t>
            </a:r>
            <a:r>
              <a:rPr lang="en-US" sz="2000" kern="0" dirty="0" err="1" smtClean="0">
                <a:solidFill>
                  <a:srgbClr val="FF0000"/>
                </a:solidFill>
                <a:latin typeface="Verdana"/>
                <a:cs typeface="Verdana"/>
              </a:rPr>
              <a:t>Intereting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 to 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follow the TSV developments</a:t>
            </a:r>
            <a:r>
              <a:rPr lang="en-US" sz="2000" kern="0" dirty="0" smtClean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endParaRPr lang="en-US" sz="2000" kern="0" dirty="0" smtClean="0">
              <a:solidFill>
                <a:srgbClr val="FF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  <a:buBlip>
                <a:blip r:embed="rId7"/>
              </a:buBlip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  <a:p>
            <a:pPr marL="800100" lvl="1" indent="-342900">
              <a:spcBef>
                <a:spcPct val="20000"/>
              </a:spcBef>
              <a:buClr>
                <a:srgbClr val="FF6600"/>
              </a:buClr>
              <a:buSzPct val="100000"/>
            </a:pPr>
            <a:endParaRPr lang="en-US" sz="2000" kern="0" dirty="0" smtClean="0">
              <a:solidFill>
                <a:srgbClr val="000000"/>
              </a:solidFill>
              <a:latin typeface="Verdana"/>
              <a:cs typeface="Verdana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9093468</TotalTime>
  <Pages>11</Pages>
  <Words>410</Words>
  <Application>Microsoft Office PowerPoint</Application>
  <PresentationFormat>Custom</PresentationFormat>
  <Paragraphs>35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Como</vt:lpstr>
      <vt:lpstr>TPX4 Brainstorm session   Ideas for a large surface detector ILD and CEPC: pixel TPC based on the TPX4 chip   </vt:lpstr>
      <vt:lpstr>Current TPX3 situation</vt:lpstr>
      <vt:lpstr>CEPC: Ion Backflow reduction</vt:lpstr>
      <vt:lpstr>TPX4 and large surfaces</vt:lpstr>
    </vt:vector>
  </TitlesOfParts>
  <Manager/>
  <Company>NIKHEF</Company>
  <LinksUpToDate>false</LinksUpToDate>
  <SharedDoc>false</SharedDoc>
  <HyperlinkBase/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gaseous QUAD pixel detector</dc:title>
  <dc:subject/>
  <dc:creator>Peter Kluit </dc:creator>
  <cp:keywords/>
  <dc:description/>
  <cp:lastModifiedBy>Peter Kluit</cp:lastModifiedBy>
  <cp:revision>2388</cp:revision>
  <cp:lastPrinted>2002-02-06T08:01:21Z</cp:lastPrinted>
  <dcterms:created xsi:type="dcterms:W3CDTF">2020-04-06T08:05:49Z</dcterms:created>
  <dcterms:modified xsi:type="dcterms:W3CDTF">2020-04-06T08:25:09Z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