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Default Extension="wdp" ContentType="image/vnd.ms-photo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Default Extension="gif" ContentType="image/gif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7023100" cy="93091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355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prstClr val="red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  </p:ext>
    </p:extLst>
  </p:showPr>
  <p:clrMru>
    <a:srgbClr val="FF0000"/>
    <a:srgbClr val="FF6600"/>
    <a:srgbClr val="0066FF"/>
    <a:srgbClr val="FFFF00"/>
    <a:srgbClr val="66FF33"/>
    <a:srgbClr val="808080"/>
    <a:srgbClr val="FFFF66"/>
    <a:srgbClr val="CCFFFF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8985" autoAdjust="0"/>
    <p:restoredTop sz="94954" autoAdjust="0"/>
  </p:normalViewPr>
  <p:slideViewPr>
    <p:cSldViewPr>
      <p:cViewPr varScale="1">
        <p:scale>
          <a:sx n="97" d="100"/>
          <a:sy n="97" d="100"/>
        </p:scale>
        <p:origin x="-120" y="-256"/>
      </p:cViewPr>
      <p:guideLst>
        <p:guide orient="horz" pos="3552"/>
        <p:guide pos="3840"/>
      </p:guideLst>
    </p:cSldViewPr>
  </p:slideViewPr>
  <p:outlineViewPr>
    <p:cViewPr>
      <p:scale>
        <a:sx n="25" d="100"/>
        <a:sy n="25" d="100"/>
      </p:scale>
      <p:origin x="0" y="-5938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-709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30213" y="703263"/>
            <a:ext cx="6183312" cy="3479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22775"/>
            <a:ext cx="5151437" cy="4187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845" tIns="46622" rIns="94845" bIns="466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0"/>
            <a:r>
              <a:rPr lang="en-GB" noProof="0" smtClean="0"/>
              <a:t>Second level</a:t>
            </a:r>
          </a:p>
          <a:p>
            <a:pPr lvl="0"/>
            <a:r>
              <a:rPr lang="en-GB" noProof="0" smtClean="0"/>
              <a:t>Third level</a:t>
            </a:r>
          </a:p>
          <a:p>
            <a:pPr lvl="0"/>
            <a:r>
              <a:rPr lang="en-GB" noProof="0" smtClean="0"/>
              <a:t>Fourth level</a:t>
            </a:r>
          </a:p>
          <a:p>
            <a:pPr lvl="0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0213" y="703263"/>
            <a:ext cx="6183312" cy="34798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9117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1748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14623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56133" y="457200"/>
            <a:ext cx="2726267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3" y="457200"/>
            <a:ext cx="79756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07275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7" y="457200"/>
            <a:ext cx="10363200" cy="800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77334" y="1657350"/>
            <a:ext cx="5350933" cy="3371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7" y="1657350"/>
            <a:ext cx="5350933" cy="3371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11726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  <a:lvl2pPr marL="742950" indent="-285750">
              <a:buFontTx/>
              <a:buBlip>
                <a:blip r:embed="rId2"/>
              </a:buBlip>
              <a:defRPr/>
            </a:lvl2pPr>
            <a:lvl3pPr marL="1143000" indent="-228600">
              <a:buFontTx/>
              <a:buBlip>
                <a:blip r:embed="rId2"/>
              </a:buBlip>
              <a:defRPr/>
            </a:lvl3pPr>
            <a:lvl4pPr marL="1600200" indent="-228600">
              <a:buFontTx/>
              <a:buBlip>
                <a:blip r:embed="rId2"/>
              </a:buBlip>
              <a:defRPr/>
            </a:lvl4pPr>
            <a:lvl5pPr marL="2057400" indent="-228600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7201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7329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7282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657350"/>
            <a:ext cx="5350933" cy="337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7" y="1657350"/>
            <a:ext cx="5350933" cy="337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40919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09594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7724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9105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3200"/>
            </a:lvl1pPr>
            <a:lvl2pPr marL="742950" indent="-285750">
              <a:buClr>
                <a:schemeClr val="accent1"/>
              </a:buClr>
              <a:buFont typeface="Wingdings" panose="05000000000000000000" pitchFamily="2" charset="2"/>
              <a:buChar char="§"/>
              <a:defRPr sz="2800"/>
            </a:lvl2pPr>
            <a:lvl3pPr marL="12573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400"/>
            </a:lvl3pPr>
            <a:lvl4pPr marL="17145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4pPr>
            <a:lvl5pPr marL="21717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62045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48267" y="457200"/>
            <a:ext cx="103632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333" y="1657350"/>
            <a:ext cx="10905067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 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4343400" y="6305550"/>
            <a:ext cx="3962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GB" altLang="en-US" sz="1200" dirty="0" smtClean="0">
                <a:solidFill>
                  <a:schemeClr val="tx1"/>
                </a:solidFill>
                <a:latin typeface="Verdana"/>
                <a:cs typeface="Verdana"/>
              </a:rPr>
              <a:t>Peter</a:t>
            </a:r>
            <a:r>
              <a:rPr lang="en-GB" altLang="en-US" sz="1200" baseline="0" dirty="0" smtClean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en-GB" altLang="en-US" sz="1200" baseline="0" dirty="0" err="1" smtClean="0">
                <a:solidFill>
                  <a:schemeClr val="tx1"/>
                </a:solidFill>
                <a:latin typeface="Verdana"/>
                <a:cs typeface="Verdana"/>
              </a:rPr>
              <a:t>Kluit</a:t>
            </a:r>
            <a:r>
              <a:rPr lang="en-GB" altLang="en-US" sz="1200" baseline="0" dirty="0" smtClean="0">
                <a:solidFill>
                  <a:schemeClr val="tx1"/>
                </a:solidFill>
                <a:latin typeface="Verdana"/>
                <a:cs typeface="Verdana"/>
              </a:rPr>
              <a:t> (</a:t>
            </a:r>
            <a:r>
              <a:rPr lang="en-GB" altLang="en-US" sz="1200" baseline="0" dirty="0" err="1" smtClean="0">
                <a:solidFill>
                  <a:schemeClr val="tx1"/>
                </a:solidFill>
                <a:latin typeface="Verdana"/>
                <a:cs typeface="Verdana"/>
              </a:rPr>
              <a:t>Nikhef</a:t>
            </a:r>
            <a:r>
              <a:rPr lang="en-GB" altLang="en-US" sz="1200" baseline="0" dirty="0" smtClean="0">
                <a:solidFill>
                  <a:schemeClr val="tx1"/>
                </a:solidFill>
                <a:latin typeface="Verdana"/>
                <a:cs typeface="Verdana"/>
              </a:rPr>
              <a:t>)</a:t>
            </a:r>
            <a:endParaRPr lang="en-GB" altLang="en-US" sz="1200" dirty="0" smtClean="0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940800" y="622935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GB" altLang="en-US" sz="800" smtClean="0">
                <a:solidFill>
                  <a:schemeClr val="bg2"/>
                </a:solidFill>
              </a:rPr>
              <a:t> </a:t>
            </a:r>
            <a:fld id="{50F9948D-FA28-478D-A82E-F93DDFBE36D5}" type="slidenum">
              <a:rPr lang="en-GB" altLang="en-US" sz="800" smtClean="0">
                <a:solidFill>
                  <a:schemeClr val="bg2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GB" altLang="en-US" sz="800" smtClean="0">
              <a:solidFill>
                <a:schemeClr val="bg2"/>
              </a:solidFill>
            </a:endParaRPr>
          </a:p>
        </p:txBody>
      </p:sp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533400" y="6460282"/>
            <a:ext cx="4906061" cy="245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900" dirty="0" smtClean="0">
                <a:latin typeface="Verdana"/>
                <a:cs typeface="Verdana"/>
              </a:rPr>
              <a:t>LCTPC</a:t>
            </a:r>
            <a:r>
              <a:rPr lang="en-GB" altLang="en-US" sz="900" baseline="0" dirty="0" smtClean="0">
                <a:latin typeface="Verdana"/>
                <a:cs typeface="Verdana"/>
              </a:rPr>
              <a:t> DESY</a:t>
            </a:r>
            <a:endParaRPr lang="en-GB" altLang="en-US" sz="900" dirty="0" smtClean="0">
              <a:latin typeface="Verdana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Monotype Sorts"/>
        <a:buChar char="u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Font typeface="Monotype Sorts"/>
        <a:buChar char="l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/>
        <a:buChar char="n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Font typeface="Monotype Sorts"/>
        <a:buChar char="u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/>
        <a:buChar char="l"/>
        <a:defRPr sz="1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3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on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6400" y="457200"/>
            <a:ext cx="2489200" cy="965200"/>
          </a:xfrm>
          <a:prstGeom prst="rect">
            <a:avLst/>
          </a:prstGeom>
        </p:spPr>
      </p:pic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371600" y="914400"/>
            <a:ext cx="7924800" cy="1828800"/>
          </a:xfrm>
        </p:spPr>
        <p:txBody>
          <a:bodyPr anchor="ctr"/>
          <a:lstStyle/>
          <a:p>
            <a:pPr marL="1257300" lvl="2" indent="-342900">
              <a:spcBef>
                <a:spcPct val="20000"/>
              </a:spcBef>
            </a:pPr>
            <a:r>
              <a:rPr lang="en-US" sz="3200" b="0" dirty="0" smtClean="0">
                <a:latin typeface="Verdana"/>
                <a:cs typeface="Verdana"/>
              </a:rPr>
              <a:t>TPX4 Brainstorm session</a:t>
            </a:r>
            <a:r>
              <a:rPr lang="en-US" sz="3200" b="0" dirty="0" smtClean="0">
                <a:latin typeface="Verdana"/>
                <a:cs typeface="Verdana"/>
              </a:rPr>
              <a:t/>
            </a:r>
            <a:br>
              <a:rPr lang="en-US" sz="3200" b="0" dirty="0" smtClean="0">
                <a:latin typeface="Verdana"/>
                <a:cs typeface="Verdana"/>
              </a:rPr>
            </a:br>
            <a:r>
              <a:rPr lang="en-US" sz="3200" b="0" dirty="0" smtClean="0">
                <a:latin typeface="Verdana"/>
                <a:cs typeface="Verdana"/>
              </a:rPr>
              <a:t>Synergy with R&amp;D group </a:t>
            </a:r>
            <a:r>
              <a:rPr lang="en-US" sz="2000" b="0" dirty="0" smtClean="0">
                <a:solidFill>
                  <a:srgbClr val="000000"/>
                </a:solidFill>
                <a:latin typeface="Verdana"/>
                <a:ea typeface="+mn-ea"/>
                <a:cs typeface="Verdana"/>
              </a:rPr>
              <a:t/>
            </a:r>
            <a:br>
              <a:rPr lang="en-US" sz="2000" b="0" dirty="0" smtClean="0">
                <a:solidFill>
                  <a:srgbClr val="000000"/>
                </a:solidFill>
                <a:latin typeface="Verdana"/>
                <a:ea typeface="+mn-ea"/>
                <a:cs typeface="Verdana"/>
              </a:rPr>
            </a:br>
            <a:r>
              <a:rPr lang="en-US" sz="3200" b="0" dirty="0" smtClean="0"/>
              <a:t/>
            </a:r>
            <a:br>
              <a:rPr lang="en-US" sz="3200" b="0" dirty="0" smtClean="0"/>
            </a:br>
            <a:r>
              <a:rPr lang="en-US" sz="2000" b="0" dirty="0" smtClean="0">
                <a:solidFill>
                  <a:srgbClr val="000000"/>
                </a:solidFill>
                <a:latin typeface="Verdana"/>
                <a:ea typeface="+mn-ea"/>
                <a:cs typeface="Verdana"/>
              </a:rPr>
              <a:t/>
            </a:r>
            <a:br>
              <a:rPr lang="en-US" sz="2000" b="0" dirty="0" smtClean="0">
                <a:solidFill>
                  <a:srgbClr val="000000"/>
                </a:solidFill>
                <a:latin typeface="Verdana"/>
                <a:ea typeface="+mn-ea"/>
                <a:cs typeface="Verdana"/>
              </a:rPr>
            </a:br>
            <a:endParaRPr lang="en-GB" altLang="en-US" sz="4000" b="0" dirty="0" smtClean="0">
              <a:latin typeface="Verdana"/>
              <a:cs typeface="Verdana"/>
            </a:endParaRP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232025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LCTPClogo_simple.wb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304800" y="5562600"/>
            <a:ext cx="1600200" cy="915012"/>
          </a:xfrm>
          <a:prstGeom prst="rect">
            <a:avLst/>
          </a:prstGeom>
        </p:spPr>
      </p:pic>
      <p:pic>
        <p:nvPicPr>
          <p:cNvPr id="25" name="Picture 24" descr="ildlogoTransparant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15600" y="5638800"/>
            <a:ext cx="1371600" cy="877825"/>
          </a:xfrm>
          <a:prstGeom prst="rect">
            <a:avLst/>
          </a:prstGeom>
        </p:spPr>
      </p:pic>
      <p:pic>
        <p:nvPicPr>
          <p:cNvPr id="12" name="Picture 11" descr="CEPC_logo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19700" y="5486400"/>
            <a:ext cx="1752600" cy="103205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676400" y="2057400"/>
            <a:ext cx="9067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dirty="0" smtClean="0">
                <a:latin typeface="Verdana"/>
                <a:cs typeface="Verdana"/>
              </a:rPr>
              <a:t> SPIDR4 read out; controls and data acquisition</a:t>
            </a:r>
          </a:p>
          <a:p>
            <a:pPr lvl="1">
              <a:buFontTx/>
              <a:buChar char="-"/>
            </a:pPr>
            <a:r>
              <a:rPr lang="en-US" dirty="0" smtClean="0">
                <a:latin typeface="Verdana"/>
                <a:cs typeface="Verdana"/>
              </a:rPr>
              <a:t> in view of larger system with 12 TPX4</a:t>
            </a:r>
          </a:p>
          <a:p>
            <a:pPr>
              <a:buFontTx/>
              <a:buChar char="-"/>
            </a:pPr>
            <a:r>
              <a:rPr lang="en-US" dirty="0" smtClean="0">
                <a:latin typeface="Verdana"/>
                <a:cs typeface="Verdana"/>
              </a:rPr>
              <a:t> Short term: TPX4 single chips - even non-functional - for inspection &amp; processing in e.g. Bonn	</a:t>
            </a:r>
          </a:p>
          <a:p>
            <a:pPr lvl="1">
              <a:buFontTx/>
              <a:buChar char="-"/>
            </a:pPr>
            <a:r>
              <a:rPr lang="en-US" dirty="0" smtClean="0">
                <a:latin typeface="Verdana"/>
                <a:cs typeface="Verdana"/>
              </a:rPr>
              <a:t> detailed information top layer surface, back plane</a:t>
            </a:r>
          </a:p>
          <a:p>
            <a:pPr>
              <a:buFontTx/>
              <a:buChar char="-"/>
            </a:pPr>
            <a:r>
              <a:rPr lang="en-US" dirty="0" smtClean="0">
                <a:latin typeface="Verdana"/>
                <a:cs typeface="Verdana"/>
              </a:rPr>
              <a:t> Development of Through Silicon </a:t>
            </a:r>
            <a:r>
              <a:rPr lang="en-US" dirty="0" err="1" smtClean="0">
                <a:latin typeface="Verdana"/>
                <a:cs typeface="Verdana"/>
              </a:rPr>
              <a:t>Via</a:t>
            </a:r>
            <a:r>
              <a:rPr lang="en-US" dirty="0" err="1" smtClean="0">
                <a:latin typeface="Verdana"/>
                <a:cs typeface="Verdana"/>
              </a:rPr>
              <a:t>’s</a:t>
            </a:r>
            <a:r>
              <a:rPr lang="en-US" dirty="0" smtClean="0">
                <a:latin typeface="Verdana"/>
                <a:cs typeface="Verdana"/>
              </a:rPr>
              <a:t> for pixel and gaseous applications</a:t>
            </a:r>
          </a:p>
          <a:p>
            <a:pPr>
              <a:buFontTx/>
              <a:buChar char="-"/>
            </a:pPr>
            <a:r>
              <a:rPr lang="en-US" dirty="0" smtClean="0">
                <a:latin typeface="Verdana"/>
                <a:cs typeface="Verdana"/>
              </a:rPr>
              <a:t> TPX4 experience </a:t>
            </a:r>
            <a:r>
              <a:rPr lang="en-US" smtClean="0">
                <a:latin typeface="Verdana"/>
                <a:cs typeface="Verdana"/>
              </a:rPr>
              <a:t>and expertise </a:t>
            </a:r>
          </a:p>
          <a:p>
            <a:pPr>
              <a:buFontTx/>
              <a:buChar char="-"/>
            </a:pPr>
            <a:r>
              <a:rPr lang="en-US" smtClean="0">
                <a:latin typeface="Verdana"/>
                <a:cs typeface="Verdana"/>
              </a:rPr>
              <a:t>…</a:t>
            </a:r>
            <a:r>
              <a:rPr lang="en-US" dirty="0" smtClean="0">
                <a:latin typeface="Verdana"/>
                <a:cs typeface="Verdana"/>
              </a:rPr>
              <a:t>.</a:t>
            </a:r>
            <a:r>
              <a:rPr lang="en-US" dirty="0" smtClean="0">
                <a:latin typeface="Verdana"/>
                <a:cs typeface="Verdana"/>
              </a:rPr>
              <a:t>  </a:t>
            </a:r>
            <a:endParaRPr lang="en-US" dirty="0">
              <a:latin typeface="Verdana"/>
              <a:cs typeface="Verdan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o">
  <a:themeElements>
    <a:clrScheme name="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m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m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9093479</TotalTime>
  <Pages>11</Pages>
  <Words>80</Words>
  <Application>Microsoft Office PowerPoint</Application>
  <PresentationFormat>Custom</PresentationFormat>
  <Paragraphs>8</Paragraphs>
  <Slides>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Como</vt:lpstr>
      <vt:lpstr>TPX4 Brainstorm session Synergy with R&amp;D group    </vt:lpstr>
    </vt:vector>
  </TitlesOfParts>
  <Manager/>
  <Company>NIKHEF</Company>
  <LinksUpToDate>false</LinksUpToDate>
  <SharedDoc>false</SharedDoc>
  <HyperlinkBase/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gaseous QUAD pixel detector</dc:title>
  <dc:subject/>
  <dc:creator>Peter Kluit </dc:creator>
  <cp:keywords/>
  <dc:description/>
  <cp:lastModifiedBy>Peter Kluit</cp:lastModifiedBy>
  <cp:revision>2391</cp:revision>
  <cp:lastPrinted>2002-02-06T08:01:21Z</cp:lastPrinted>
  <dcterms:created xsi:type="dcterms:W3CDTF">2020-04-07T11:13:14Z</dcterms:created>
  <dcterms:modified xsi:type="dcterms:W3CDTF">2020-04-07T11:25:00Z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F.Hartjes@nikhef.nl</vt:lpwstr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\\Nikhefh\CT www\pub\techphys\diamond</vt:lpwstr>
  </property>
</Properties>
</file>