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57" r:id="rId4"/>
    <p:sldId id="264" r:id="rId5"/>
    <p:sldId id="265" r:id="rId6"/>
    <p:sldId id="263" r:id="rId7"/>
    <p:sldId id="266" r:id="rId8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87" d="100"/>
          <a:sy n="87" d="100"/>
        </p:scale>
        <p:origin x="-504" y="-10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baseline="0" dirty="0" err="1" smtClean="0">
                <a:latin typeface="Verdana"/>
                <a:cs typeface="Verdana"/>
              </a:rPr>
              <a:t>Nikhef</a:t>
            </a:r>
            <a:r>
              <a:rPr lang="en-GB" altLang="en-US" sz="900" baseline="0" smtClean="0">
                <a:latin typeface="Verdana"/>
                <a:cs typeface="Verdana"/>
              </a:rPr>
              <a:t> Lepton </a:t>
            </a:r>
            <a:r>
              <a:rPr lang="en-GB" altLang="en-US" sz="900" baseline="0" dirty="0" smtClean="0">
                <a:latin typeface="Verdana"/>
                <a:cs typeface="Verdana"/>
              </a:rPr>
              <a:t>Collider 2020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gi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3810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228600"/>
            <a:ext cx="7203802" cy="1080120"/>
          </a:xfrm>
        </p:spPr>
        <p:txBody>
          <a:bodyPr anchor="ctr"/>
          <a:lstStyle/>
          <a:p>
            <a:r>
              <a:rPr lang="en-US" altLang="en-US" sz="3600" b="0" dirty="0" err="1" smtClean="0">
                <a:latin typeface="Verdana"/>
                <a:cs typeface="Verdana"/>
              </a:rPr>
              <a:t>GridPix</a:t>
            </a:r>
            <a:r>
              <a:rPr lang="en-US" altLang="en-US" sz="3600" b="0" dirty="0" smtClean="0">
                <a:latin typeface="Verdana"/>
                <a:cs typeface="Verdana"/>
              </a:rPr>
              <a:t> with double grid to</a:t>
            </a:r>
            <a:br>
              <a:rPr lang="en-US" altLang="en-US" sz="3600" b="0" dirty="0" smtClean="0">
                <a:latin typeface="Verdana"/>
                <a:cs typeface="Verdana"/>
              </a:rPr>
            </a:br>
            <a:r>
              <a:rPr lang="en-US" altLang="en-US" sz="3600" b="0" dirty="0" smtClean="0">
                <a:latin typeface="Verdana"/>
                <a:cs typeface="Verdana"/>
              </a:rPr>
              <a:t>reduce the ion back flow</a:t>
            </a:r>
            <a:endParaRPr lang="en-GB" altLang="en-US" sz="36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90600" y="1981200"/>
            <a:ext cx="1028700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Question: can one reduce the Ion Back Flow of a </a:t>
            </a:r>
            <a:r>
              <a:rPr lang="en-US" sz="2200" kern="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 detector?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We could design a </a:t>
            </a:r>
            <a:r>
              <a:rPr lang="en-US" sz="2200" kern="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 detector using a double grid 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idea is that by creating two field regions, one with a medium field and one with a high field (our standard Grid Pix) one could reduce the ion backflow in two stages.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high field avalanche region has a IBF factor of 1.5%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aim is to reduce the IBF by another factor 100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FF"/>
                </a:solidFill>
                <a:latin typeface="Verdana"/>
                <a:cs typeface="Verdana"/>
              </a:rPr>
              <a:t>The second Grid replaces the Gating device and is always operational 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endParaRPr lang="en-US" sz="22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16" name="Picture 15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10287000" y="5638187"/>
            <a:ext cx="1600200" cy="915012"/>
          </a:xfrm>
          <a:prstGeom prst="rect">
            <a:avLst/>
          </a:prstGeom>
        </p:spPr>
      </p:pic>
      <p:pic>
        <p:nvPicPr>
          <p:cNvPr id="19" name="Picture 18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" y="5780024"/>
            <a:ext cx="1089024" cy="6969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2743200" y="1905000"/>
            <a:ext cx="8305800" cy="2514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649069"/>
            <a:ext cx="937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lang="en-US" sz="3600" dirty="0" smtClean="0">
                <a:solidFill>
                  <a:srgbClr val="FF0000"/>
                </a:solidFill>
                <a:latin typeface="Verdana"/>
                <a:cs typeface="Verdana"/>
              </a:rPr>
              <a:t>esign of </a:t>
            </a:r>
            <a:r>
              <a:rPr lang="en-US" sz="3600" dirty="0" smtClean="0">
                <a:solidFill>
                  <a:srgbClr val="FF0000"/>
                </a:solidFill>
                <a:latin typeface="Verdana"/>
                <a:cs typeface="Verdana"/>
              </a:rPr>
              <a:t>a double Grid</a:t>
            </a:r>
            <a:r>
              <a:rPr lang="en-US" sz="36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endParaRPr lang="en-US" sz="36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5334000"/>
            <a:ext cx="8305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High 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43200" y="4419600"/>
            <a:ext cx="8305800" cy="914400"/>
          </a:xfrm>
          <a:prstGeom prst="rect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000" dirty="0" smtClean="0">
              <a:latin typeface="Verdana"/>
              <a:cs typeface="Verdana"/>
            </a:endParaRPr>
          </a:p>
          <a:p>
            <a:pPr algn="ctr"/>
            <a:r>
              <a:rPr lang="en-US" sz="2000" dirty="0" smtClean="0">
                <a:latin typeface="Verdana"/>
                <a:cs typeface="Verdana"/>
              </a:rPr>
              <a:t>Intermediate Field</a:t>
            </a:r>
            <a:endParaRPr lang="en-US" sz="2000" dirty="0">
              <a:latin typeface="Verdana"/>
              <a:cs typeface="Verdan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Verdana"/>
                <a:cs typeface="Verdana"/>
              </a:rPr>
              <a:t>GridPix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2895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erdana"/>
                <a:cs typeface="Verdana"/>
              </a:rPr>
              <a:t>Drift region</a:t>
            </a:r>
            <a:endParaRPr lang="en-US" sz="2000" dirty="0">
              <a:latin typeface="Verdana"/>
              <a:cs typeface="Verdan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4191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erdana"/>
                <a:cs typeface="Verdana"/>
              </a:rPr>
              <a:t>Second Grid</a:t>
            </a:r>
            <a:endParaRPr lang="en-US"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344269"/>
            <a:ext cx="937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latin typeface="Verdana"/>
                <a:cs typeface="Verdana"/>
              </a:rPr>
              <a:t>In (down) flow trajectories second Grid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10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1219200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240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062335"/>
            <a:ext cx="2216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4769584"/>
            <a:ext cx="998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/>
                <a:cs typeface="Verdana"/>
              </a:rPr>
              <a:t>Geometry: second grid at</a:t>
            </a:r>
            <a:r>
              <a:rPr lang="en-US" sz="2000" dirty="0" smtClean="0">
                <a:latin typeface="Verdana"/>
                <a:cs typeface="Verdana"/>
              </a:rPr>
              <a:t> 0.250 </a:t>
            </a:r>
            <a:r>
              <a:rPr lang="en-US" sz="2000" dirty="0" smtClean="0">
                <a:latin typeface="Verdana"/>
                <a:cs typeface="Verdana"/>
              </a:rPr>
              <a:t>mm (</a:t>
            </a:r>
            <a:r>
              <a:rPr lang="en-US" sz="2000" dirty="0" err="1" smtClean="0">
                <a:latin typeface="Verdana"/>
                <a:cs typeface="Verdana"/>
              </a:rPr>
              <a:t>z</a:t>
            </a:r>
            <a:r>
              <a:rPr lang="en-US" sz="2000" dirty="0" smtClean="0">
                <a:latin typeface="Verdana"/>
                <a:cs typeface="Verdana"/>
              </a:rPr>
              <a:t>); Cathode at 550 mm</a:t>
            </a:r>
            <a:endParaRPr lang="en-US" sz="2000" dirty="0" smtClean="0">
              <a:latin typeface="Verdana"/>
              <a:cs typeface="Verdana"/>
            </a:endParaRPr>
          </a:p>
          <a:p>
            <a:r>
              <a:rPr lang="en-US" sz="2000" dirty="0" smtClean="0">
                <a:latin typeface="Verdana"/>
                <a:cs typeface="Verdana"/>
              </a:rPr>
              <a:t>Standard </a:t>
            </a:r>
            <a:r>
              <a:rPr lang="en-US" sz="2000" dirty="0" err="1" smtClean="0">
                <a:latin typeface="Verdana"/>
                <a:cs typeface="Verdana"/>
              </a:rPr>
              <a:t>GridPix</a:t>
            </a:r>
            <a:r>
              <a:rPr lang="en-US" sz="2000" dirty="0" smtClean="0">
                <a:latin typeface="Verdana"/>
                <a:cs typeface="Verdana"/>
              </a:rPr>
              <a:t> pitch </a:t>
            </a:r>
            <a:r>
              <a:rPr lang="en-US" sz="2000" dirty="0" smtClean="0">
                <a:latin typeface="Verdana"/>
                <a:cs typeface="Verdana"/>
              </a:rPr>
              <a:t>55 </a:t>
            </a:r>
            <a:r>
              <a:rPr lang="en-US" sz="2000" dirty="0" err="1" smtClean="0">
                <a:latin typeface="Verdana"/>
                <a:cs typeface="Verdana"/>
              </a:rPr>
              <a:t>μm</a:t>
            </a:r>
            <a:r>
              <a:rPr lang="en-US" sz="2000" dirty="0" smtClean="0">
                <a:latin typeface="Verdana"/>
                <a:cs typeface="Verdana"/>
              </a:rPr>
              <a:t> and hole 30 </a:t>
            </a:r>
            <a:r>
              <a:rPr lang="en-US" sz="2000" dirty="0" err="1" smtClean="0">
                <a:latin typeface="Verdana"/>
                <a:cs typeface="Verdana"/>
              </a:rPr>
              <a:t>μm</a:t>
            </a:r>
            <a:endParaRPr lang="en-US" sz="2000" dirty="0" smtClean="0">
              <a:latin typeface="Verdana"/>
              <a:cs typeface="Verdana"/>
            </a:endParaRPr>
          </a:p>
          <a:p>
            <a:r>
              <a:rPr lang="en-US" sz="2000" dirty="0" smtClean="0">
                <a:latin typeface="Verdana"/>
                <a:cs typeface="Verdana"/>
              </a:rPr>
              <a:t>Field </a:t>
            </a:r>
            <a:r>
              <a:rPr lang="en-US" sz="2000" dirty="0" smtClean="0">
                <a:latin typeface="Verdana"/>
                <a:cs typeface="Verdana"/>
              </a:rPr>
              <a:t>ratio = mean Field (0</a:t>
            </a:r>
            <a:r>
              <a:rPr lang="en-US" sz="2000" dirty="0" smtClean="0">
                <a:latin typeface="Verdana"/>
                <a:cs typeface="Verdana"/>
              </a:rPr>
              <a:t>-0.250 </a:t>
            </a:r>
            <a:r>
              <a:rPr lang="en-US" sz="2000" dirty="0" smtClean="0">
                <a:latin typeface="Verdana"/>
                <a:cs typeface="Verdana"/>
              </a:rPr>
              <a:t>mm)/ mean Field </a:t>
            </a:r>
            <a:r>
              <a:rPr lang="en-US" sz="2000" dirty="0" err="1" smtClean="0">
                <a:latin typeface="Verdana"/>
                <a:cs typeface="Verdana"/>
              </a:rPr>
              <a:t>z</a:t>
            </a:r>
            <a:r>
              <a:rPr lang="en-US" sz="2000" dirty="0" smtClean="0">
                <a:latin typeface="Verdana"/>
                <a:cs typeface="Verdana"/>
              </a:rPr>
              <a:t> (2-550 mm)</a:t>
            </a:r>
          </a:p>
          <a:p>
            <a:r>
              <a:rPr lang="en-US" sz="2000" dirty="0" err="1" smtClean="0">
                <a:latin typeface="Verdana"/>
                <a:cs typeface="Verdana"/>
              </a:rPr>
              <a:t>σ</a:t>
            </a:r>
            <a:r>
              <a:rPr lang="en-US" sz="2000" dirty="0" smtClean="0">
                <a:latin typeface="Verdana"/>
                <a:cs typeface="Verdana"/>
              </a:rPr>
              <a:t> (</a:t>
            </a:r>
            <a:r>
              <a:rPr lang="en-US" sz="2000" dirty="0" err="1" smtClean="0">
                <a:latin typeface="Verdana"/>
                <a:cs typeface="Verdana"/>
              </a:rPr>
              <a:t>rms</a:t>
            </a:r>
            <a:r>
              <a:rPr lang="en-US" sz="2000" dirty="0" smtClean="0">
                <a:latin typeface="Verdana"/>
                <a:cs typeface="Verdana"/>
              </a:rPr>
              <a:t>) size </a:t>
            </a:r>
            <a:r>
              <a:rPr lang="en-US" sz="2000" dirty="0" smtClean="0">
                <a:latin typeface="Verdana"/>
                <a:cs typeface="Verdana"/>
              </a:rPr>
              <a:t>of funnel (</a:t>
            </a:r>
            <a:r>
              <a:rPr lang="en-US" sz="2000" dirty="0" err="1" smtClean="0">
                <a:latin typeface="Verdana"/>
                <a:cs typeface="Verdana"/>
              </a:rPr>
              <a:t>focussing</a:t>
            </a:r>
            <a:r>
              <a:rPr lang="en-US" sz="2000" dirty="0" smtClean="0">
                <a:latin typeface="Verdana"/>
                <a:cs typeface="Verdana"/>
              </a:rPr>
              <a:t> E field) =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smtClean="0">
                <a:latin typeface="Verdana"/>
                <a:cs typeface="Verdana"/>
              </a:rPr>
              <a:t>8</a:t>
            </a:r>
            <a:r>
              <a:rPr lang="en-US" sz="2000" dirty="0" smtClean="0">
                <a:latin typeface="Verdana"/>
                <a:cs typeface="Verdana"/>
              </a:rPr>
              <a:t>.5-7.8-7.5 </a:t>
            </a:r>
            <a:r>
              <a:rPr lang="en-US" sz="2000" dirty="0" err="1" smtClean="0">
                <a:latin typeface="Verdana"/>
                <a:cs typeface="Verdana"/>
              </a:rPr>
              <a:t>μm</a:t>
            </a:r>
            <a:r>
              <a:rPr lang="en-US" sz="2000" dirty="0" smtClean="0">
                <a:latin typeface="Verdana"/>
                <a:cs typeface="Verdana"/>
              </a:rPr>
              <a:t> (Fr 10,40,240) </a:t>
            </a:r>
            <a:endParaRPr lang="en-US" sz="2000" dirty="0">
              <a:latin typeface="Verdana"/>
              <a:cs typeface="Verdana"/>
            </a:endParaRPr>
          </a:p>
        </p:txBody>
      </p:sp>
      <p:pic>
        <p:nvPicPr>
          <p:cNvPr id="17" name="Picture 16" descr="Trajectories_FR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4403167" cy="2819400"/>
          </a:xfrm>
          <a:prstGeom prst="rect">
            <a:avLst/>
          </a:prstGeom>
        </p:spPr>
      </p:pic>
      <p:pic>
        <p:nvPicPr>
          <p:cNvPr id="12" name="Picture 11" descr="Trajectories_FR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676400"/>
            <a:ext cx="4953000" cy="3171465"/>
          </a:xfrm>
          <a:prstGeom prst="rect">
            <a:avLst/>
          </a:prstGeom>
        </p:spPr>
      </p:pic>
      <p:pic>
        <p:nvPicPr>
          <p:cNvPr id="16" name="Picture 15" descr="Trajectories_FR24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1828800"/>
            <a:ext cx="4393758" cy="2813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344269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latin typeface="Verdana"/>
                <a:cs typeface="Verdana"/>
              </a:rPr>
              <a:t>Backflow (up) trajectories second Grid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10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1143000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240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062335"/>
            <a:ext cx="2216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40</a:t>
            </a:r>
            <a:endParaRPr lang="en-US" dirty="0">
              <a:latin typeface="Verdana"/>
              <a:cs typeface="Verdana"/>
            </a:endParaRPr>
          </a:p>
        </p:txBody>
      </p:sp>
      <p:pic>
        <p:nvPicPr>
          <p:cNvPr id="17" name="Picture 16" descr="Trajectori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4403167" cy="2819400"/>
          </a:xfrm>
          <a:prstGeom prst="rect">
            <a:avLst/>
          </a:prstGeom>
        </p:spPr>
      </p:pic>
      <p:pic>
        <p:nvPicPr>
          <p:cNvPr id="15" name="Picture 14" descr="Trajectories_BACK_FR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600200"/>
            <a:ext cx="5181600" cy="3317839"/>
          </a:xfrm>
          <a:prstGeom prst="rect">
            <a:avLst/>
          </a:prstGeom>
        </p:spPr>
      </p:pic>
      <p:pic>
        <p:nvPicPr>
          <p:cNvPr id="16" name="Picture 15" descr="Trajectories_BACK_FR24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200" y="1752600"/>
            <a:ext cx="4165158" cy="2667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295400" y="4960203"/>
            <a:ext cx="10290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Verdana"/>
                <a:cs typeface="Verdana"/>
              </a:rPr>
              <a:t>Here the trajectories of ions from the bottom upwards are shown</a:t>
            </a:r>
          </a:p>
          <a:p>
            <a:r>
              <a:rPr lang="en-US" dirty="0" smtClean="0">
                <a:solidFill>
                  <a:srgbClr val="0000FF"/>
                </a:solidFill>
                <a:latin typeface="Verdana"/>
                <a:cs typeface="Verdana"/>
              </a:rPr>
              <a:t>The differences between the different field ratios are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Modeling of ion back flow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295400"/>
            <a:ext cx="9829800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Modeling of the ion backflow is based on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the measurements for a standard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with FR 240.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ion backflow was measured to be 1.7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%.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Ion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BackFlow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is sensitive to the diffusion in the high field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region. The electron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funnel size is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7.5-8.5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just from the Field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focussing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To reach an IBF of 1.7% the ions need to diffuse with a (mean)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transverse diffusion constant of D</a:t>
            </a:r>
            <a:r>
              <a:rPr lang="en-US" sz="2200" baseline="-25000" dirty="0" smtClean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=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1.1 mm/√cm.  This number is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kept constant for the FR 10-240.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Calculating the the IBF for different field ratios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gives 1.8%.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So this factor is rather constant. This is also what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one would expect from the ion backflow field lines.</a:t>
            </a:r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2667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Reflections on double grid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9829800" cy="594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Another important aspect is the electron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Using the simulation this can be calculated.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It is important to choose a FR with a high (electron)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so with FR of 40 or higher. The IBF in that is 1.8%.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field ratio should not be too high to avoid gas amplification in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top grid.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362200"/>
          <a:ext cx="7620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>
                          <a:latin typeface="Verdana"/>
                          <a:cs typeface="Verdana"/>
                        </a:rPr>
                        <a:t>Transparancy</a:t>
                      </a:r>
                      <a:r>
                        <a:rPr lang="en-US" b="0" baseline="0" dirty="0" smtClean="0">
                          <a:latin typeface="Verdana"/>
                          <a:cs typeface="Verdana"/>
                        </a:rPr>
                        <a:t> % 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Verdana"/>
                          <a:cs typeface="Verdana"/>
                        </a:rPr>
                        <a:t>FR 240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Verdana"/>
                          <a:cs typeface="Verdana"/>
                        </a:rPr>
                        <a:t>FR 40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Verdana"/>
                        <a:cs typeface="Verdana"/>
                      </a:endParaRPr>
                    </a:p>
                    <a:p>
                      <a:pPr algn="ctr"/>
                      <a:r>
                        <a:rPr lang="en-US" b="0" dirty="0" smtClean="0">
                          <a:latin typeface="Verdana"/>
                          <a:cs typeface="Verdana"/>
                        </a:rPr>
                        <a:t>FR 10</a:t>
                      </a:r>
                      <a:endParaRPr lang="en-US" b="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99.3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96.1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/>
                          <a:cs typeface="Verdana"/>
                        </a:rPr>
                        <a:t>88.0</a:t>
                      </a:r>
                      <a:endParaRPr lang="en-US" dirty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762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Conclusions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035071"/>
            <a:ext cx="9829800" cy="643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The Ion Back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Flow can be significantly reduced by putting a grid with a identical pitch and hole size on top of the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A device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placed e.g. 250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μm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above the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GridPix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run with a Field ratio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of 40 would do an excellent job. The electron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would be 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96% and the IBF would go down from 1.7% to 3 10</a:t>
            </a:r>
            <a:r>
              <a:rPr lang="en-US" sz="2200" baseline="30000" dirty="0" smtClean="0">
                <a:solidFill>
                  <a:srgbClr val="0000FF"/>
                </a:solidFill>
                <a:latin typeface="Verdana"/>
                <a:cs typeface="Verdana"/>
              </a:rPr>
              <a:t>-4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This would solve the issue of IBF at CEPC and ILC.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We could do a test at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Nikhef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mounting this grid on top of the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detector, and measuring the electron </a:t>
            </a:r>
            <a:r>
              <a:rPr lang="en-US" sz="22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 and the IBF.</a:t>
            </a:r>
          </a:p>
          <a:p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It would be interesting to think about </a:t>
            </a:r>
            <a:r>
              <a:rPr lang="en-US" sz="2200" smtClean="0">
                <a:solidFill>
                  <a:srgbClr val="0000FF"/>
                </a:solidFill>
                <a:latin typeface="Verdana"/>
                <a:cs typeface="Verdana"/>
              </a:rPr>
              <a:t>a post-processing 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step to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lang="en-US" sz="2200" dirty="0" smtClean="0">
                <a:solidFill>
                  <a:srgbClr val="0000FF"/>
                </a:solidFill>
                <a:latin typeface="Verdana"/>
                <a:cs typeface="Verdana"/>
              </a:rPr>
              <a:t>ntegrate the two grids.</a:t>
            </a:r>
            <a:endParaRPr lang="en-US" sz="22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9103950</TotalTime>
  <Pages>11</Pages>
  <Words>586</Words>
  <Application>Microsoft Office PowerPoint</Application>
  <PresentationFormat>Custom</PresentationFormat>
  <Paragraphs>86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Como</vt:lpstr>
      <vt:lpstr>GridPix with double grid to reduce the ion back flow</vt:lpstr>
      <vt:lpstr>Slide 2</vt:lpstr>
      <vt:lpstr>Slide 3</vt:lpstr>
      <vt:lpstr>Slide 4</vt:lpstr>
      <vt:lpstr>Modeling of ion back flow</vt:lpstr>
      <vt:lpstr>Reflections on double grid</vt:lpstr>
      <vt:lpstr>Conclusions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2427</cp:revision>
  <cp:lastPrinted>2002-02-06T08:01:21Z</cp:lastPrinted>
  <dcterms:created xsi:type="dcterms:W3CDTF">2020-04-05T09:48:24Z</dcterms:created>
  <dcterms:modified xsi:type="dcterms:W3CDTF">2020-04-05T11:50:53Z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