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df" ContentType="application/pdf"/>
  <Override PartName="/ppt/theme/theme1.xml" ContentType="application/vnd.openxmlformats-officedocument.them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4" r:id="rId4"/>
    <p:sldId id="263" r:id="rId5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40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baseline="0" dirty="0" err="1" smtClean="0">
                <a:latin typeface="Verdana"/>
                <a:cs typeface="Verdana"/>
              </a:rPr>
              <a:t>Nikhef</a:t>
            </a:r>
            <a:r>
              <a:rPr lang="en-GB" altLang="en-US" sz="900" baseline="0" smtClean="0">
                <a:latin typeface="Verdana"/>
                <a:cs typeface="Verdana"/>
              </a:rPr>
              <a:t> Lepton </a:t>
            </a:r>
            <a:r>
              <a:rPr lang="en-GB" altLang="en-US" sz="900" baseline="0" dirty="0" smtClean="0">
                <a:latin typeface="Verdana"/>
                <a:cs typeface="Verdana"/>
              </a:rPr>
              <a:t>Collider 2020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gi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pd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3810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90800" y="228600"/>
            <a:ext cx="7203802" cy="1080120"/>
          </a:xfrm>
        </p:spPr>
        <p:txBody>
          <a:bodyPr anchor="ctr"/>
          <a:lstStyle/>
          <a:p>
            <a:r>
              <a:rPr lang="en-US" altLang="en-US" sz="3600" b="0" dirty="0" err="1" smtClean="0">
                <a:latin typeface="Verdana"/>
                <a:cs typeface="Verdana"/>
              </a:rPr>
              <a:t>GridPix</a:t>
            </a:r>
            <a:r>
              <a:rPr lang="en-US" altLang="en-US" sz="3600" b="0" dirty="0" smtClean="0">
                <a:latin typeface="Verdana"/>
                <a:cs typeface="Verdana"/>
              </a:rPr>
              <a:t> with double grid to</a:t>
            </a:r>
            <a:br>
              <a:rPr lang="en-US" altLang="en-US" sz="3600" b="0" dirty="0" smtClean="0">
                <a:latin typeface="Verdana"/>
                <a:cs typeface="Verdana"/>
              </a:rPr>
            </a:br>
            <a:r>
              <a:rPr lang="en-US" altLang="en-US" sz="3600" b="0" dirty="0" smtClean="0">
                <a:latin typeface="Verdana"/>
                <a:cs typeface="Verdana"/>
              </a:rPr>
              <a:t>reduce the ion back flow</a:t>
            </a:r>
            <a:endParaRPr lang="en-GB" altLang="en-US" sz="36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90600" y="1981200"/>
            <a:ext cx="1028700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Question: can one reduce the Ion Back Flow of a </a:t>
            </a:r>
            <a:r>
              <a:rPr lang="en-US" sz="22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 detector?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We could design a </a:t>
            </a:r>
            <a:r>
              <a:rPr lang="en-US" sz="22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 detector using a double grid 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The idea is that by creating two field regions, one with a medium field and one with a high field (our standard Grid Pix) one could reduce the ion backflow in two stages.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The high field avalanche region has a IBF factor of 1.5%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The aim is to reduce the IBF by another factor 100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r>
              <a:rPr lang="en-US" sz="2200" kern="0" dirty="0" smtClean="0">
                <a:solidFill>
                  <a:srgbClr val="000000"/>
                </a:solidFill>
                <a:latin typeface="Verdana"/>
                <a:cs typeface="Verdana"/>
              </a:rPr>
              <a:t>The second Grid replaces the Gating device and is always operational 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5"/>
              </a:buBlip>
            </a:pPr>
            <a:endParaRPr lang="en-US" sz="22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16" name="Picture 15" descr="LCTPClogo_simple.wb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H="1" flipV="1">
            <a:off x="10287000" y="5638187"/>
            <a:ext cx="1600200" cy="915012"/>
          </a:xfrm>
          <a:prstGeom prst="rect">
            <a:avLst/>
          </a:prstGeom>
        </p:spPr>
      </p:pic>
      <p:pic>
        <p:nvPicPr>
          <p:cNvPr id="19" name="Picture 18" descr="ildlogoTranspar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" y="5780024"/>
            <a:ext cx="1089024" cy="6969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344269"/>
            <a:ext cx="937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latin typeface="Verdana"/>
                <a:cs typeface="Verdana"/>
              </a:rPr>
              <a:t>In (down) flow trajectories second Grid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10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1219200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240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062335"/>
            <a:ext cx="2216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4724400"/>
            <a:ext cx="998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/>
                <a:cs typeface="Verdana"/>
              </a:rPr>
              <a:t>Geometry: second grid at 1 mm (</a:t>
            </a:r>
            <a:r>
              <a:rPr lang="en-US" sz="2000" dirty="0" err="1" smtClean="0">
                <a:latin typeface="Verdana"/>
                <a:cs typeface="Verdana"/>
              </a:rPr>
              <a:t>z</a:t>
            </a:r>
            <a:r>
              <a:rPr lang="en-US" sz="2000" dirty="0" smtClean="0">
                <a:latin typeface="Verdana"/>
                <a:cs typeface="Verdana"/>
              </a:rPr>
              <a:t>); Cathode at 550 mm</a:t>
            </a:r>
          </a:p>
          <a:p>
            <a:r>
              <a:rPr lang="en-US" sz="2000" dirty="0" smtClean="0">
                <a:latin typeface="Verdana"/>
                <a:cs typeface="Verdana"/>
              </a:rPr>
              <a:t>Pitch 55 </a:t>
            </a:r>
            <a:r>
              <a:rPr lang="en-US" sz="2000" dirty="0" err="1" smtClean="0">
                <a:latin typeface="Verdana"/>
                <a:cs typeface="Verdana"/>
              </a:rPr>
              <a:t>μm</a:t>
            </a:r>
            <a:r>
              <a:rPr lang="en-US" sz="2000" dirty="0" smtClean="0">
                <a:latin typeface="Verdana"/>
                <a:cs typeface="Verdana"/>
              </a:rPr>
              <a:t> and hole 30 </a:t>
            </a:r>
            <a:r>
              <a:rPr lang="en-US" sz="2000" dirty="0" err="1" smtClean="0">
                <a:latin typeface="Verdana"/>
                <a:cs typeface="Verdana"/>
              </a:rPr>
              <a:t>μm</a:t>
            </a:r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r>
              <a:rPr lang="en-US" sz="2000" dirty="0" smtClean="0">
                <a:latin typeface="Verdana"/>
                <a:cs typeface="Verdana"/>
              </a:rPr>
              <a:t>Field ratio = mean Field (0-1 mm)/ mean Field </a:t>
            </a:r>
            <a:r>
              <a:rPr lang="en-US" sz="2000" dirty="0" err="1" smtClean="0">
                <a:latin typeface="Verdana"/>
                <a:cs typeface="Verdana"/>
              </a:rPr>
              <a:t>z</a:t>
            </a:r>
            <a:r>
              <a:rPr lang="en-US" sz="2000" dirty="0" smtClean="0">
                <a:latin typeface="Verdana"/>
                <a:cs typeface="Verdana"/>
              </a:rPr>
              <a:t> (2-550 mm)</a:t>
            </a:r>
          </a:p>
          <a:p>
            <a:r>
              <a:rPr lang="en-US" sz="2000" dirty="0" err="1" smtClean="0">
                <a:latin typeface="Verdana"/>
                <a:cs typeface="Verdana"/>
              </a:rPr>
              <a:t>σ</a:t>
            </a:r>
            <a:r>
              <a:rPr lang="en-US" sz="2000" dirty="0" smtClean="0">
                <a:latin typeface="Verdana"/>
                <a:cs typeface="Verdana"/>
              </a:rPr>
              <a:t> size of funnel (</a:t>
            </a:r>
            <a:r>
              <a:rPr lang="en-US" sz="2000" dirty="0" err="1" smtClean="0">
                <a:latin typeface="Verdana"/>
                <a:cs typeface="Verdana"/>
              </a:rPr>
              <a:t>focussing</a:t>
            </a:r>
            <a:r>
              <a:rPr lang="en-US" sz="2000" dirty="0" smtClean="0">
                <a:latin typeface="Verdana"/>
                <a:cs typeface="Verdana"/>
              </a:rPr>
              <a:t> E field) = 5.9-4.3-2.1 </a:t>
            </a:r>
            <a:r>
              <a:rPr lang="en-US" sz="2000" dirty="0" err="1" smtClean="0">
                <a:latin typeface="Verdana"/>
                <a:cs typeface="Verdana"/>
              </a:rPr>
              <a:t>μm</a:t>
            </a:r>
            <a:r>
              <a:rPr lang="en-US" sz="2000" dirty="0" smtClean="0">
                <a:latin typeface="Verdana"/>
                <a:cs typeface="Verdana"/>
              </a:rPr>
              <a:t> (Fr 10,40,240) </a:t>
            </a:r>
            <a:endParaRPr lang="en-US" sz="2000" dirty="0">
              <a:latin typeface="Verdana"/>
              <a:cs typeface="Verdana"/>
            </a:endParaRPr>
          </a:p>
        </p:txBody>
      </p:sp>
      <p:pic>
        <p:nvPicPr>
          <p:cNvPr id="15" name="Picture 14" descr="Trajectories_FR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4059804" cy="2599540"/>
          </a:xfrm>
          <a:prstGeom prst="rect">
            <a:avLst/>
          </a:prstGeom>
        </p:spPr>
      </p:pic>
      <p:pic>
        <p:nvPicPr>
          <p:cNvPr id="14" name="Picture 13" descr="Trajectories_FR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403" y="1524000"/>
            <a:ext cx="5117194" cy="3276600"/>
          </a:xfrm>
          <a:prstGeom prst="rect">
            <a:avLst/>
          </a:prstGeom>
        </p:spPr>
      </p:pic>
      <p:pic>
        <p:nvPicPr>
          <p:cNvPr id="7" name="Picture 6" descr="Trajectories_FR240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1323" r="11905"/>
              <a:stretch>
                <a:fillRect/>
              </a:stretch>
            </p:blipFill>
          </mc:Choice>
          <mc:Fallback>
            <p:blipFill>
              <a:blip r:embed="rId5"/>
              <a:srcRect l="1323" r="11905"/>
              <a:stretch>
                <a:fillRect/>
              </a:stretch>
            </p:blipFill>
          </mc:Fallback>
        </mc:AlternateContent>
        <p:spPr>
          <a:xfrm>
            <a:off x="8229599" y="1752600"/>
            <a:ext cx="3657601" cy="2698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344269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 smtClean="0">
                <a:latin typeface="Verdana"/>
                <a:cs typeface="Verdana"/>
              </a:rPr>
              <a:t>Backflow (up) trajectories second Grid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10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1143000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240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1062335"/>
            <a:ext cx="2216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Field ratio 40</a:t>
            </a:r>
            <a:endParaRPr lang="en-US" dirty="0">
              <a:latin typeface="Verdana"/>
              <a:cs typeface="Verdana"/>
            </a:endParaRPr>
          </a:p>
        </p:txBody>
      </p:sp>
      <p:pic>
        <p:nvPicPr>
          <p:cNvPr id="14" name="Picture 13" descr="Trajectories_Back_FR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7" y="1828800"/>
            <a:ext cx="4284163" cy="2743200"/>
          </a:xfrm>
          <a:prstGeom prst="rect">
            <a:avLst/>
          </a:prstGeom>
        </p:spPr>
      </p:pic>
      <p:pic>
        <p:nvPicPr>
          <p:cNvPr id="12" name="Picture 11" descr="Trajectories_Back_FR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600200"/>
            <a:ext cx="5474208" cy="3505200"/>
          </a:xfrm>
          <a:prstGeom prst="rect">
            <a:avLst/>
          </a:prstGeom>
        </p:spPr>
      </p:pic>
      <p:pic>
        <p:nvPicPr>
          <p:cNvPr id="19" name="Picture 18" descr="Trajectories_Back_FR24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1894478"/>
            <a:ext cx="4419600" cy="282992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19200" y="4724400"/>
            <a:ext cx="10287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/>
                <a:cs typeface="Verdana"/>
              </a:rPr>
              <a:t>Modeling of the ion backflow is based on FR 240 = standard Grid Pix</a:t>
            </a:r>
          </a:p>
          <a:p>
            <a:r>
              <a:rPr lang="en-US" sz="2000" dirty="0" smtClean="0">
                <a:latin typeface="Verdana"/>
                <a:cs typeface="Verdana"/>
              </a:rPr>
              <a:t>The ion backflow was measured to be 1.7%</a:t>
            </a:r>
          </a:p>
          <a:p>
            <a:r>
              <a:rPr lang="en-US" sz="2000" dirty="0" smtClean="0">
                <a:latin typeface="Verdana"/>
                <a:cs typeface="Verdana"/>
              </a:rPr>
              <a:t>The electron funnel size is 10 microns (for a 50 micron gap)</a:t>
            </a:r>
          </a:p>
          <a:p>
            <a:r>
              <a:rPr lang="en-US" sz="2000" dirty="0" smtClean="0">
                <a:latin typeface="Verdana"/>
                <a:cs typeface="Verdana"/>
              </a:rPr>
              <a:t>The efficiency in 1D should be 13.3%. This can only be achieved/modeled if additional smearing is applied to the ions of 8 </a:t>
            </a:r>
            <a:r>
              <a:rPr lang="en-US" sz="2000" dirty="0" err="1" smtClean="0">
                <a:latin typeface="Verdana"/>
                <a:cs typeface="Verdana"/>
              </a:rPr>
              <a:t>x</a:t>
            </a:r>
            <a:r>
              <a:rPr lang="en-US" sz="2000" dirty="0" smtClean="0">
                <a:latin typeface="Verdana"/>
                <a:cs typeface="Verdana"/>
              </a:rPr>
              <a:t> 7 microns. </a:t>
            </a:r>
          </a:p>
          <a:p>
            <a:r>
              <a:rPr lang="en-US" sz="2000" dirty="0" smtClean="0">
                <a:latin typeface="Verdana"/>
                <a:cs typeface="Verdana"/>
              </a:rPr>
              <a:t> so </a:t>
            </a:r>
            <a:r>
              <a:rPr lang="en-US" sz="2000" dirty="0" err="1" smtClean="0">
                <a:latin typeface="Verdana"/>
                <a:cs typeface="Verdana"/>
              </a:rPr>
              <a:t>Dt</a:t>
            </a:r>
            <a:r>
              <a:rPr lang="en-US" sz="2000" dirty="0" smtClean="0">
                <a:latin typeface="Verdana"/>
                <a:cs typeface="Verdana"/>
              </a:rPr>
              <a:t> = 800 </a:t>
            </a:r>
            <a:r>
              <a:rPr lang="en-US" sz="2000" dirty="0" err="1" smtClean="0">
                <a:latin typeface="Verdana"/>
                <a:cs typeface="Verdana"/>
              </a:rPr>
              <a:t>mu/sqrt(cm</a:t>
            </a:r>
            <a:r>
              <a:rPr lang="en-US" sz="2000" dirty="0" smtClean="0">
                <a:latin typeface="Verdana"/>
                <a:cs typeface="Verdana"/>
              </a:rPr>
              <a:t>)   </a:t>
            </a:r>
          </a:p>
          <a:p>
            <a:endParaRPr lang="en-US" sz="2000" dirty="0" smtClean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76200"/>
            <a:ext cx="10363200" cy="8001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Reflections on</a:t>
            </a:r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en-US" sz="3600" b="0" dirty="0" smtClean="0">
                <a:solidFill>
                  <a:srgbClr val="FF0000"/>
                </a:solidFill>
                <a:latin typeface="Verdana"/>
                <a:cs typeface="Verdana"/>
              </a:rPr>
              <a:t>double grid</a:t>
            </a:r>
            <a:endParaRPr lang="en-US" sz="36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143000"/>
            <a:ext cx="304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322487"/>
            <a:ext cx="9829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Did more studies for the Ion back flow: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any Field ratios from 10-240 give an Ion Backflow of 3-1.5%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So a stack of two grids could substantially reduce the IBF.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We should run the Grid at a Field ratio below say 100, this because we don’t want amplification to take place.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Discovered that the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of the grid is very important.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At low Field ratios (&lt;240) the efficiency of the grid get very close to the optical </a:t>
            </a:r>
            <a:r>
              <a:rPr lang="en-US" sz="2000" dirty="0" err="1" smtClean="0">
                <a:solidFill>
                  <a:srgbClr val="0000FF"/>
                </a:solidFill>
                <a:latin typeface="Verdana"/>
                <a:cs typeface="Verdana"/>
              </a:rPr>
              <a:t>transparancy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(now 30*30/55/55).</a:t>
            </a:r>
          </a:p>
          <a:p>
            <a:endParaRPr lang="en-US" sz="2000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We need to optimize the Grid to be transparent at field ratios around 100.</a:t>
            </a: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sz="2000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9103739</TotalTime>
  <Pages>11</Pages>
  <Words>404</Words>
  <Application>Microsoft Office PowerPoint</Application>
  <PresentationFormat>Custom</PresentationFormat>
  <Paragraphs>39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Como</vt:lpstr>
      <vt:lpstr>GridPix with double grid to reduce the ion back flow</vt:lpstr>
      <vt:lpstr>Slide 2</vt:lpstr>
      <vt:lpstr>Slide 3</vt:lpstr>
      <vt:lpstr>Reflections on double grid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2414</cp:revision>
  <cp:lastPrinted>2002-02-06T08:01:21Z</cp:lastPrinted>
  <dcterms:created xsi:type="dcterms:W3CDTF">2020-03-23T08:44:15Z</dcterms:created>
  <dcterms:modified xsi:type="dcterms:W3CDTF">2020-03-23T08:58:37Z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