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7" r:id="rId1"/>
  </p:sldMasterIdLst>
  <p:notesMasterIdLst>
    <p:notesMasterId r:id="rId13"/>
  </p:notesMasterIdLst>
  <p:sldIdLst>
    <p:sldId id="256" r:id="rId2"/>
    <p:sldId id="280" r:id="rId3"/>
    <p:sldId id="276" r:id="rId4"/>
    <p:sldId id="281" r:id="rId5"/>
    <p:sldId id="277" r:id="rId6"/>
    <p:sldId id="283" r:id="rId7"/>
    <p:sldId id="279" r:id="rId8"/>
    <p:sldId id="284" r:id="rId9"/>
    <p:sldId id="285" r:id="rId10"/>
    <p:sldId id="282" r:id="rId11"/>
    <p:sldId id="270" r:id="rId1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C6A"/>
    <a:srgbClr val="7777FF"/>
    <a:srgbClr val="5954D8"/>
    <a:srgbClr val="FF7C80"/>
    <a:srgbClr val="065454"/>
    <a:srgbClr val="0A4646"/>
    <a:srgbClr val="07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69E55-2D11-4637-9A2F-551A2AA218BB}" type="datetimeFigureOut">
              <a:rPr lang="en-NL" smtClean="0"/>
              <a:t>19/03/2020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CD0-3BE3-4A24-AE09-984505AB559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7677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4016-B9BE-4E0B-96E6-257850093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A1A9B-60CC-4DCC-8110-389BAC2D4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C864C-CE8C-411A-951A-5B8CFD3D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DF8B-312C-4187-B600-49745AD4B1AF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5869-C865-48BA-B0F3-92350DDE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655A7-D991-4B77-9E54-33185EBE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0875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CE34-2CB9-4CC9-883F-078186FD8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46F9E-9892-4D61-B697-806B779FE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30C40-8BB8-4C4D-BC9B-2ECBAB295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3A79-A93D-4076-BDC0-30A5943472E6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CAB81-D0D5-4888-B0FA-4CBAD1ED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92B62-1D25-41F7-AFB1-8114933B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246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1C7E4-49D0-4024-BFCB-3F988F002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66210-1898-414E-AF95-79BF2D6E5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E07F1-EBC4-4BE9-BF32-5E2F7A17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8820-3B9A-4505-B847-BB15C1109694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4E6A3-C471-4273-BC34-1FAA01D8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345DB-D3C5-4073-A68B-48696917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5458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A1B4-60D1-4D6A-BA55-205FA086F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C85BD-CFBF-4A91-86B5-0C7F6A1DF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93840-EE90-4546-8030-BA7A789B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5455-DF0D-488B-8E15-001248240482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77FCC-381B-4BD1-B2A2-1C566461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61EA4-B596-44DF-ADDA-0A584303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3307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58FE2-2A26-451A-A58E-4AB1BEA7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750D5-8B0C-4A27-AF6A-8145B1E5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70436-405E-4E02-B2D8-02E80EF2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8608-9C9F-42CE-B0BD-D55C8AA284B2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06CAD-3202-48F8-BDAB-9B1C1685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7E438-538D-4581-8906-9E2BABBB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42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5F20-2361-4417-8B5D-B338BD7D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1F837-CBEB-4431-A699-BCAFDE4E2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7B22C-02D9-469A-8F35-E0823DEEB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FFFD0-3096-4302-9F80-EEFE34717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0348-92A0-42D2-A336-68F33EAD749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250C-11E0-429D-8C03-3A1B7141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1E1AB-5637-49DD-BD85-6ED47747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374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B3AB-FC91-4387-8F06-997474574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9FBE-B81A-4DA1-91C8-F0282A0F0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12C16-087F-4429-B474-8619BCC91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E26899-EC81-4811-A98F-75A4B2A24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537BF-EB25-458E-8132-8EEDF2415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9D78E-8DE6-45E5-9308-E6EB79DF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8571-FC23-479C-A8FA-E1219B48F814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429497-7D01-420A-B8F0-EC9A2E37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EFFA6-A0FF-4EA6-BF6B-BF812079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5421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772AC-2D58-46F7-B41E-5EC08652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96638-07B1-479C-91BE-EBAF6A4D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C840-A338-41ED-81DD-6D31E8CFB5DE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F3EFA4-8836-4EDC-853B-4B71A76F3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AEE6D-F841-44C2-918E-B5C3D91D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5581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B5AFAB-2A57-4A1A-A58A-CE284994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E698-1011-4A1F-9EE4-4D617191915C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5AAE8-FEF9-46A5-966E-2456E496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E8913-BF36-4CE7-A308-A5662D74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2348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A0718-820C-48DF-BC88-BB765AD31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FF5F-8350-42FD-90A1-94232C765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0B819-5535-4FD6-A48A-1203BD681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733AD-2DD3-4BC6-9D79-B55329E9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587C-9D88-4328-AABA-DB51FECC75D6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CB336-4F19-49A3-A2C9-A8465B74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43258-4B81-4805-B5D5-F86CB5BB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8376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2EC4-171F-4C43-A2B2-733ABA751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5948A-5B90-40C4-80AB-54028FDEE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4C1BB-09CD-4C12-BCE2-15E5F9BF0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A8928-8766-4A89-A59F-FCD7B86F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E390-3A7F-41AF-AFFB-4D7366555AD1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C8EC5-C8B3-49E0-BFE5-485EA49CD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4376F-8720-4E6F-9719-58647014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5492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0D791C-F2B1-4870-A598-DAEE6F023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4D2CB-31FA-4F1D-A4FE-26F747A6C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49513-C255-40E1-869E-296F78BDA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C103-7099-41DF-8EDB-A7542F10C8E5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505B6-3598-4F24-9BC9-A68F9397D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F62C7-FB63-444F-98F8-67056A532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9F1C9-16AC-4C00-BD9E-817F61C8B46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8671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jg@nikhef.nl" TargetMode="External"/><Relationship Id="rId5" Type="http://schemas.openxmlformats.org/officeDocument/2006/relationships/hyperlink" Target="mailto:creusot@apc.in2p3.fr" TargetMode="External"/><Relationship Id="rId4" Type="http://schemas.openxmlformats.org/officeDocument/2006/relationships/hyperlink" Target="mailto:bjung@nikhef.n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.pages.km3net.de/jpp/PMTmodeling.PD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it.km3net.de/common/jpp/commits/fitToT_full_dist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it.km3net.de/common/jpp/commits/fitToT_full_dist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animal&#10;&#10;Description automatically generated">
            <a:extLst>
              <a:ext uri="{FF2B5EF4-FFF2-40B4-BE49-F238E27FC236}">
                <a16:creationId xmlns:a16="http://schemas.microsoft.com/office/drawing/2014/main" id="{B0BB0121-EBF8-49B1-969F-1B10E4FF3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76"/>
            <a:ext cx="12299241" cy="68670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A7654D-B4DA-4A0B-BF44-3857ECCA5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779" y="2524358"/>
            <a:ext cx="9377680" cy="1098996"/>
          </a:xfrm>
        </p:spPr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 tuning update</a:t>
            </a:r>
            <a:endParaRPr lang="en-NL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2D316C-8DB3-40BD-BAA6-91173F5178D4}"/>
              </a:ext>
            </a:extLst>
          </p:cNvPr>
          <p:cNvSpPr/>
          <p:nvPr/>
        </p:nvSpPr>
        <p:spPr>
          <a:xfrm rot="16200000">
            <a:off x="7996228" y="-2680272"/>
            <a:ext cx="1625601" cy="6980422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tx1"/>
              </a:gs>
              <a:gs pos="22000">
                <a:srgbClr val="065454">
                  <a:alpha val="50196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E150527-5E91-4D01-B832-8027FF4361E9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99000">
                  <a:schemeClr val="tx1"/>
                </a:gs>
                <a:gs pos="0">
                  <a:schemeClr val="accent6">
                    <a:lumMod val="40000"/>
                    <a:lumOff val="60000"/>
                  </a:schemeClr>
                </a:gs>
                <a:gs pos="48000">
                  <a:srgbClr val="0A4646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D16E2255-770C-4ADB-B4EA-A671CDB08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sp>
        <p:nvSpPr>
          <p:cNvPr id="26" name="Tekstvak 3">
            <a:extLst>
              <a:ext uri="{FF2B5EF4-FFF2-40B4-BE49-F238E27FC236}">
                <a16:creationId xmlns:a16="http://schemas.microsoft.com/office/drawing/2014/main" id="{7B613672-C178-4913-A3B4-58ED6F8B77E3}"/>
              </a:ext>
            </a:extLst>
          </p:cNvPr>
          <p:cNvSpPr txBox="1"/>
          <p:nvPr/>
        </p:nvSpPr>
        <p:spPr>
          <a:xfrm>
            <a:off x="0" y="3788421"/>
            <a:ext cx="12299240" cy="12666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Bouke Jung (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  <a:hlinkClick r:id="rId4"/>
              </a:rPr>
              <a:t>bjung@nikhef.nl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), </a:t>
            </a:r>
            <a:r>
              <a:rPr lang="nl-NL" sz="2000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Alexandre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Creusot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(</a:t>
            </a:r>
            <a:r>
              <a:rPr lang="en-US" sz="2000" dirty="0">
                <a:hlinkClick r:id="rId5"/>
              </a:rPr>
              <a:t>creusot@apc.in2p3.fr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), Maarten de Jong (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  <a:hlinkClick r:id="rId6"/>
              </a:rPr>
              <a:t>mjg@nikhef.nl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</a:p>
          <a:p>
            <a:pPr algn="ctr">
              <a:spcAft>
                <a:spcPts val="600"/>
              </a:spcAft>
            </a:pPr>
            <a:r>
              <a:rPr lang="nl-NL" sz="2000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Nikhef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KM3NeT </a:t>
            </a:r>
            <a:r>
              <a:rPr lang="nl-NL" sz="2000" dirty="0" err="1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group</a:t>
            </a: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meeting</a:t>
            </a:r>
          </a:p>
          <a:p>
            <a:pPr algn="ctr">
              <a:spcAft>
                <a:spcPts val="600"/>
              </a:spcAft>
            </a:pP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2020/03/13</a:t>
            </a:r>
          </a:p>
          <a:p>
            <a:pPr>
              <a:spcAft>
                <a:spcPts val="600"/>
              </a:spcAft>
            </a:pPr>
            <a:r>
              <a:rPr lang="nl-NL" sz="20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29221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10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4" y="168723"/>
            <a:ext cx="47519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nl-NL" sz="2800" b="1" dirty="0">
                <a:latin typeface="Arial"/>
                <a:cs typeface="Arial"/>
              </a:rPr>
              <a:t>Planning</a:t>
            </a:r>
          </a:p>
        </p:txBody>
      </p:sp>
      <p:sp>
        <p:nvSpPr>
          <p:cNvPr id="14" name="Tekstvak 16">
            <a:extLst>
              <a:ext uri="{FF2B5EF4-FFF2-40B4-BE49-F238E27FC236}">
                <a16:creationId xmlns:a16="http://schemas.microsoft.com/office/drawing/2014/main" id="{F1A85668-9D25-44AA-8D44-2B8AB50ED59E}"/>
              </a:ext>
            </a:extLst>
          </p:cNvPr>
          <p:cNvSpPr txBox="1"/>
          <p:nvPr/>
        </p:nvSpPr>
        <p:spPr>
          <a:xfrm>
            <a:off x="432104" y="1123389"/>
            <a:ext cx="10994289" cy="1810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sz="20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BD0081-9D8F-4187-8F8F-A20A6407E20A}"/>
              </a:ext>
            </a:extLst>
          </p:cNvPr>
          <p:cNvSpPr txBox="1"/>
          <p:nvPr/>
        </p:nvSpPr>
        <p:spPr>
          <a:xfrm>
            <a:off x="237722" y="1123389"/>
            <a:ext cx="117165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Set up a bash script to automatically extract the gain-estimates and find the optimal HVs</a:t>
            </a:r>
            <a:br>
              <a:rPr lang="en-US" sz="2000" dirty="0"/>
            </a:br>
            <a:r>
              <a:rPr lang="en-US" sz="2000" dirty="0"/>
              <a:t>using a set of user-specified raw data files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Prognosis: </a:t>
            </a:r>
            <a:r>
              <a:rPr lang="en-US" sz="2000" dirty="0">
                <a:solidFill>
                  <a:srgbClr val="00B050"/>
                </a:solidFill>
              </a:rPr>
              <a:t>√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Implement DB-integration (via </a:t>
            </a:r>
            <a:r>
              <a:rPr lang="en-US" sz="2000" dirty="0" err="1"/>
              <a:t>JSon</a:t>
            </a:r>
            <a:r>
              <a:rPr lang="en-US" sz="2000" dirty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Prognosis: today/tomorrow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Document remaining anomalous </a:t>
            </a:r>
            <a:r>
              <a:rPr lang="en-US" sz="2000" dirty="0" err="1"/>
              <a:t>ToT</a:t>
            </a:r>
            <a:r>
              <a:rPr lang="en-US" sz="2000" dirty="0"/>
              <a:t>-fits on ELOG and git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Prognosis: today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Analyze results with recent (L0-)data using the provided bash script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Prognosis: weekend/start of next week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Adjust TIME_OVER_THRESHOLD_NS to optimal gain-setting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Prognosis: tomorrow/weekend (non-critical)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3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animal&#10;&#10;Description automatically generated">
            <a:extLst>
              <a:ext uri="{FF2B5EF4-FFF2-40B4-BE49-F238E27FC236}">
                <a16:creationId xmlns:a16="http://schemas.microsoft.com/office/drawing/2014/main" id="{9F7EE380-C490-4BD0-9EB5-D8A78A70D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076"/>
            <a:ext cx="12299241" cy="686707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3DFF58-247A-42C9-A62F-9E0A26D3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99DB-C1C1-453B-9463-4C30E80C6667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47209D-A9DE-4615-A1E4-A282A5B2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76B56-3091-4681-A786-1D92BA52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11</a:t>
            </a:fld>
            <a:endParaRPr lang="en-NL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9920D39-2536-4F01-9EEF-522981F7D58C}"/>
              </a:ext>
            </a:extLst>
          </p:cNvPr>
          <p:cNvSpPr/>
          <p:nvPr/>
        </p:nvSpPr>
        <p:spPr>
          <a:xfrm rot="16200000">
            <a:off x="7996228" y="-2680272"/>
            <a:ext cx="1625601" cy="6980422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tx1"/>
              </a:gs>
              <a:gs pos="22000">
                <a:srgbClr val="065454">
                  <a:alpha val="50196"/>
                </a:srgb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B3B1D6-6A4F-4159-91D9-54234119D8C5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99000">
                  <a:schemeClr val="tx1"/>
                </a:gs>
                <a:gs pos="0">
                  <a:schemeClr val="accent6">
                    <a:lumMod val="40000"/>
                    <a:lumOff val="60000"/>
                  </a:schemeClr>
                </a:gs>
                <a:gs pos="48000">
                  <a:srgbClr val="0A4646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153B9D30-0DF4-4B02-BEDB-69ED7857A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0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2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5" y="168723"/>
            <a:ext cx="426479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nl-NL" sz="2800" b="1" dirty="0" err="1">
                <a:latin typeface="Arial"/>
                <a:cs typeface="Arial"/>
              </a:rPr>
              <a:t>Recap</a:t>
            </a:r>
            <a:endParaRPr lang="nl-NL" sz="2800" b="1" dirty="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909F6F-32AD-4A9A-84E8-B4E7F9CEEBDF}"/>
              </a:ext>
            </a:extLst>
          </p:cNvPr>
          <p:cNvSpPr txBox="1"/>
          <p:nvPr/>
        </p:nvSpPr>
        <p:spPr>
          <a:xfrm>
            <a:off x="262085" y="1056634"/>
            <a:ext cx="1192991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Move to HV-tuning procedure based on gain-estimates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Motivated by theory (see </a:t>
            </a:r>
            <a:r>
              <a:rPr lang="en-US" dirty="0" err="1">
                <a:hlinkClick r:id="rId3"/>
              </a:rPr>
              <a:t>doxygen</a:t>
            </a:r>
            <a:r>
              <a:rPr lang="en-US" dirty="0"/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Implementation through fit or interpolation of linearized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Extract high-voltage settings from database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Extract gain-estimates from </a:t>
            </a:r>
            <a:r>
              <a:rPr lang="en-US" dirty="0" err="1"/>
              <a:t>JFitToT</a:t>
            </a:r>
            <a:r>
              <a:rPr lang="en-US" dirty="0"/>
              <a:t> output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Outliers in gain-estimates need to be inspected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Database integration via Json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L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B91860-24EF-4F62-B08F-3A09B963D3BB}"/>
              </a:ext>
            </a:extLst>
          </p:cNvPr>
          <p:cNvGrpSpPr/>
          <p:nvPr/>
        </p:nvGrpSpPr>
        <p:grpSpPr>
          <a:xfrm>
            <a:off x="1497169" y="1751438"/>
            <a:ext cx="1425262" cy="718177"/>
            <a:chOff x="8889439" y="4141689"/>
            <a:chExt cx="1000648" cy="500173"/>
          </a:xfrm>
        </p:grpSpPr>
        <p:pic>
          <p:nvPicPr>
            <p:cNvPr id="17" name="Picture 16" descr="A picture containing object, clock&#10;&#10;Description automatically generated">
              <a:extLst>
                <a:ext uri="{FF2B5EF4-FFF2-40B4-BE49-F238E27FC236}">
                  <a16:creationId xmlns:a16="http://schemas.microsoft.com/office/drawing/2014/main" id="{ABA35A30-600E-4BC5-BE9C-9270AC1341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1495"/>
            <a:stretch/>
          </p:blipFill>
          <p:spPr>
            <a:xfrm>
              <a:off x="8889439" y="4146537"/>
              <a:ext cx="237628" cy="49532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A picture containing object, clock&#10;&#10;Description automatically generated">
              <a:extLst>
                <a:ext uri="{FF2B5EF4-FFF2-40B4-BE49-F238E27FC236}">
                  <a16:creationId xmlns:a16="http://schemas.microsoft.com/office/drawing/2014/main" id="{E4B1FF72-3590-4450-8C3B-3DD4ADD61B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692"/>
            <a:stretch/>
          </p:blipFill>
          <p:spPr>
            <a:xfrm>
              <a:off x="9127067" y="4141689"/>
              <a:ext cx="763020" cy="495325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2231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3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5" y="168723"/>
            <a:ext cx="426479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nl-NL" sz="2800" b="1" dirty="0">
                <a:latin typeface="Arial"/>
                <a:cs typeface="Arial"/>
              </a:rPr>
              <a:t>HV fit</a:t>
            </a:r>
          </a:p>
        </p:txBody>
      </p:sp>
      <p:sp>
        <p:nvSpPr>
          <p:cNvPr id="14" name="Tekstvak 16">
            <a:extLst>
              <a:ext uri="{FF2B5EF4-FFF2-40B4-BE49-F238E27FC236}">
                <a16:creationId xmlns:a16="http://schemas.microsoft.com/office/drawing/2014/main" id="{F1A85668-9D25-44AA-8D44-2B8AB50ED59E}"/>
              </a:ext>
            </a:extLst>
          </p:cNvPr>
          <p:cNvSpPr txBox="1"/>
          <p:nvPr/>
        </p:nvSpPr>
        <p:spPr>
          <a:xfrm>
            <a:off x="432104" y="1123389"/>
            <a:ext cx="10994289" cy="1810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sz="20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B9F471-017A-4C48-8EDC-177E53297D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4" y="846862"/>
            <a:ext cx="5738665" cy="546098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668872-8DF0-4347-988D-9330338759C9}"/>
              </a:ext>
            </a:extLst>
          </p:cNvPr>
          <p:cNvCxnSpPr/>
          <p:nvPr/>
        </p:nvCxnSpPr>
        <p:spPr>
          <a:xfrm>
            <a:off x="1171473" y="2293504"/>
            <a:ext cx="4243070" cy="0"/>
          </a:xfrm>
          <a:prstGeom prst="line">
            <a:avLst/>
          </a:prstGeom>
          <a:ln w="254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55EB133-2D1B-4527-A54F-49CF2C8C7988}"/>
              </a:ext>
            </a:extLst>
          </p:cNvPr>
          <p:cNvSpPr txBox="1"/>
          <p:nvPr/>
        </p:nvSpPr>
        <p:spPr>
          <a:xfrm>
            <a:off x="1171473" y="1924172"/>
            <a:ext cx="244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Nominal Gain (G = 1.0)</a:t>
            </a:r>
            <a:endParaRPr lang="en-NL" b="1" dirty="0">
              <a:solidFill>
                <a:srgbClr val="FFC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4B9F4B-EF07-43D8-A5B2-FB2B5E2149C1}"/>
              </a:ext>
            </a:extLst>
          </p:cNvPr>
          <p:cNvSpPr txBox="1"/>
          <p:nvPr/>
        </p:nvSpPr>
        <p:spPr>
          <a:xfrm>
            <a:off x="5844241" y="1351508"/>
            <a:ext cx="634776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HV-fitting routine is being implemented in </a:t>
            </a:r>
            <a:r>
              <a:rPr lang="en-US" sz="2000" dirty="0" err="1"/>
              <a:t>JFitHV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(updates in </a:t>
            </a:r>
            <a:r>
              <a:rPr lang="en-US" sz="2000" dirty="0" err="1"/>
              <a:t>Jpp</a:t>
            </a:r>
            <a:r>
              <a:rPr lang="en-US" sz="2000" dirty="0"/>
              <a:t> git branch </a:t>
            </a:r>
            <a:r>
              <a:rPr lang="en-US" sz="2000" dirty="0" err="1">
                <a:hlinkClick r:id="rId4"/>
              </a:rPr>
              <a:t>fitToT_full_spectrum</a:t>
            </a:r>
            <a:r>
              <a:rPr lang="en-US" sz="20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DB-interfacing has been implemented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Automatically retrieves (HV,G)-data for all PMTs</a:t>
            </a:r>
            <a:br>
              <a:rPr lang="en-US" dirty="0"/>
            </a:br>
            <a:r>
              <a:rPr lang="en-US" dirty="0"/>
              <a:t>in user-specified list of data-files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Initial results are promising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Clear linear behavior on log-log scale for most PMTs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couple of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CB3C27-4EFC-4150-B728-7FDAF52E579E}"/>
              </a:ext>
            </a:extLst>
          </p:cNvPr>
          <p:cNvCxnSpPr/>
          <p:nvPr/>
        </p:nvCxnSpPr>
        <p:spPr>
          <a:xfrm>
            <a:off x="1132840" y="5229493"/>
            <a:ext cx="4243070" cy="0"/>
          </a:xfrm>
          <a:prstGeom prst="line">
            <a:avLst/>
          </a:prstGeom>
          <a:ln w="25400">
            <a:solidFill>
              <a:srgbClr val="FF6C6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8DBD35F-7DDB-4E16-AE6C-8D9E5B20CE8F}"/>
              </a:ext>
            </a:extLst>
          </p:cNvPr>
          <p:cNvSpPr txBox="1"/>
          <p:nvPr/>
        </p:nvSpPr>
        <p:spPr>
          <a:xfrm>
            <a:off x="2500174" y="4860161"/>
            <a:ext cx="312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6C6A"/>
                </a:solidFill>
              </a:rPr>
              <a:t>Minimum fit-range (G = 0.3) </a:t>
            </a:r>
            <a:endParaRPr lang="en-NL" b="1" dirty="0">
              <a:solidFill>
                <a:srgbClr val="FF6C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3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8A557A-E6EB-486D-AD21-458D3404D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50" y="826536"/>
            <a:ext cx="5810991" cy="5529814"/>
          </a:xfrm>
          <a:prstGeom prst="rect">
            <a:avLst/>
          </a:prstGeom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4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5" y="168723"/>
            <a:ext cx="426479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nl-NL" sz="2800" b="1" dirty="0">
                <a:latin typeface="Arial"/>
                <a:cs typeface="Arial"/>
              </a:rPr>
              <a:t>HV fit</a:t>
            </a:r>
          </a:p>
        </p:txBody>
      </p:sp>
      <p:sp>
        <p:nvSpPr>
          <p:cNvPr id="14" name="Tekstvak 16">
            <a:extLst>
              <a:ext uri="{FF2B5EF4-FFF2-40B4-BE49-F238E27FC236}">
                <a16:creationId xmlns:a16="http://schemas.microsoft.com/office/drawing/2014/main" id="{F1A85668-9D25-44AA-8D44-2B8AB50ED59E}"/>
              </a:ext>
            </a:extLst>
          </p:cNvPr>
          <p:cNvSpPr txBox="1"/>
          <p:nvPr/>
        </p:nvSpPr>
        <p:spPr>
          <a:xfrm>
            <a:off x="432104" y="1123389"/>
            <a:ext cx="10994289" cy="1810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sz="20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668872-8DF0-4347-988D-9330338759C9}"/>
              </a:ext>
            </a:extLst>
          </p:cNvPr>
          <p:cNvCxnSpPr/>
          <p:nvPr/>
        </p:nvCxnSpPr>
        <p:spPr>
          <a:xfrm>
            <a:off x="1097582" y="2939888"/>
            <a:ext cx="4243070" cy="0"/>
          </a:xfrm>
          <a:prstGeom prst="line">
            <a:avLst/>
          </a:prstGeom>
          <a:ln w="254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55EB133-2D1B-4527-A54F-49CF2C8C7988}"/>
              </a:ext>
            </a:extLst>
          </p:cNvPr>
          <p:cNvSpPr txBox="1"/>
          <p:nvPr/>
        </p:nvSpPr>
        <p:spPr>
          <a:xfrm>
            <a:off x="1107502" y="2595969"/>
            <a:ext cx="244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Nominal Gain (G = 0.9)</a:t>
            </a:r>
            <a:endParaRPr lang="en-NL" b="1" dirty="0">
              <a:solidFill>
                <a:srgbClr val="FFC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4B9F4B-EF07-43D8-A5B2-FB2B5E2149C1}"/>
              </a:ext>
            </a:extLst>
          </p:cNvPr>
          <p:cNvSpPr txBox="1"/>
          <p:nvPr/>
        </p:nvSpPr>
        <p:spPr>
          <a:xfrm>
            <a:off x="5844241" y="1351508"/>
            <a:ext cx="63477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HV-fitting routine is being implemented in </a:t>
            </a:r>
            <a:r>
              <a:rPr lang="en-US" sz="2000" dirty="0" err="1"/>
              <a:t>JFitHV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(updates in </a:t>
            </a:r>
            <a:r>
              <a:rPr lang="en-US" sz="2000" dirty="0" err="1"/>
              <a:t>Jpp</a:t>
            </a:r>
            <a:r>
              <a:rPr lang="en-US" sz="2000" dirty="0"/>
              <a:t> git branch </a:t>
            </a:r>
            <a:r>
              <a:rPr lang="en-US" sz="2000" dirty="0" err="1">
                <a:hlinkClick r:id="rId4"/>
              </a:rPr>
              <a:t>fitToT_full_spectrum</a:t>
            </a:r>
            <a:r>
              <a:rPr lang="en-US" sz="20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DB-interfacing has been implemented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Automatically retrieves (HV,G)-data for all PMTs</a:t>
            </a:r>
            <a:br>
              <a:rPr lang="en-US" dirty="0"/>
            </a:br>
            <a:r>
              <a:rPr lang="en-US" dirty="0"/>
              <a:t>in user-specified list of data-files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Initial results are promising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Clear linear behavior on log-log scale for most PMTs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couple of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Deviation from linear behavior at high or low |HV| </a:t>
            </a:r>
            <a:br>
              <a:rPr lang="en-US" dirty="0"/>
            </a:br>
            <a:r>
              <a:rPr lang="en-US" dirty="0"/>
              <a:t>for some PMTs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Fit-range bounds for gain-estimate in </a:t>
            </a:r>
            <a:r>
              <a:rPr lang="en-US" dirty="0" err="1"/>
              <a:t>JFitToT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E6B8B56-569A-44CE-8781-89C9DC720464}"/>
              </a:ext>
            </a:extLst>
          </p:cNvPr>
          <p:cNvCxnSpPr/>
          <p:nvPr/>
        </p:nvCxnSpPr>
        <p:spPr>
          <a:xfrm>
            <a:off x="1132840" y="5276850"/>
            <a:ext cx="4243070" cy="0"/>
          </a:xfrm>
          <a:prstGeom prst="line">
            <a:avLst/>
          </a:prstGeom>
          <a:ln w="25400">
            <a:solidFill>
              <a:srgbClr val="FF6C6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56DFB7D-33C7-4572-9634-F795060FAD0D}"/>
              </a:ext>
            </a:extLst>
          </p:cNvPr>
          <p:cNvCxnSpPr/>
          <p:nvPr/>
        </p:nvCxnSpPr>
        <p:spPr>
          <a:xfrm>
            <a:off x="1102360" y="1598930"/>
            <a:ext cx="4243070" cy="0"/>
          </a:xfrm>
          <a:prstGeom prst="line">
            <a:avLst/>
          </a:prstGeom>
          <a:ln w="25400">
            <a:solidFill>
              <a:srgbClr val="FF6C6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3E7D311-DFDC-4728-B861-03B0832177B1}"/>
              </a:ext>
            </a:extLst>
          </p:cNvPr>
          <p:cNvSpPr txBox="1"/>
          <p:nvPr/>
        </p:nvSpPr>
        <p:spPr>
          <a:xfrm>
            <a:off x="1107502" y="1567329"/>
            <a:ext cx="312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6C6A"/>
                </a:solidFill>
              </a:rPr>
              <a:t>Maximum fit-range (G = 2.0) </a:t>
            </a:r>
            <a:endParaRPr lang="en-NL" b="1" dirty="0">
              <a:solidFill>
                <a:srgbClr val="FF6C6A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8B82CC-4F4C-423A-AD98-96A82B360488}"/>
              </a:ext>
            </a:extLst>
          </p:cNvPr>
          <p:cNvSpPr txBox="1"/>
          <p:nvPr/>
        </p:nvSpPr>
        <p:spPr>
          <a:xfrm>
            <a:off x="2500174" y="4907518"/>
            <a:ext cx="312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6C6A"/>
                </a:solidFill>
              </a:rPr>
              <a:t>Minimum fit-range (G = 0.3) </a:t>
            </a:r>
            <a:endParaRPr lang="en-NL" b="1" dirty="0">
              <a:solidFill>
                <a:srgbClr val="FF6C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6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E4E5DE-2522-40FA-AFEC-0CB0925BB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120" y="985521"/>
            <a:ext cx="5643922" cy="5370829"/>
          </a:xfrm>
          <a:prstGeom prst="rect">
            <a:avLst/>
          </a:prstGeom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5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4" y="168723"/>
            <a:ext cx="47519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nl-NL" sz="2800" b="1" dirty="0" err="1">
                <a:latin typeface="Arial"/>
                <a:cs typeface="Arial"/>
              </a:rPr>
              <a:t>ToT</a:t>
            </a:r>
            <a:r>
              <a:rPr lang="nl-NL" sz="2800" b="1" dirty="0">
                <a:latin typeface="Arial"/>
                <a:cs typeface="Arial"/>
              </a:rPr>
              <a:t>-fits </a:t>
            </a:r>
            <a:r>
              <a:rPr lang="nl-NL" sz="2800" b="1" dirty="0" err="1">
                <a:latin typeface="Arial"/>
                <a:cs typeface="Arial"/>
              </a:rPr>
              <a:t>for</a:t>
            </a:r>
            <a:r>
              <a:rPr lang="nl-NL" sz="2800" b="1" dirty="0">
                <a:latin typeface="Arial"/>
                <a:cs typeface="Arial"/>
              </a:rPr>
              <a:t> </a:t>
            </a:r>
            <a:r>
              <a:rPr lang="nl-NL" sz="2800" b="1" dirty="0" err="1">
                <a:latin typeface="Arial"/>
                <a:cs typeface="Arial"/>
              </a:rPr>
              <a:t>increasing</a:t>
            </a:r>
            <a:r>
              <a:rPr lang="nl-NL" sz="2800" b="1" dirty="0">
                <a:latin typeface="Arial"/>
                <a:cs typeface="Arial"/>
              </a:rPr>
              <a:t> HV</a:t>
            </a:r>
          </a:p>
        </p:txBody>
      </p:sp>
      <p:sp>
        <p:nvSpPr>
          <p:cNvPr id="14" name="Tekstvak 16">
            <a:extLst>
              <a:ext uri="{FF2B5EF4-FFF2-40B4-BE49-F238E27FC236}">
                <a16:creationId xmlns:a16="http://schemas.microsoft.com/office/drawing/2014/main" id="{F1A85668-9D25-44AA-8D44-2B8AB50ED59E}"/>
              </a:ext>
            </a:extLst>
          </p:cNvPr>
          <p:cNvSpPr txBox="1"/>
          <p:nvPr/>
        </p:nvSpPr>
        <p:spPr>
          <a:xfrm>
            <a:off x="432104" y="1123389"/>
            <a:ext cx="10994289" cy="1810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sz="20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742950" lvl="1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endParaRPr lang="nl-NL" sz="1600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endParaRPr lang="nl-NL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F201516A-29D4-4BD1-9418-973F7D5F2D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3" y="985520"/>
            <a:ext cx="5643923" cy="5370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010F0A5-CB38-46A6-8E55-498026631A7A}"/>
              </a:ext>
            </a:extLst>
          </p:cNvPr>
          <p:cNvSpPr txBox="1"/>
          <p:nvPr/>
        </p:nvSpPr>
        <p:spPr>
          <a:xfrm>
            <a:off x="355600" y="578311"/>
            <a:ext cx="435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N.B: These are animated gif files</a:t>
            </a:r>
            <a:endParaRPr lang="en-N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6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6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4" y="168723"/>
            <a:ext cx="556975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latin typeface="Arial"/>
                <a:cs typeface="Arial"/>
              </a:rPr>
              <a:t>Solutions</a:t>
            </a:r>
            <a:endParaRPr lang="nl-NL" sz="2800" b="1" dirty="0"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9D0A7A-F464-4C14-8EB0-841AC065D533}"/>
              </a:ext>
            </a:extLst>
          </p:cNvPr>
          <p:cNvSpPr txBox="1"/>
          <p:nvPr/>
        </p:nvSpPr>
        <p:spPr>
          <a:xfrm>
            <a:off x="5405120" y="1366988"/>
            <a:ext cx="82804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Making the </a:t>
            </a:r>
            <a:r>
              <a:rPr lang="en-US" sz="2000" dirty="0" err="1"/>
              <a:t>ToT</a:t>
            </a:r>
            <a:r>
              <a:rPr lang="en-US" sz="2000" dirty="0"/>
              <a:t>-fit work for all possible HV-settings </a:t>
            </a:r>
            <a:br>
              <a:rPr lang="en-US" sz="2000" dirty="0"/>
            </a:br>
            <a:r>
              <a:rPr lang="en-US" sz="2000" dirty="0"/>
              <a:t>is asking too much…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/>
              <a:t>For the specific purpose of HV-tuning, </a:t>
            </a:r>
            <a:br>
              <a:rPr lang="en-US" dirty="0"/>
            </a:br>
            <a:r>
              <a:rPr lang="en-US" dirty="0"/>
              <a:t>set fit-range to region surrounding </a:t>
            </a:r>
            <a:r>
              <a:rPr lang="en-US" dirty="0" err="1"/>
              <a:t>ToT</a:t>
            </a:r>
            <a:r>
              <a:rPr lang="en-US" dirty="0"/>
              <a:t>-distribution 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datapoints directly surrounding the optimal gain (= 1.0) </a:t>
            </a:r>
            <a:br>
              <a:rPr lang="en-US" sz="2000" dirty="0"/>
            </a:br>
            <a:r>
              <a:rPr lang="en-US" sz="2000" dirty="0"/>
              <a:t>tell the most about the optimal high voltage setting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Switch to linear interpolation/extrapolation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D363718D-0436-440E-A33A-A77210CA0A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411"/>
            <a:ext cx="5614559" cy="534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36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06B80F-B157-4D3D-B5AE-FE053A67E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5445"/>
            <a:ext cx="5504839" cy="5238476"/>
          </a:xfrm>
          <a:prstGeom prst="rect">
            <a:avLst/>
          </a:prstGeom>
        </p:spPr>
      </p:pic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7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4" y="168723"/>
            <a:ext cx="556975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latin typeface="Arial"/>
                <a:cs typeface="Arial"/>
              </a:rPr>
              <a:t>Remaining anomalous</a:t>
            </a:r>
            <a:r>
              <a:rPr lang="nl-NL" sz="2800" b="1" dirty="0">
                <a:latin typeface="Arial"/>
                <a:cs typeface="Arial"/>
              </a:rPr>
              <a:t> </a:t>
            </a:r>
            <a:r>
              <a:rPr lang="nl-NL" sz="2800" b="1" dirty="0" err="1">
                <a:latin typeface="Arial"/>
                <a:cs typeface="Arial"/>
              </a:rPr>
              <a:t>ToT</a:t>
            </a:r>
            <a:r>
              <a:rPr lang="nl-NL" sz="2800" b="1" dirty="0">
                <a:latin typeface="Arial"/>
                <a:cs typeface="Arial"/>
              </a:rPr>
              <a:t>-fits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CE3E7D-597F-4522-BAFE-F6EF89E6F6A9}"/>
              </a:ext>
            </a:extLst>
          </p:cNvPr>
          <p:cNvSpPr txBox="1"/>
          <p:nvPr/>
        </p:nvSpPr>
        <p:spPr>
          <a:xfrm>
            <a:off x="954372" y="1594057"/>
            <a:ext cx="198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Extremely high HV </a:t>
            </a:r>
            <a:endParaRPr lang="en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2DD071-C239-487B-A7AB-17A335AB0982}"/>
              </a:ext>
            </a:extLst>
          </p:cNvPr>
          <p:cNvSpPr txBox="1"/>
          <p:nvPr/>
        </p:nvSpPr>
        <p:spPr>
          <a:xfrm>
            <a:off x="5318816" y="1279097"/>
            <a:ext cx="6347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Thresholdband</a:t>
            </a:r>
            <a:r>
              <a:rPr lang="en-US" sz="2000" dirty="0"/>
              <a:t> and </a:t>
            </a:r>
            <a:r>
              <a:rPr lang="en-US" sz="2000" dirty="0" err="1"/>
              <a:t>PunderAmplified</a:t>
            </a:r>
            <a:r>
              <a:rPr lang="en-US" sz="2000" dirty="0"/>
              <a:t> too low to account for large peak at 5ns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Large secondary contribution at 10ns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Normalization does not account for large relative fraction of 5ns- and 10ns-peak counts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Causes fit to unduly scale down model contribution </a:t>
            </a:r>
            <a:br>
              <a:rPr lang="en-US" dirty="0"/>
            </a:br>
            <a:r>
              <a:rPr lang="en-US" dirty="0"/>
              <a:t>by increasing its spread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2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8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4" y="168723"/>
            <a:ext cx="556975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latin typeface="Arial"/>
                <a:cs typeface="Arial"/>
              </a:rPr>
              <a:t>Remaining anomalous</a:t>
            </a:r>
            <a:r>
              <a:rPr lang="nl-NL" sz="2800" b="1" dirty="0">
                <a:latin typeface="Arial"/>
                <a:cs typeface="Arial"/>
              </a:rPr>
              <a:t> </a:t>
            </a:r>
            <a:r>
              <a:rPr lang="nl-NL" sz="2800" b="1" dirty="0" err="1">
                <a:latin typeface="Arial"/>
                <a:cs typeface="Arial"/>
              </a:rPr>
              <a:t>ToT</a:t>
            </a:r>
            <a:r>
              <a:rPr lang="nl-NL" sz="2800" b="1" dirty="0">
                <a:latin typeface="Arial"/>
                <a:cs typeface="Arial"/>
              </a:rPr>
              <a:t>-fits</a:t>
            </a:r>
          </a:p>
        </p:txBody>
      </p:sp>
      <p:pic>
        <p:nvPicPr>
          <p:cNvPr id="8" name="Picture 7" descr="A close up of a mans face&#10;&#10;Description automatically generated">
            <a:extLst>
              <a:ext uri="{FF2B5EF4-FFF2-40B4-BE49-F238E27FC236}">
                <a16:creationId xmlns:a16="http://schemas.microsoft.com/office/drawing/2014/main" id="{6C93A1FA-0777-4ADA-B3B6-BA995C39B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5520"/>
            <a:ext cx="5591141" cy="532060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D1AE3BD-C013-4147-AFAC-2A92EA23DFF6}"/>
              </a:ext>
            </a:extLst>
          </p:cNvPr>
          <p:cNvSpPr txBox="1"/>
          <p:nvPr/>
        </p:nvSpPr>
        <p:spPr>
          <a:xfrm>
            <a:off x="3116245" y="1622741"/>
            <a:ext cx="184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Extremely low HV </a:t>
            </a:r>
            <a:endParaRPr lang="en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15BDDD-D52A-4CCC-A6B1-647047788013}"/>
              </a:ext>
            </a:extLst>
          </p:cNvPr>
          <p:cNvSpPr txBox="1"/>
          <p:nvPr/>
        </p:nvSpPr>
        <p:spPr>
          <a:xfrm>
            <a:off x="5318816" y="1279097"/>
            <a:ext cx="63477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Thresholdband</a:t>
            </a:r>
            <a:r>
              <a:rPr lang="en-US" sz="2000" dirty="0"/>
              <a:t> and </a:t>
            </a:r>
            <a:r>
              <a:rPr lang="en-US" sz="2000" dirty="0" err="1"/>
              <a:t>PunderAmplified</a:t>
            </a:r>
            <a:r>
              <a:rPr lang="en-US" sz="2000" dirty="0"/>
              <a:t> too low to account for large peak at 5ns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Model contribution nearly indistinguishable </a:t>
            </a:r>
            <a:br>
              <a:rPr lang="en-US" sz="2000" dirty="0"/>
            </a:br>
            <a:r>
              <a:rPr lang="en-US" sz="2000" dirty="0"/>
              <a:t>from 10ns-peak contribution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4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 close up of a mans face&#10;&#10;Description automatically generated">
            <a:extLst>
              <a:ext uri="{FF2B5EF4-FFF2-40B4-BE49-F238E27FC236}">
                <a16:creationId xmlns:a16="http://schemas.microsoft.com/office/drawing/2014/main" id="{2684E345-4072-4382-9EDE-E16F8A629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9" y="1276244"/>
            <a:ext cx="5128885" cy="4880713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770A613A-D7A1-4B5D-9EEB-36BC2468D5A1}"/>
              </a:ext>
            </a:extLst>
          </p:cNvPr>
          <p:cNvSpPr/>
          <p:nvPr/>
        </p:nvSpPr>
        <p:spPr>
          <a:xfrm>
            <a:off x="1063191" y="1913465"/>
            <a:ext cx="450647" cy="900854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CE9220A-4085-4D5D-BA1D-22B668E095F3}"/>
              </a:ext>
            </a:extLst>
          </p:cNvPr>
          <p:cNvSpPr/>
          <p:nvPr/>
        </p:nvSpPr>
        <p:spPr>
          <a:xfrm rot="16200000">
            <a:off x="7942609" y="-2626652"/>
            <a:ext cx="1625601" cy="6873183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0"/>
                  <a:lumOff val="100000"/>
                </a:schemeClr>
              </a:gs>
              <a:gs pos="11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83" name="Picture 82" descr="A picture containing device, light&#10;&#10;Description automatically generated">
            <a:extLst>
              <a:ext uri="{FF2B5EF4-FFF2-40B4-BE49-F238E27FC236}">
                <a16:creationId xmlns:a16="http://schemas.microsoft.com/office/drawing/2014/main" id="{70B768A2-7FA1-4696-AB10-93848CC27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93" y="34130"/>
            <a:ext cx="765610" cy="792406"/>
          </a:xfrm>
          <a:prstGeom prst="rect">
            <a:avLst/>
          </a:prstGeom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CAAA1C5-B125-4D84-8AF0-97B0063CCAB8}"/>
              </a:ext>
            </a:extLst>
          </p:cNvPr>
          <p:cNvCxnSpPr>
            <a:cxnSpLocks/>
          </p:cNvCxnSpPr>
          <p:nvPr/>
        </p:nvCxnSpPr>
        <p:spPr>
          <a:xfrm>
            <a:off x="5405120" y="-2"/>
            <a:ext cx="6786880" cy="985522"/>
          </a:xfrm>
          <a:prstGeom prst="line">
            <a:avLst/>
          </a:prstGeom>
          <a:ln>
            <a:gradFill>
              <a:gsLst>
                <a:gs pos="100000">
                  <a:schemeClr val="accent1">
                    <a:lumMod val="13000"/>
                    <a:lumOff val="87000"/>
                  </a:schemeClr>
                </a:gs>
                <a:gs pos="82000">
                  <a:schemeClr val="accent1">
                    <a:lumMod val="20000"/>
                    <a:lumOff val="80000"/>
                  </a:schemeClr>
                </a:gs>
                <a:gs pos="15000">
                  <a:schemeClr val="accent5">
                    <a:lumMod val="75000"/>
                  </a:schemeClr>
                </a:gs>
                <a:gs pos="0">
                  <a:srgbClr val="002060"/>
                </a:gs>
              </a:gsLst>
              <a:lin ang="0" scaled="0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83AEA-9831-436B-AC10-AF6A55A8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9F73-F244-42B0-BEDB-03F6BDA67C0B}" type="datetime8">
              <a:rPr lang="en-NL" smtClean="0"/>
              <a:t>19/03/2020 08:59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CCCCA4-5C08-47B2-888E-2FF84AAB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KM3NeT collabo - Bouke Jung (bjung@nikhef.nl)</a:t>
            </a:r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0C8FC-0622-4A4E-AB5A-60E5C797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9F1C9-16AC-4C00-BD9E-817F61C8B461}" type="slidenum">
              <a:rPr lang="en-NL" smtClean="0"/>
              <a:t>9</a:t>
            </a:fld>
            <a:endParaRPr lang="en-NL" dirty="0"/>
          </a:p>
        </p:txBody>
      </p:sp>
      <p:sp>
        <p:nvSpPr>
          <p:cNvPr id="13" name="Tekstvak 5">
            <a:extLst>
              <a:ext uri="{FF2B5EF4-FFF2-40B4-BE49-F238E27FC236}">
                <a16:creationId xmlns:a16="http://schemas.microsoft.com/office/drawing/2014/main" id="{8004D8DA-3293-4438-B09D-ACEFE907438F}"/>
              </a:ext>
            </a:extLst>
          </p:cNvPr>
          <p:cNvSpPr txBox="1"/>
          <p:nvPr/>
        </p:nvSpPr>
        <p:spPr>
          <a:xfrm>
            <a:off x="262084" y="168723"/>
            <a:ext cx="556975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b="1" dirty="0">
                <a:latin typeface="Arial"/>
                <a:cs typeface="Arial"/>
              </a:rPr>
              <a:t>Remaining anomalous</a:t>
            </a:r>
            <a:r>
              <a:rPr lang="nl-NL" sz="2800" b="1" dirty="0">
                <a:latin typeface="Arial"/>
                <a:cs typeface="Arial"/>
              </a:rPr>
              <a:t> </a:t>
            </a:r>
            <a:r>
              <a:rPr lang="nl-NL" sz="2800" b="1" dirty="0" err="1">
                <a:latin typeface="Arial"/>
                <a:cs typeface="Arial"/>
              </a:rPr>
              <a:t>ToT</a:t>
            </a:r>
            <a:r>
              <a:rPr lang="nl-NL" sz="2800" b="1" dirty="0">
                <a:latin typeface="Arial"/>
                <a:cs typeface="Arial"/>
              </a:rPr>
              <a:t>-fits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534605-0CCB-4A90-8264-644CEBD8F1E5}"/>
              </a:ext>
            </a:extLst>
          </p:cNvPr>
          <p:cNvSpPr txBox="1"/>
          <p:nvPr/>
        </p:nvSpPr>
        <p:spPr>
          <a:xfrm>
            <a:off x="5318816" y="1465777"/>
            <a:ext cx="63477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Discovered one PMT (808483678.5) with anomaly </a:t>
            </a:r>
            <a:br>
              <a:rPr lang="en-US" sz="2000" dirty="0"/>
            </a:br>
            <a:r>
              <a:rPr lang="en-US" sz="2000" dirty="0"/>
              <a:t>in first and second bin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Output from </a:t>
            </a:r>
            <a:r>
              <a:rPr lang="en-US" sz="2000" dirty="0" err="1"/>
              <a:t>JCalibrateToT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Some artefact in the triggering?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0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2019_02_10__collabo_bjung_PMTmodeling</Template>
  <TotalTime>0</TotalTime>
  <Words>659</Words>
  <Application>Microsoft Office PowerPoint</Application>
  <PresentationFormat>Widescreen</PresentationFormat>
  <Paragraphs>216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HV tuning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PMT Response Modeling</dc:title>
  <dc:creator>Bouke Jisse Jung</dc:creator>
  <cp:lastModifiedBy>Bouke Jisse Jung</cp:lastModifiedBy>
  <cp:revision>63</cp:revision>
  <dcterms:created xsi:type="dcterms:W3CDTF">2020-02-28T06:35:32Z</dcterms:created>
  <dcterms:modified xsi:type="dcterms:W3CDTF">2020-03-19T08:11:51Z</dcterms:modified>
</cp:coreProperties>
</file>