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Raleway"/>
      <p:regular r:id="rId20"/>
      <p:bold r:id="rId21"/>
      <p:italic r:id="rId22"/>
      <p:boldItalic r:id="rId23"/>
    </p:embeddedFont>
    <p:embeddedFont>
      <p:font typeface="Source Sans Pro"/>
      <p:regular r:id="rId24"/>
      <p:bold r:id="rId25"/>
      <p:italic r:id="rId26"/>
      <p:boldItalic r:id="rId27"/>
    </p:embeddedFont>
    <p:embeddedFont>
      <p:font typeface="Open Sans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aleway-regular.fntdata"/><Relationship Id="rId22" Type="http://schemas.openxmlformats.org/officeDocument/2006/relationships/font" Target="fonts/Raleway-italic.fntdata"/><Relationship Id="rId21" Type="http://schemas.openxmlformats.org/officeDocument/2006/relationships/font" Target="fonts/Raleway-bold.fntdata"/><Relationship Id="rId24" Type="http://schemas.openxmlformats.org/officeDocument/2006/relationships/font" Target="fonts/SourceSansPro-regular.fntdata"/><Relationship Id="rId23" Type="http://schemas.openxmlformats.org/officeDocument/2006/relationships/font" Target="fonts/Raleway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SourceSansPro-italic.fntdata"/><Relationship Id="rId25" Type="http://schemas.openxmlformats.org/officeDocument/2006/relationships/font" Target="fonts/SourceSansPro-bold.fntdata"/><Relationship Id="rId28" Type="http://schemas.openxmlformats.org/officeDocument/2006/relationships/font" Target="fonts/OpenSans-regular.fntdata"/><Relationship Id="rId27" Type="http://schemas.openxmlformats.org/officeDocument/2006/relationships/font" Target="fonts/SourceSansPr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OpenSans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penSans-boldItalic.fntdata"/><Relationship Id="rId30" Type="http://schemas.openxmlformats.org/officeDocument/2006/relationships/font" Target="fonts/OpenSans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7f36e9696e_0_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7f36e9696e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7f36e9696e_0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7f36e9696e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7f36e9696e_0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7f36e9696e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7f36e9696e_0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7f36e9696e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f36e9696e_0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f36e9696e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7f36e9696e_2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7f36e9696e_2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f36e9696e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7f36e9696e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7f36e9696e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7f36e9696e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f36e9696e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f36e9696e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7f36e9696e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7f36e9696e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7f36e9696e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7f36e9696e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7f36e9696e_0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7f36e9696e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7f36e9696e_0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7f36e9696e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3"/>
          <p:cNvSpPr txBox="1"/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2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636800" y="80700"/>
            <a:ext cx="4426500" cy="498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9" name="Google Shape;39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" name="Google Shape;40;p9"/>
          <p:cNvSpPr txBox="1"/>
          <p:nvPr>
            <p:ph type="title"/>
          </p:nvPr>
        </p:nvSpPr>
        <p:spPr>
          <a:xfrm>
            <a:off x="265500" y="1181700"/>
            <a:ext cx="4045200" cy="15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1" name="Google Shape;41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2" name="Google Shape;42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" name="Google Shape;43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pl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Mispointing the detector</a:t>
            </a:r>
            <a:endParaRPr/>
          </a:p>
        </p:txBody>
      </p:sp>
      <p:sp>
        <p:nvSpPr>
          <p:cNvPr id="59" name="Google Shape;59;p13"/>
          <p:cNvSpPr txBox="1"/>
          <p:nvPr>
            <p:ph idx="1" type="subTitle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Conclusion</a:t>
            </a:r>
            <a:endParaRPr/>
          </a:p>
        </p:txBody>
      </p:sp>
      <p:sp>
        <p:nvSpPr>
          <p:cNvPr id="120" name="Google Shape;120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Mispointing causes artifacts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More Important: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nl"/>
              <a:t>Azimuth and zenith are not absolute distances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nl"/>
              <a:t>Artifacts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nl"/>
              <a:t>Solved with sinusoidal term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Other updates</a:t>
            </a:r>
            <a:endParaRPr/>
          </a:p>
        </p:txBody>
      </p:sp>
      <p:sp>
        <p:nvSpPr>
          <p:cNvPr id="126" name="Google Shape;126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Angular resolution depends on zenith angle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Event density depends on zenith angle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Before</a:t>
            </a:r>
            <a:endParaRPr/>
          </a:p>
        </p:txBody>
      </p:sp>
      <p:sp>
        <p:nvSpPr>
          <p:cNvPr id="132" name="Google Shape;132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9144001" cy="3204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Angular Resolution</a:t>
            </a:r>
            <a:endParaRPr/>
          </a:p>
        </p:txBody>
      </p:sp>
      <p:sp>
        <p:nvSpPr>
          <p:cNvPr id="139" name="Google Shape;139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68425"/>
            <a:ext cx="9144001" cy="3204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Event Density</a:t>
            </a:r>
            <a:endParaRPr/>
          </a:p>
        </p:txBody>
      </p:sp>
      <p:sp>
        <p:nvSpPr>
          <p:cNvPr id="146" name="Google Shape;146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11150"/>
            <a:ext cx="9144001" cy="3204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Goal of my BSc project</a:t>
            </a:r>
            <a:endParaRPr/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“See” the moon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Determine the orientation of the detector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Calibrate the detector to avoid mispointing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Program inputs</a:t>
            </a:r>
            <a:endParaRPr/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11700" y="1152475"/>
            <a:ext cx="412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Magnitude of offset from the zenith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Direction of offset from the zenith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Offset of the detector north w.r.t. true north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8675" y="445025"/>
            <a:ext cx="4574184" cy="416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>
          <a:xfrm>
            <a:off x="311700" y="43470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Effects: </a:t>
            </a:r>
            <a:r>
              <a:rPr b="0" lang="nl">
                <a:latin typeface="Open Sans"/>
                <a:ea typeface="Open Sans"/>
                <a:cs typeface="Open Sans"/>
                <a:sym typeface="Open Sans"/>
              </a:rPr>
              <a:t>Offset of the detector north</a:t>
            </a:r>
            <a:endParaRPr b="0" i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9144001" cy="3204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What happens?</a:t>
            </a:r>
            <a:endParaRPr/>
          </a:p>
        </p:txBody>
      </p:sp>
      <p:sp>
        <p:nvSpPr>
          <p:cNvPr id="85" name="Google Shape;85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9144001" cy="3204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Fixed the bug</a:t>
            </a:r>
            <a:endParaRPr/>
          </a:p>
        </p:txBody>
      </p:sp>
      <p:sp>
        <p:nvSpPr>
          <p:cNvPr id="92" name="Google Shape;92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9144001" cy="3204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Effects:</a:t>
            </a:r>
            <a:r>
              <a:rPr b="0" lang="nl"/>
              <a:t> </a:t>
            </a:r>
            <a:r>
              <a:rPr b="0" lang="nl">
                <a:latin typeface="Open Sans"/>
                <a:ea typeface="Open Sans"/>
                <a:cs typeface="Open Sans"/>
                <a:sym typeface="Open Sans"/>
              </a:rPr>
              <a:t>Offset of the detector north</a:t>
            </a:r>
            <a:endParaRPr b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9" name="Google Shape;99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9144001" cy="3204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Effects:</a:t>
            </a:r>
            <a:r>
              <a:rPr b="0" lang="nl"/>
              <a:t> Magnitude of offset from zenith</a:t>
            </a:r>
            <a:endParaRPr b="0"/>
          </a:p>
        </p:txBody>
      </p:sp>
      <p:sp>
        <p:nvSpPr>
          <p:cNvPr id="106" name="Google Shape;106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7613" y="1152475"/>
            <a:ext cx="4288775" cy="379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Effects:</a:t>
            </a:r>
            <a:r>
              <a:rPr b="0" lang="nl"/>
              <a:t> </a:t>
            </a:r>
            <a:r>
              <a:rPr b="0" lang="nl">
                <a:latin typeface="Open Sans"/>
                <a:ea typeface="Open Sans"/>
                <a:cs typeface="Open Sans"/>
                <a:sym typeface="Open Sans"/>
              </a:rPr>
              <a:t>Direction of offset from the true zenith</a:t>
            </a:r>
            <a:endParaRPr b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3" name="Google Shape;113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6513" y="995750"/>
            <a:ext cx="5930975" cy="414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lum">
  <a:themeElements>
    <a:clrScheme name="Plum">
      <a:dk1>
        <a:srgbClr val="611BB8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5E2B97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