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9"/>
  </p:notesMasterIdLst>
  <p:sldIdLst>
    <p:sldId id="321" r:id="rId3"/>
    <p:sldId id="459" r:id="rId4"/>
    <p:sldId id="440" r:id="rId5"/>
    <p:sldId id="443" r:id="rId6"/>
    <p:sldId id="444" r:id="rId7"/>
    <p:sldId id="437" r:id="rId8"/>
    <p:sldId id="449" r:id="rId9"/>
    <p:sldId id="445" r:id="rId10"/>
    <p:sldId id="421" r:id="rId11"/>
    <p:sldId id="473" r:id="rId12"/>
    <p:sldId id="468" r:id="rId13"/>
    <p:sldId id="471" r:id="rId14"/>
    <p:sldId id="472" r:id="rId15"/>
    <p:sldId id="454" r:id="rId16"/>
    <p:sldId id="464" r:id="rId17"/>
    <p:sldId id="4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D1B"/>
    <a:srgbClr val="DDE7EA"/>
    <a:srgbClr val="00B3C4"/>
    <a:srgbClr val="C8EAEA"/>
    <a:srgbClr val="D4EADF"/>
    <a:srgbClr val="BAE6EA"/>
    <a:srgbClr val="B0DDDC"/>
    <a:srgbClr val="A1DDDD"/>
    <a:srgbClr val="A4DCDC"/>
    <a:srgbClr val="AD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1"/>
    <p:restoredTop sz="94631"/>
  </p:normalViewPr>
  <p:slideViewPr>
    <p:cSldViewPr snapToGrid="0" snapToObjects="1">
      <p:cViewPr>
        <p:scale>
          <a:sx n="90" d="100"/>
          <a:sy n="90" d="100"/>
        </p:scale>
        <p:origin x="111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6ECFF-36A4-F24C-874B-0478A0D20BA7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97D6C-69FC-BC42-BAB3-612429D03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Impressionistic Vista with van Gogh version of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34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analysis: CPV and Rare decays</a:t>
            </a:r>
          </a:p>
          <a:p>
            <a:endParaRPr lang="en-US" dirty="0" smtClean="0"/>
          </a:p>
          <a:p>
            <a:r>
              <a:rPr lang="en-US" dirty="0" err="1" smtClean="0"/>
              <a:t>Bs</a:t>
            </a:r>
            <a:r>
              <a:rPr lang="en-US" dirty="0" smtClean="0"/>
              <a:t> oscillations plot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bs</a:t>
            </a:r>
            <a:r>
              <a:rPr lang="en-US" baseline="0" dirty="0" smtClean="0"/>
              <a:t>-mixing phase by our PhDs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Rare decays our PhD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Interpretation collaboration with </a:t>
            </a:r>
            <a:r>
              <a:rPr lang="en-US" baseline="0" dirty="0" err="1" smtClean="0"/>
              <a:t>Nikhef</a:t>
            </a:r>
            <a:r>
              <a:rPr lang="en-US" baseline="0" dirty="0" smtClean="0"/>
              <a:t> theory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56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Intensify</a:t>
            </a:r>
            <a:r>
              <a:rPr lang="en-US" baseline="0" dirty="0" smtClean="0"/>
              <a:t> collaborations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Energy scales:</a:t>
            </a:r>
          </a:p>
          <a:p>
            <a:r>
              <a:rPr lang="en-US" dirty="0" smtClean="0"/>
              <a:t>SM</a:t>
            </a:r>
            <a:r>
              <a:rPr lang="en-US" baseline="0" dirty="0" smtClean="0"/>
              <a:t> effective theory</a:t>
            </a:r>
          </a:p>
          <a:p>
            <a:r>
              <a:rPr lang="en-US" baseline="0" dirty="0" smtClean="0"/>
              <a:t>Weak effective theory</a:t>
            </a:r>
          </a:p>
          <a:p>
            <a:endParaRPr lang="en-US" dirty="0" smtClean="0"/>
          </a:p>
          <a:p>
            <a:r>
              <a:rPr lang="en-US" dirty="0" err="1" smtClean="0"/>
              <a:t>Renormalisation</a:t>
            </a:r>
            <a:r>
              <a:rPr lang="en-US" dirty="0" smtClean="0"/>
              <a:t> group equations to evolve</a:t>
            </a:r>
          </a:p>
          <a:p>
            <a:endParaRPr lang="en-US" dirty="0" smtClean="0"/>
          </a:p>
          <a:p>
            <a:r>
              <a:rPr lang="en-US" dirty="0" smtClean="0"/>
              <a:t>Global fitting.</a:t>
            </a:r>
          </a:p>
          <a:p>
            <a:endParaRPr lang="en-US" dirty="0" smtClean="0"/>
          </a:p>
          <a:p>
            <a:r>
              <a:rPr lang="en-US" dirty="0" smtClean="0"/>
              <a:t>UV complete </a:t>
            </a:r>
            <a:r>
              <a:rPr lang="en-US" dirty="0" smtClean="0">
                <a:sym typeface="Wingdings"/>
              </a:rPr>
              <a:t> EFT</a:t>
            </a:r>
            <a:r>
              <a:rPr lang="en-US" baseline="0" dirty="0" smtClean="0">
                <a:sym typeface="Wingdings"/>
              </a:rPr>
              <a:t> = easy , while  EFT UV = 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1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</a:t>
            </a:r>
            <a:r>
              <a:rPr lang="en-US" baseline="0" dirty="0" smtClean="0"/>
              <a:t> on the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81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PhDs</a:t>
            </a:r>
            <a:r>
              <a:rPr lang="en-US" baseline="0" dirty="0" smtClean="0"/>
              <a:t> and Postdocs: mainly from external sources: Vici!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Additional funding applications ongoing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37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baseline="0" dirty="0" smtClean="0"/>
              <a:t> is about the </a:t>
            </a:r>
            <a:r>
              <a:rPr lang="en-US" baseline="0" dirty="0" err="1" smtClean="0"/>
              <a:t>flavour</a:t>
            </a:r>
            <a:r>
              <a:rPr lang="en-US" baseline="0" dirty="0" smtClean="0"/>
              <a:t> puzzle: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is the origin of three generations of particles and why is there no antimatter?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90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the past years:</a:t>
            </a:r>
          </a:p>
          <a:p>
            <a:r>
              <a:rPr lang="en-US" dirty="0" smtClean="0"/>
              <a:t>collected a series of</a:t>
            </a:r>
            <a:r>
              <a:rPr lang="en-US" baseline="0" dirty="0" smtClean="0"/>
              <a:t> measurements that hint at effect of </a:t>
            </a:r>
            <a:r>
              <a:rPr lang="en-US" baseline="0" dirty="0" err="1" smtClean="0"/>
              <a:t>semileptonic</a:t>
            </a:r>
            <a:r>
              <a:rPr lang="en-US" baseline="0" dirty="0" smtClean="0"/>
              <a:t> b </a:t>
            </a:r>
            <a:r>
              <a:rPr lang="en-US" baseline="0" dirty="0" smtClean="0">
                <a:sym typeface="Wingdings"/>
              </a:rPr>
              <a:t> s</a:t>
            </a:r>
            <a:r>
              <a:rPr lang="en-US" baseline="0" dirty="0" smtClean="0"/>
              <a:t> decays into two muons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Branching ratio's of these decays seem consistently 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96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so-called P5' effect points at an effect in corresponding angular distribution</a:t>
            </a:r>
            <a:r>
              <a:rPr lang="en-US" baseline="0" dirty="0" smtClean="0"/>
              <a:t> anomaly of the final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62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Correspondingly the effect is</a:t>
            </a:r>
            <a:r>
              <a:rPr lang="en-US" baseline="0" dirty="0" smtClean="0"/>
              <a:t> confirmed</a:t>
            </a:r>
            <a:r>
              <a:rPr lang="en-US" dirty="0" smtClean="0"/>
              <a:t> in more robust</a:t>
            </a:r>
            <a:r>
              <a:rPr lang="en-US" baseline="0" dirty="0" smtClean="0"/>
              <a:t> </a:t>
            </a:r>
            <a:r>
              <a:rPr lang="en-US" dirty="0" smtClean="0"/>
              <a:t>non-universality ratio's of muons / electrons in these rare b --&gt; s transition</a:t>
            </a:r>
          </a:p>
          <a:p>
            <a:endParaRPr lang="en-US" dirty="0" smtClean="0"/>
          </a:p>
          <a:p>
            <a:r>
              <a:rPr lang="en-US" dirty="0" smtClean="0"/>
              <a:t>Unexpectedly,</a:t>
            </a:r>
            <a:r>
              <a:rPr lang="en-US" baseline="0" dirty="0" smtClean="0"/>
              <a:t> there may be an effect in non-rare </a:t>
            </a:r>
            <a:r>
              <a:rPr lang="en-US" baseline="0" dirty="0" err="1" smtClean="0"/>
              <a:t>semileptonic</a:t>
            </a:r>
            <a:r>
              <a:rPr lang="en-US" baseline="0" dirty="0" smtClean="0"/>
              <a:t> b </a:t>
            </a:r>
            <a:r>
              <a:rPr lang="en-US" baseline="0" dirty="0" smtClean="0">
                <a:sym typeface="Wingdings"/>
              </a:rPr>
              <a:t> c transitions with </a:t>
            </a:r>
            <a:r>
              <a:rPr lang="en-US" baseline="0" dirty="0" err="1" smtClean="0">
                <a:sym typeface="Wingdings"/>
              </a:rPr>
              <a:t>taus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Global fits of </a:t>
            </a:r>
            <a:r>
              <a:rPr lang="en-US" dirty="0" err="1" smtClean="0"/>
              <a:t>Wilcon</a:t>
            </a:r>
            <a:r>
              <a:rPr lang="en-US" dirty="0" smtClean="0"/>
              <a:t> coefficients are consistent with new left handed vector</a:t>
            </a:r>
            <a:r>
              <a:rPr lang="en-US" baseline="0" dirty="0" smtClean="0"/>
              <a:t> couplings "C9"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29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EFTs</a:t>
            </a:r>
            <a:r>
              <a:rPr lang="en-US" baseline="0" dirty="0" smtClean="0"/>
              <a:t>   </a:t>
            </a:r>
            <a:r>
              <a:rPr lang="en-US" dirty="0" smtClean="0"/>
              <a:t>U1</a:t>
            </a:r>
            <a:r>
              <a:rPr lang="en-US" baseline="0" dirty="0" smtClean="0"/>
              <a:t> vector quarks: </a:t>
            </a:r>
          </a:p>
          <a:p>
            <a:r>
              <a:rPr lang="en-US" baseline="0" dirty="0" smtClean="0"/>
              <a:t>C_S=Singlet coupling    </a:t>
            </a:r>
          </a:p>
          <a:p>
            <a:r>
              <a:rPr lang="en-US" baseline="0" dirty="0" smtClean="0"/>
              <a:t>C_T=triplet coupling.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Speculations for UV completion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Pati</a:t>
            </a:r>
            <a:r>
              <a:rPr lang="en-US" baseline="0" dirty="0" smtClean="0"/>
              <a:t>-Salam has no proton decay.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Massive U1 LQ arises from breaking: </a:t>
            </a:r>
          </a:p>
          <a:p>
            <a:r>
              <a:rPr lang="en-US" baseline="0" dirty="0" smtClean="0"/>
              <a:t>SU(4) </a:t>
            </a:r>
            <a:r>
              <a:rPr lang="en-US" baseline="0" dirty="0" smtClean="0">
                <a:sym typeface="Wingdings"/>
              </a:rPr>
              <a:t> SU(3)_C x U(1)_B-L   PS^3: #</a:t>
            </a:r>
            <a:r>
              <a:rPr lang="en-US" baseline="0" dirty="0" err="1" smtClean="0">
                <a:sym typeface="Wingdings"/>
              </a:rPr>
              <a:t>rd</a:t>
            </a:r>
            <a:r>
              <a:rPr lang="en-US" baseline="0" dirty="0" smtClean="0">
                <a:sym typeface="Wingdings"/>
              </a:rPr>
              <a:t>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68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Timeline LHC; Upgrade-1 starts 2021/2022</a:t>
            </a:r>
          </a:p>
          <a:p>
            <a:endParaRPr lang="en-US" dirty="0" smtClean="0"/>
          </a:p>
          <a:p>
            <a:r>
              <a:rPr lang="en-US" dirty="0" smtClean="0"/>
              <a:t>LHCb-U2 in LS4</a:t>
            </a:r>
          </a:p>
          <a:p>
            <a:endParaRPr lang="en-US" dirty="0" smtClean="0"/>
          </a:p>
          <a:p>
            <a:r>
              <a:rPr lang="en-US" dirty="0" smtClean="0"/>
              <a:t>All ready</a:t>
            </a:r>
            <a:r>
              <a:rPr lang="en-US" baseline="0" dirty="0" smtClean="0"/>
              <a:t> first limited upgrades in LS3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03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Focus</a:t>
            </a:r>
            <a:r>
              <a:rPr lang="en-US" baseline="0" dirty="0" smtClean="0"/>
              <a:t> point:</a:t>
            </a:r>
            <a:r>
              <a:rPr lang="en-US" dirty="0" smtClean="0"/>
              <a:t> 4D tracking</a:t>
            </a:r>
          </a:p>
          <a:p>
            <a:endParaRPr lang="en-US" dirty="0" smtClean="0"/>
          </a:p>
          <a:p>
            <a:r>
              <a:rPr lang="en-US" dirty="0" smtClean="0"/>
              <a:t>Effect of timing resolution on </a:t>
            </a:r>
            <a:r>
              <a:rPr lang="en-US" dirty="0" err="1" smtClean="0"/>
              <a:t>vertexing</a:t>
            </a:r>
            <a:r>
              <a:rPr lang="en-US" dirty="0" smtClean="0"/>
              <a:t>:</a:t>
            </a:r>
          </a:p>
          <a:p>
            <a:r>
              <a:rPr lang="en-US" dirty="0" smtClean="0"/>
              <a:t>Remember B-physics is associating a B-decay with PV</a:t>
            </a:r>
          </a:p>
          <a:p>
            <a:endParaRPr lang="en-US" dirty="0" smtClean="0"/>
          </a:p>
          <a:p>
            <a:r>
              <a:rPr lang="en-US" dirty="0" err="1" smtClean="0"/>
              <a:t>LHCb</a:t>
            </a:r>
            <a:r>
              <a:rPr lang="en-US" dirty="0" smtClean="0"/>
              <a:t> @ 5 mm from interaction</a:t>
            </a:r>
            <a:r>
              <a:rPr lang="en-US" baseline="0" dirty="0" smtClean="0"/>
              <a:t> point in </a:t>
            </a:r>
            <a:r>
              <a:rPr lang="en-US" baseline="0" dirty="0" err="1" smtClean="0"/>
              <a:t>vaccum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47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Focus point: data processing and software</a:t>
            </a:r>
          </a:p>
          <a:p>
            <a:endParaRPr lang="en-US" dirty="0" smtClean="0"/>
          </a:p>
          <a:p>
            <a:r>
              <a:rPr lang="en-US" dirty="0" smtClean="0"/>
              <a:t>Data</a:t>
            </a:r>
            <a:r>
              <a:rPr lang="en-US" baseline="0" dirty="0" smtClean="0"/>
              <a:t> processing sequence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1. RTA</a:t>
            </a:r>
          </a:p>
          <a:p>
            <a:r>
              <a:rPr lang="en-US" baseline="0" dirty="0" smtClean="0"/>
              <a:t>HLT-1 GPU basis designed and implemented  by </a:t>
            </a:r>
            <a:r>
              <a:rPr lang="en-US" baseline="0" dirty="0" err="1" smtClean="0"/>
              <a:t>Nikhef</a:t>
            </a:r>
            <a:endParaRPr lang="en-US" baseline="0" dirty="0" smtClean="0"/>
          </a:p>
          <a:p>
            <a:r>
              <a:rPr lang="en-US" baseline="0" dirty="0" smtClean="0"/>
              <a:t>HLT-2 propose R&amp;D on remote trigger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2. New Initiative starting on QC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97D6C-69FC-BC42-BAB3-612429D03E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4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6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5234" y="131700"/>
            <a:ext cx="9498575" cy="65946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9682907" y="1422"/>
            <a:ext cx="2555925" cy="685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" name="Driehoek"/>
          <p:cNvSpPr/>
          <p:nvPr/>
        </p:nvSpPr>
        <p:spPr>
          <a:xfrm>
            <a:off x="-1092" y="1422"/>
            <a:ext cx="9683999" cy="3525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317500" y="4182545"/>
            <a:ext cx="6981825" cy="2357426"/>
          </a:xfrm>
          <a:prstGeom prst="rect">
            <a:avLst/>
          </a:prstGeom>
        </p:spPr>
        <p:txBody>
          <a:bodyPr anchor="b"/>
          <a:lstStyle>
            <a:lvl1pPr>
              <a:defRPr sz="4500" cap="none" baseline="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7691967" y="3622576"/>
            <a:ext cx="3257485" cy="291026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317500" y="3620977"/>
            <a:ext cx="6981825" cy="467342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317500"/>
            <a:ext cx="2540000" cy="997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93217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  <p:extLst/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57312" y="0"/>
            <a:ext cx="10834687" cy="681925"/>
          </a:xfrm>
          <a:solidFill>
            <a:srgbClr val="00B3C4"/>
          </a:solidFill>
        </p:spPr>
        <p:txBody>
          <a:bodyPr>
            <a:noAutofit/>
          </a:bodyPr>
          <a:lstStyle>
            <a:lvl1pPr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1412753"/>
            <a:ext cx="10515600" cy="4351338"/>
          </a:xfrm>
        </p:spPr>
        <p:txBody>
          <a:bodyPr/>
          <a:lstStyle>
            <a:lvl1pPr>
              <a:defRPr sz="2800"/>
            </a:lvl1pPr>
            <a:lvl2pPr>
              <a:defRPr>
                <a:solidFill>
                  <a:srgbClr val="0070C0"/>
                </a:solidFill>
              </a:defRPr>
            </a:lvl2pPr>
            <a:lvl3pPr>
              <a:defRPr baseline="0">
                <a:solidFill>
                  <a:srgbClr val="702677"/>
                </a:solidFill>
              </a:defRPr>
            </a:lvl3pPr>
            <a:lvl4pPr>
              <a:defRPr>
                <a:solidFill>
                  <a:srgbClr val="E6344C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Vorm"/>
          <p:cNvSpPr/>
          <p:nvPr userDrawn="1"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C9FCFB06-E6E0-4E47-BC06-0F6DCC6339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Vorm"/>
          <p:cNvSpPr/>
          <p:nvPr userDrawn="1"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" name="NIKHEF_LOGO.png" descr="NIKHEF_LOGO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225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9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2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1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D2E10-7CB6-F04D-BCD4-95D20774D6D0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1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8754"/>
            <a:ext cx="12202830" cy="939483"/>
          </a:xfrm>
          <a:prstGeom prst="rect">
            <a:avLst/>
          </a:prstGeom>
          <a:solidFill>
            <a:srgbClr val="E3D88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20320" marR="20320" hangingPunct="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736596" y="6551019"/>
            <a:ext cx="338233" cy="375102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412750">
              <a:defRPr sz="15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214030" y="72758"/>
            <a:ext cx="12192000" cy="77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t" anchorCtr="1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68142"/>
            <a:ext cx="12192000" cy="50498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 flipV="1">
            <a:off x="9256430" y="7574"/>
            <a:ext cx="2946400" cy="184785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214030" y="6451714"/>
            <a:ext cx="3894667" cy="316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28600" hangingPunct="0"/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NWO site </a:t>
            </a:r>
            <a:r>
              <a:rPr lang="nl-NL" sz="1390" b="1" kern="0" dirty="0" err="1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visit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mr-IN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–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1390" b="1" kern="0" dirty="0" err="1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Monday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September 19 - 2017</a:t>
            </a:r>
          </a:p>
        </p:txBody>
      </p:sp>
      <p:sp>
        <p:nvSpPr>
          <p:cNvPr id="13" name="Tijdelijke aanduiding voor inhoud 2"/>
          <p:cNvSpPr txBox="1">
            <a:spLocks/>
          </p:cNvSpPr>
          <p:nvPr userDrawn="1"/>
        </p:nvSpPr>
        <p:spPr>
          <a:xfrm>
            <a:off x="332014" y="1059452"/>
            <a:ext cx="10515600" cy="5203772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r>
              <a:rPr lang="nl-NL" sz="3250" kern="0" dirty="0" smtClean="0"/>
              <a:t>Klik om de tekststijl van het model te bewerken</a:t>
            </a:r>
          </a:p>
          <a:p>
            <a:pPr lvl="1"/>
            <a:r>
              <a:rPr lang="nl-NL" sz="3250" kern="0" dirty="0" smtClean="0"/>
              <a:t>Tweede niveau</a:t>
            </a:r>
          </a:p>
          <a:p>
            <a:pPr lvl="2"/>
            <a:r>
              <a:rPr lang="nl-NL" sz="3250" kern="0" dirty="0" smtClean="0"/>
              <a:t>Derde niveau</a:t>
            </a:r>
          </a:p>
          <a:p>
            <a:pPr lvl="3"/>
            <a:r>
              <a:rPr lang="nl-NL" sz="3250" kern="0" dirty="0" smtClean="0"/>
              <a:t>Vierde niveau</a:t>
            </a:r>
          </a:p>
          <a:p>
            <a:pPr lvl="4"/>
            <a:r>
              <a:rPr lang="nl-NL" sz="3250" kern="0" dirty="0" smtClean="0"/>
              <a:t>Vijfde niveau</a:t>
            </a:r>
            <a:endParaRPr lang="nl-NL" sz="3250" kern="0" dirty="0"/>
          </a:p>
        </p:txBody>
      </p:sp>
    </p:spTree>
    <p:extLst>
      <p:ext uri="{BB962C8B-B14F-4D97-AF65-F5344CB8AC3E}">
        <p14:creationId xmlns:p14="http://schemas.microsoft.com/office/powerpoint/2010/main" val="18974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med"/>
  <p:txStyles>
    <p:titleStyle>
      <a:lvl1pPr marL="28900" marR="28900" indent="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28900" marR="28900" indent="1143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8900" marR="28900" indent="2286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8900" marR="28900" indent="3429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8900" marR="28900" indent="4572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8900" marR="28900" indent="5715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8900" marR="28900" indent="6858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8900" marR="28900" indent="8001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8900" marR="28900" indent="9144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313590" marR="28900" indent="-293270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522063" marR="28900" indent="-27314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742859" marR="28900" indent="-265339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10156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Relationship Id="rId4" Type="http://schemas.openxmlformats.org/officeDocument/2006/relationships/image" Target="../media/image1.png"/><Relationship Id="rId5" Type="http://schemas.openxmlformats.org/officeDocument/2006/relationships/image" Target="../media/image46.tif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9" Type="http://schemas.openxmlformats.org/officeDocument/2006/relationships/image" Target="../media/image48.png"/><Relationship Id="rId10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18.png"/><Relationship Id="rId15" Type="http://schemas.openxmlformats.org/officeDocument/2006/relationships/image" Target="../media/image21.emf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18.png"/><Relationship Id="rId15" Type="http://schemas.openxmlformats.org/officeDocument/2006/relationships/image" Target="../media/image21.emf"/><Relationship Id="rId16" Type="http://schemas.openxmlformats.org/officeDocument/2006/relationships/image" Target="../media/image22.emf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28.emf"/><Relationship Id="rId13" Type="http://schemas.openxmlformats.org/officeDocument/2006/relationships/image" Target="../media/image31.png"/><Relationship Id="rId14" Type="http://schemas.openxmlformats.org/officeDocument/2006/relationships/image" Target="../media/image30.png"/><Relationship Id="rId15" Type="http://schemas.openxmlformats.org/officeDocument/2006/relationships/image" Target="../media/image32.png"/><Relationship Id="rId16" Type="http://schemas.openxmlformats.org/officeDocument/2006/relationships/image" Target="../media/image1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emf"/><Relationship Id="rId4" Type="http://schemas.openxmlformats.org/officeDocument/2006/relationships/image" Target="../media/image22.png"/><Relationship Id="rId5" Type="http://schemas.openxmlformats.org/officeDocument/2006/relationships/image" Target="../media/image24.em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0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6.png"/><Relationship Id="rId6" Type="http://schemas.openxmlformats.org/officeDocument/2006/relationships/image" Target="../media/image1.png"/><Relationship Id="rId7" Type="http://schemas.openxmlformats.org/officeDocument/2006/relationships/image" Target="../media/image31.emf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1.png"/><Relationship Id="rId6" Type="http://schemas.openxmlformats.org/officeDocument/2006/relationships/image" Target="../media/image42.tiff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1.png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ekst"/>
          <p:cNvSpPr txBox="1">
            <a:spLocks noGrp="1"/>
          </p:cNvSpPr>
          <p:nvPr>
            <p:ph type="body" idx="13"/>
          </p:nvPr>
        </p:nvSpPr>
        <p:spPr>
          <a:xfrm>
            <a:off x="7981254" y="3622576"/>
            <a:ext cx="2968198" cy="291026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rgbClr val="7030A0"/>
                </a:solidFill>
              </a:rPr>
              <a:t>Marcel Merk </a:t>
            </a:r>
            <a:r>
              <a:rPr lang="nl-NL" dirty="0" err="1" smtClean="0">
                <a:solidFill>
                  <a:srgbClr val="7030A0"/>
                </a:solidFill>
              </a:rPr>
              <a:t>for</a:t>
            </a:r>
            <a:r>
              <a:rPr lang="nl-NL" dirty="0" smtClean="0">
                <a:solidFill>
                  <a:srgbClr val="7030A0"/>
                </a:solidFill>
              </a:rPr>
              <a:t> </a:t>
            </a:r>
            <a:r>
              <a:rPr lang="nl-NL" dirty="0" err="1" smtClean="0">
                <a:solidFill>
                  <a:srgbClr val="7030A0"/>
                </a:solidFill>
              </a:rPr>
              <a:t>the</a:t>
            </a:r>
            <a:r>
              <a:rPr lang="nl-NL" dirty="0" smtClean="0">
                <a:solidFill>
                  <a:srgbClr val="7030A0"/>
                </a:solidFill>
              </a:rPr>
              <a:t> </a:t>
            </a:r>
            <a:r>
              <a:rPr lang="nl-NL" dirty="0" err="1" smtClean="0">
                <a:solidFill>
                  <a:srgbClr val="7030A0"/>
                </a:solidFill>
              </a:rPr>
              <a:t>bfys</a:t>
            </a:r>
            <a:r>
              <a:rPr lang="nl-NL" dirty="0" smtClean="0">
                <a:solidFill>
                  <a:srgbClr val="7030A0"/>
                </a:solidFill>
              </a:rPr>
              <a:t> </a:t>
            </a:r>
            <a:r>
              <a:rPr lang="nl-NL" dirty="0" err="1" smtClean="0">
                <a:solidFill>
                  <a:srgbClr val="7030A0"/>
                </a:solidFill>
              </a:rPr>
              <a:t>group</a:t>
            </a: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617" name="subtitel"/>
          <p:cNvSpPr txBox="1">
            <a:spLocks noGrp="1"/>
          </p:cNvSpPr>
          <p:nvPr>
            <p:ph type="body" idx="14"/>
          </p:nvPr>
        </p:nvSpPr>
        <p:spPr>
          <a:xfrm>
            <a:off x="1265181" y="3046748"/>
            <a:ext cx="6981825" cy="4673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err="1" smtClean="0"/>
              <a:t>LHCb</a:t>
            </a:r>
            <a:r>
              <a:rPr lang="nl-NL" dirty="0" smtClean="0"/>
              <a:t> Vista, </a:t>
            </a:r>
            <a:r>
              <a:rPr lang="nl-NL" dirty="0" err="1" smtClean="0"/>
              <a:t>Oct</a:t>
            </a:r>
            <a:r>
              <a:rPr lang="nl-NL" dirty="0" smtClean="0"/>
              <a:t> 2020</a:t>
            </a:r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" y="3542056"/>
            <a:ext cx="5412571" cy="30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52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@</a:t>
            </a:r>
            <a:r>
              <a:rPr lang="en-US" dirty="0" err="1" smtClean="0"/>
              <a:t>Nikhef</a:t>
            </a:r>
            <a:r>
              <a:rPr lang="en-US" dirty="0" smtClean="0"/>
              <a:t>: Data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8567" y="917590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Data analysis</a:t>
                </a:r>
              </a:p>
              <a:p>
                <a:pPr lvl="1"/>
                <a:r>
                  <a:rPr lang="en-US" dirty="0" smtClean="0"/>
                  <a:t>Precision CP violation NP</a:t>
                </a:r>
              </a:p>
              <a:p>
                <a:pPr lvl="2"/>
                <a:r>
                  <a:rPr lang="en-US" dirty="0" smtClean="0"/>
                  <a:t>CKM phases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, </m:t>
                    </m:r>
                    <m:r>
                      <a:rPr lang="en-US" b="0" i="1" smtClean="0">
                        <a:latin typeface="Cambria Math" charset="0"/>
                      </a:rPr>
                      <m:t>𝛾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r>
                  <a:rPr lang="en-US" dirty="0" smtClean="0"/>
                  <a:t>Rare decays: </a:t>
                </a:r>
              </a:p>
              <a:p>
                <a:pPr lvl="2"/>
                <a:r>
                  <a:rPr lang="en-US" dirty="0" smtClean="0"/>
                  <a:t>Very rare decays: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b="0" dirty="0" smtClean="0"/>
              </a:p>
              <a:p>
                <a:pPr lvl="2"/>
                <a:r>
                  <a:rPr lang="en-US" dirty="0" err="1" smtClean="0"/>
                  <a:t>LFnU</a:t>
                </a:r>
                <a:r>
                  <a:rPr lang="en-US" dirty="0" smtClean="0"/>
                  <a:t>, angular distributions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567" y="917590"/>
                <a:ext cx="10515600" cy="4351338"/>
              </a:xfrm>
              <a:blipFill rotWithShape="0">
                <a:blip r:embed="rId3"/>
                <a:stretch>
                  <a:fillRect l="-1043" t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" name="NIKHEF_LOGO.png" descr="NIKHEF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777" y="892998"/>
            <a:ext cx="3423866" cy="2293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507" y="828672"/>
            <a:ext cx="3524699" cy="24691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17931" y="784448"/>
            <a:ext cx="3524699" cy="251339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39455" y="784448"/>
            <a:ext cx="3604218" cy="243928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559897" y="3459394"/>
            <a:ext cx="4631713" cy="3341455"/>
            <a:chOff x="6559897" y="3459394"/>
            <a:chExt cx="4631713" cy="334145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87621" y="3498920"/>
              <a:ext cx="4576267" cy="3235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559897" y="3459394"/>
              <a:ext cx="4631713" cy="334145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0526" y="3498920"/>
            <a:ext cx="5697273" cy="3301929"/>
            <a:chOff x="220526" y="3498920"/>
            <a:chExt cx="5697273" cy="3301929"/>
          </a:xfrm>
        </p:grpSpPr>
        <p:sp>
          <p:nvSpPr>
            <p:cNvPr id="16" name="Rectangle 15"/>
            <p:cNvSpPr/>
            <p:nvPr/>
          </p:nvSpPr>
          <p:spPr>
            <a:xfrm>
              <a:off x="220526" y="3498920"/>
              <a:ext cx="5697273" cy="330192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27167" y="3662891"/>
              <a:ext cx="5610608" cy="3073739"/>
              <a:chOff x="734103" y="340962"/>
              <a:chExt cx="10152971" cy="616000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4103" y="340962"/>
                <a:ext cx="10152971" cy="6160004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2757488" y="6100916"/>
                <a:ext cx="5729287" cy="400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366075" y="5165566"/>
                <a:ext cx="2563907" cy="646331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1905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7030A0"/>
                    </a:solidFill>
                  </a:rPr>
                  <a:t>Interpretation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7030A0"/>
                  </a:solidFill>
                </a:endParaRPr>
              </a:p>
              <a:p>
                <a:r>
                  <a:rPr lang="en-US" dirty="0" err="1" smtClean="0">
                    <a:solidFill>
                      <a:srgbClr val="7030A0"/>
                    </a:solidFill>
                  </a:rPr>
                  <a:t>Nikhef</a:t>
                </a:r>
                <a:r>
                  <a:rPr lang="en-US" dirty="0" smtClean="0">
                    <a:solidFill>
                      <a:srgbClr val="7030A0"/>
                    </a:solidFill>
                  </a:rPr>
                  <a:t> theory &amp; </a:t>
                </a:r>
                <a:r>
                  <a:rPr lang="en-US" dirty="0" err="1" smtClean="0">
                    <a:solidFill>
                      <a:srgbClr val="7030A0"/>
                    </a:solidFill>
                  </a:rPr>
                  <a:t>bfys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075" y="5165566"/>
                <a:ext cx="2563907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1651" t="-3670" b="-11927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282387" y="2394807"/>
                <a:ext cx="15747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-oscillations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387" y="2394807"/>
                <a:ext cx="1574790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058003" y="1000085"/>
                <a:ext cx="109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- phase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003" y="1000085"/>
                <a:ext cx="1094339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8197" r="-446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263029" y="4204557"/>
                <a:ext cx="1538883" cy="394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029" y="4204557"/>
                <a:ext cx="1538883" cy="394210"/>
              </a:xfrm>
              <a:prstGeom prst="rect">
                <a:avLst/>
              </a:prstGeom>
              <a:blipFill rotWithShape="0">
                <a:blip r:embed="rId12"/>
                <a:stretch>
                  <a:fillRect b="-78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5296675" y="2443160"/>
            <a:ext cx="1461313" cy="29941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104437" y="1000085"/>
            <a:ext cx="1047906" cy="33745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356831" y="4204557"/>
            <a:ext cx="1359354" cy="3942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1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@</a:t>
            </a:r>
            <a:r>
              <a:rPr lang="en-US" dirty="0" err="1" smtClean="0"/>
              <a:t>Nikhef</a:t>
            </a:r>
            <a:r>
              <a:rPr lang="en-US" dirty="0" smtClean="0"/>
              <a:t>: Data 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112" y="5728731"/>
            <a:ext cx="6733180" cy="969109"/>
          </a:xfrm>
        </p:spPr>
        <p:txBody>
          <a:bodyPr>
            <a:normAutofit/>
          </a:bodyPr>
          <a:lstStyle/>
          <a:p>
            <a:r>
              <a:rPr lang="en-US" dirty="0" smtClean="0"/>
              <a:t>Make use of existing expertise at </a:t>
            </a:r>
            <a:r>
              <a:rPr lang="en-US" dirty="0" err="1" smtClean="0"/>
              <a:t>Nikhef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Collaboration with Theory, Atlas, EDM </a:t>
            </a:r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xmlns="" id="{1A58EB94-F9E0-5542-9291-5DFA0AFF3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2" y="909892"/>
            <a:ext cx="5863523" cy="4021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0E89D6-203C-F841-BA31-2CBBFFE02CBC}"/>
              </a:ext>
            </a:extLst>
          </p:cNvPr>
          <p:cNvSpPr txBox="1"/>
          <p:nvPr/>
        </p:nvSpPr>
        <p:spPr>
          <a:xfrm>
            <a:off x="2726114" y="4129677"/>
            <a:ext cx="3166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accent1"/>
                </a:solidFill>
              </a:rPr>
              <a:t>WET:  flavour sector</a:t>
            </a:r>
            <a:endParaRPr lang="x-none" dirty="0">
              <a:solidFill>
                <a:schemeClr val="accent1"/>
              </a:solidFill>
            </a:endParaRPr>
          </a:p>
          <a:p>
            <a:r>
              <a:rPr lang="x-none" dirty="0">
                <a:solidFill>
                  <a:schemeClr val="accent1"/>
                </a:solidFill>
              </a:rPr>
              <a:t>@Nikhef:</a:t>
            </a:r>
          </a:p>
          <a:p>
            <a:r>
              <a:rPr lang="en-GB" dirty="0">
                <a:solidFill>
                  <a:schemeClr val="accent1"/>
                </a:solidFill>
              </a:rPr>
              <a:t>   F</a:t>
            </a:r>
            <a:r>
              <a:rPr lang="x-none" dirty="0">
                <a:solidFill>
                  <a:schemeClr val="accent1"/>
                </a:solidFill>
              </a:rPr>
              <a:t>lavor anomalies</a:t>
            </a:r>
          </a:p>
          <a:p>
            <a:r>
              <a:rPr lang="x-none" dirty="0">
                <a:solidFill>
                  <a:schemeClr val="accent1"/>
                </a:solidFill>
              </a:rPr>
              <a:t>   Rare </a:t>
            </a:r>
            <a:r>
              <a:rPr lang="x-none" dirty="0" smtClean="0">
                <a:solidFill>
                  <a:schemeClr val="accent1"/>
                </a:solidFill>
              </a:rPr>
              <a:t>decays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x-none" dirty="0" smtClean="0">
                <a:solidFill>
                  <a:schemeClr val="accent1"/>
                </a:solidFill>
              </a:rPr>
              <a:t>CP-violation</a:t>
            </a:r>
            <a:r>
              <a:rPr lang="x-none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A83204-E2F7-3F40-AE07-CD68335DB5CB}"/>
              </a:ext>
            </a:extLst>
          </p:cNvPr>
          <p:cNvSpPr txBox="1"/>
          <p:nvPr/>
        </p:nvSpPr>
        <p:spPr>
          <a:xfrm>
            <a:off x="3813031" y="923335"/>
            <a:ext cx="2808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accent1"/>
                </a:solidFill>
              </a:rPr>
              <a:t>SMEFT</a:t>
            </a:r>
            <a:endParaRPr lang="x-none" dirty="0">
              <a:solidFill>
                <a:schemeClr val="accent1"/>
              </a:solidFill>
            </a:endParaRPr>
          </a:p>
          <a:p>
            <a:r>
              <a:rPr lang="x-none" dirty="0">
                <a:solidFill>
                  <a:schemeClr val="accent1"/>
                </a:solidFill>
              </a:rPr>
              <a:t>@Nikhef: ATLAS group</a:t>
            </a:r>
          </a:p>
          <a:p>
            <a:r>
              <a:rPr lang="x-none" dirty="0">
                <a:solidFill>
                  <a:schemeClr val="accent1"/>
                </a:solidFill>
              </a:rPr>
              <a:t>    Top quark </a:t>
            </a:r>
            <a:r>
              <a:rPr lang="en-US" dirty="0" smtClean="0">
                <a:solidFill>
                  <a:schemeClr val="accent1"/>
                </a:solidFill>
              </a:rPr>
              <a:t>+Higgs </a:t>
            </a:r>
            <a:r>
              <a:rPr lang="x-none" dirty="0" smtClean="0">
                <a:solidFill>
                  <a:schemeClr val="accent1"/>
                </a:solidFill>
              </a:rPr>
              <a:t>sector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694599-C126-6748-A02A-2205F8F2CD49}"/>
              </a:ext>
            </a:extLst>
          </p:cNvPr>
          <p:cNvSpPr txBox="1"/>
          <p:nvPr/>
        </p:nvSpPr>
        <p:spPr>
          <a:xfrm>
            <a:off x="7545809" y="1259943"/>
            <a:ext cx="48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</a:t>
            </a:r>
            <a:r>
              <a:rPr lang="x-none" b="1" dirty="0">
                <a:solidFill>
                  <a:srgbClr val="C00000"/>
                </a:solidFill>
              </a:rPr>
              <a:t>ulti-sector EFT global fit including</a:t>
            </a:r>
            <a:endParaRPr lang="x-none" dirty="0">
              <a:solidFill>
                <a:srgbClr val="C00000"/>
              </a:solidFill>
            </a:endParaRPr>
          </a:p>
          <a:p>
            <a:r>
              <a:rPr lang="x-none" dirty="0">
                <a:solidFill>
                  <a:srgbClr val="C00000"/>
                </a:solidFill>
              </a:rPr>
              <a:t>   Flavor sector</a:t>
            </a:r>
          </a:p>
          <a:p>
            <a:r>
              <a:rPr lang="x-none" dirty="0">
                <a:solidFill>
                  <a:srgbClr val="C00000"/>
                </a:solidFill>
              </a:rPr>
              <a:t>    Top quark sector</a:t>
            </a:r>
          </a:p>
          <a:p>
            <a:r>
              <a:rPr lang="x-none" dirty="0">
                <a:solidFill>
                  <a:srgbClr val="C00000"/>
                </a:solidFill>
              </a:rPr>
              <a:t>             + Higgs sector [ + searches + EDM…. ]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B2CD397-3942-A74D-854B-45AD3BFA10A4}"/>
              </a:ext>
            </a:extLst>
          </p:cNvPr>
          <p:cNvSpPr/>
          <p:nvPr/>
        </p:nvSpPr>
        <p:spPr>
          <a:xfrm>
            <a:off x="3944962" y="2871717"/>
            <a:ext cx="914400" cy="6561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10" name="Arrow: Bent 3">
            <a:extLst>
              <a:ext uri="{FF2B5EF4-FFF2-40B4-BE49-F238E27FC236}">
                <a16:creationId xmlns:a16="http://schemas.microsoft.com/office/drawing/2014/main" xmlns="" id="{799D0FCF-E3FB-4F63-B079-E31C372719FE}"/>
              </a:ext>
            </a:extLst>
          </p:cNvPr>
          <p:cNvSpPr/>
          <p:nvPr/>
        </p:nvSpPr>
        <p:spPr>
          <a:xfrm>
            <a:off x="4564566" y="1860108"/>
            <a:ext cx="3285879" cy="93587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B6440C-8C81-E74F-B382-3B9655E96E78}"/>
              </a:ext>
            </a:extLst>
          </p:cNvPr>
          <p:cNvSpPr txBox="1"/>
          <p:nvPr/>
        </p:nvSpPr>
        <p:spPr>
          <a:xfrm>
            <a:off x="6774655" y="2956124"/>
            <a:ext cx="5025313" cy="1200329"/>
          </a:xfrm>
          <a:prstGeom prst="rect">
            <a:avLst/>
          </a:prstGeom>
          <a:solidFill>
            <a:srgbClr val="FF3300">
              <a:alpha val="65098"/>
            </a:srgbClr>
          </a:solidFill>
          <a:ln w="666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x-none" sz="2400" b="1" dirty="0"/>
              <a:t>Get ultimate potential out of LHC data</a:t>
            </a:r>
            <a:endParaRPr lang="en-US" sz="2400" b="1" dirty="0"/>
          </a:p>
          <a:p>
            <a:pPr lvl="1"/>
            <a:r>
              <a:rPr lang="x-none" sz="2400" b="1" dirty="0"/>
              <a:t>most stringent constraints on Wilson </a:t>
            </a:r>
            <a:r>
              <a:rPr lang="en-US" sz="2400" b="1" dirty="0" err="1"/>
              <a:t>coeff</a:t>
            </a:r>
            <a:r>
              <a:rPr lang="en-US" sz="2400" b="1" dirty="0"/>
              <a:t>.</a:t>
            </a:r>
            <a:r>
              <a:rPr lang="x-none" sz="2400" b="1" dirty="0"/>
              <a:t>  (</a:t>
            </a:r>
            <a:r>
              <a:rPr lang="en-US" sz="2400" b="1" dirty="0"/>
              <a:t>i.e. on New Physics</a:t>
            </a:r>
            <a:r>
              <a:rPr lang="x-none" sz="2400" b="1" dirty="0"/>
              <a:t>)</a:t>
            </a:r>
          </a:p>
        </p:txBody>
      </p:sp>
      <p:pic>
        <p:nvPicPr>
          <p:cNvPr id="12" name="Picture 11" descr="To the ends of the earth : What grows on trees">
            <a:extLst>
              <a:ext uri="{FF2B5EF4-FFF2-40B4-BE49-F238E27FC236}">
                <a16:creationId xmlns:a16="http://schemas.microsoft.com/office/drawing/2014/main" xmlns="" id="{F2339EAE-F0A2-4E90-9621-ED081F1B4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33" y="4316590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LOGO.png" descr="NIKHEF_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01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First: still lots to do for Upgrade-1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8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Vorm"/>
          <p:cNvSpPr/>
          <p:nvPr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35" y="1662914"/>
            <a:ext cx="8287158" cy="46482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177" y="1662914"/>
            <a:ext cx="3276600" cy="46482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357312" y="1011361"/>
            <a:ext cx="4760406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1"/>
                </a:solidFill>
              </a:rPr>
              <a:t>Scifi</a:t>
            </a:r>
            <a:r>
              <a:rPr lang="en-US" sz="2400" dirty="0" smtClean="0">
                <a:solidFill>
                  <a:schemeClr val="accent1"/>
                </a:solidFill>
              </a:rPr>
              <a:t> Module installation on C-frames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46176" y="1011361"/>
            <a:ext cx="1772601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1"/>
                </a:solidFill>
              </a:rPr>
              <a:t>Velo</a:t>
            </a:r>
            <a:r>
              <a:rPr lang="en-US" sz="2400" dirty="0" smtClean="0">
                <a:solidFill>
                  <a:schemeClr val="accent1"/>
                </a:solidFill>
              </a:rPr>
              <a:t> Module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r>
              <a:rPr lang="mr-IN" dirty="0" smtClean="0"/>
              <a:t>…</a:t>
            </a:r>
            <a:r>
              <a:rPr lang="en-US" dirty="0" smtClean="0"/>
              <a:t> including high-tech lab work!</a:t>
            </a:r>
            <a:endParaRPr lang="en-US" dirty="0"/>
          </a:p>
        </p:txBody>
      </p:sp>
      <p:sp>
        <p:nvSpPr>
          <p:cNvPr id="8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Vorm"/>
          <p:cNvSpPr/>
          <p:nvPr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177" y="1662914"/>
            <a:ext cx="3276600" cy="46482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357312" y="1011361"/>
            <a:ext cx="4760406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1"/>
                </a:solidFill>
              </a:rPr>
              <a:t>Scifi</a:t>
            </a:r>
            <a:r>
              <a:rPr lang="en-US" sz="2400" dirty="0" smtClean="0">
                <a:solidFill>
                  <a:schemeClr val="accent1"/>
                </a:solidFill>
              </a:rPr>
              <a:t> Module installation on C-frames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46176" y="1011361"/>
            <a:ext cx="1772601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1"/>
                </a:solidFill>
              </a:rPr>
              <a:t>Velo</a:t>
            </a:r>
            <a:r>
              <a:rPr lang="en-US" sz="2400" dirty="0" smtClean="0">
                <a:solidFill>
                  <a:schemeClr val="accent1"/>
                </a:solidFill>
              </a:rPr>
              <a:t> Module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6" y="1011361"/>
            <a:ext cx="7288756" cy="546656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51611" y="5880227"/>
            <a:ext cx="29322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rgbClr val="7030A0"/>
                </a:solidFill>
              </a:rPr>
              <a:t>“Cleaning the clean-lab”</a:t>
            </a:r>
            <a:endParaRPr lang="en-US" sz="2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3869"/>
            <a:ext cx="12192000" cy="8124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Group and Funding</a:t>
            </a:r>
            <a:endParaRPr lang="en-US" dirty="0"/>
          </a:p>
        </p:txBody>
      </p:sp>
      <p:sp>
        <p:nvSpPr>
          <p:cNvPr id="5" name="Vorm"/>
          <p:cNvSpPr/>
          <p:nvPr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7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" name="NIKHEF_LOGO.png" descr="NIKHEF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17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8156"/>
            <a:ext cx="12192000" cy="8124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Group and Funding</a:t>
            </a:r>
            <a:endParaRPr lang="en-US" dirty="0"/>
          </a:p>
        </p:txBody>
      </p:sp>
      <p:sp>
        <p:nvSpPr>
          <p:cNvPr id="5" name="Vorm"/>
          <p:cNvSpPr/>
          <p:nvPr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fld id="{C9FCFB06-E6E0-4E47-BC06-0F6DCC6339E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" name="NIKHEF_LOGO.png" descr="NIKHEF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40759" y="1157257"/>
            <a:ext cx="10515600" cy="5200681"/>
          </a:xfrm>
          <a:solidFill>
            <a:schemeClr val="bg1">
              <a:alpha val="80000"/>
            </a:schemeClr>
          </a:solidFill>
          <a:ln w="25400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endParaRPr lang="en-US" sz="200" dirty="0" smtClean="0"/>
          </a:p>
          <a:p>
            <a:r>
              <a:rPr lang="en-US" dirty="0" smtClean="0"/>
              <a:t>Current Staff &amp; WPT:</a:t>
            </a:r>
          </a:p>
          <a:p>
            <a:pPr lvl="1"/>
            <a:r>
              <a:rPr lang="en-US" dirty="0" smtClean="0"/>
              <a:t>Staff: </a:t>
            </a:r>
            <a:r>
              <a:rPr lang="en-US" dirty="0" smtClean="0">
                <a:solidFill>
                  <a:srgbClr val="7030A0"/>
                </a:solidFill>
              </a:rPr>
              <a:t>12</a:t>
            </a:r>
            <a:r>
              <a:rPr lang="en-US" dirty="0" smtClean="0"/>
              <a:t>, distributed over </a:t>
            </a:r>
            <a:r>
              <a:rPr lang="en-US" dirty="0" err="1" smtClean="0"/>
              <a:t>Nikhef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7030A0"/>
                </a:solidFill>
              </a:rPr>
              <a:t>5.5</a:t>
            </a:r>
            <a:r>
              <a:rPr lang="en-US" dirty="0" smtClean="0"/>
              <a:t>, VU: </a:t>
            </a:r>
            <a:r>
              <a:rPr lang="en-US" dirty="0" smtClean="0">
                <a:solidFill>
                  <a:srgbClr val="7030A0"/>
                </a:solidFill>
              </a:rPr>
              <a:t>2</a:t>
            </a:r>
            <a:r>
              <a:rPr lang="en-US" dirty="0" smtClean="0"/>
              <a:t>, </a:t>
            </a:r>
            <a:r>
              <a:rPr lang="en-US" dirty="0" err="1" smtClean="0"/>
              <a:t>RuG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7030A0"/>
                </a:solidFill>
              </a:rPr>
              <a:t> 2</a:t>
            </a:r>
            <a:r>
              <a:rPr lang="en-US" dirty="0" smtClean="0"/>
              <a:t>, UM: </a:t>
            </a:r>
            <a:r>
              <a:rPr lang="en-US" dirty="0" smtClean="0">
                <a:solidFill>
                  <a:srgbClr val="7030A0"/>
                </a:solidFill>
              </a:rPr>
              <a:t>2.5</a:t>
            </a:r>
          </a:p>
          <a:p>
            <a:pPr lvl="2"/>
            <a:r>
              <a:rPr lang="en-US" dirty="0" smtClean="0">
                <a:solidFill>
                  <a:srgbClr val="7030A0"/>
                </a:solidFill>
              </a:rPr>
              <a:t>Collaborations with R&amp;D, Theory, PDP, UM: DKE, MSP</a:t>
            </a:r>
          </a:p>
          <a:p>
            <a:pPr lvl="1"/>
            <a:r>
              <a:rPr lang="en-US" dirty="0" smtClean="0"/>
              <a:t>Postdocs</a:t>
            </a:r>
            <a:r>
              <a:rPr lang="en-US" dirty="0"/>
              <a:t>: </a:t>
            </a:r>
            <a:r>
              <a:rPr lang="en-US" dirty="0">
                <a:solidFill>
                  <a:srgbClr val="7030A0"/>
                </a:solidFill>
              </a:rPr>
              <a:t>1.5</a:t>
            </a:r>
            <a:r>
              <a:rPr lang="en-US" dirty="0"/>
              <a:t> </a:t>
            </a:r>
            <a:r>
              <a:rPr lang="en-US" dirty="0" err="1"/>
              <a:t>bfys</a:t>
            </a:r>
            <a:r>
              <a:rPr lang="en-US" dirty="0"/>
              <a:t> program, </a:t>
            </a:r>
            <a:r>
              <a:rPr lang="en-US" dirty="0">
                <a:solidFill>
                  <a:srgbClr val="7030A0"/>
                </a:solidFill>
              </a:rPr>
              <a:t>6.5</a:t>
            </a:r>
            <a:r>
              <a:rPr lang="en-US" dirty="0"/>
              <a:t> FTE </a:t>
            </a:r>
            <a:r>
              <a:rPr lang="en-US" dirty="0" smtClean="0"/>
              <a:t>external </a:t>
            </a:r>
            <a:r>
              <a:rPr lang="en-US" dirty="0"/>
              <a:t>funding (Vici, SNF, MC, </a:t>
            </a:r>
            <a:r>
              <a:rPr lang="en-US" dirty="0" err="1"/>
              <a:t>RuG</a:t>
            </a:r>
            <a:r>
              <a:rPr lang="en-US" dirty="0"/>
              <a:t>, UM)</a:t>
            </a:r>
          </a:p>
          <a:p>
            <a:pPr lvl="1"/>
            <a:r>
              <a:rPr lang="en-US" dirty="0"/>
              <a:t>PhDs: </a:t>
            </a:r>
            <a:r>
              <a:rPr lang="en-US" dirty="0">
                <a:solidFill>
                  <a:srgbClr val="7030A0"/>
                </a:solidFill>
              </a:rPr>
              <a:t>2</a:t>
            </a:r>
            <a:r>
              <a:rPr lang="en-US" dirty="0"/>
              <a:t> </a:t>
            </a:r>
            <a:r>
              <a:rPr lang="en-US" dirty="0" err="1"/>
              <a:t>bfys</a:t>
            </a:r>
            <a:r>
              <a:rPr lang="en-US" dirty="0"/>
              <a:t> program, </a:t>
            </a:r>
            <a:r>
              <a:rPr lang="en-US" dirty="0">
                <a:solidFill>
                  <a:srgbClr val="7030A0"/>
                </a:solidFill>
              </a:rPr>
              <a:t>8</a:t>
            </a:r>
            <a:r>
              <a:rPr lang="en-US" dirty="0"/>
              <a:t> FTE </a:t>
            </a:r>
            <a:r>
              <a:rPr lang="en-US" dirty="0" smtClean="0"/>
              <a:t>external </a:t>
            </a:r>
            <a:r>
              <a:rPr lang="en-US" dirty="0"/>
              <a:t>funding (Vici, project</a:t>
            </a:r>
            <a:r>
              <a:rPr lang="en-US" dirty="0" smtClean="0"/>
              <a:t>), several ending soon.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err="1" smtClean="0"/>
              <a:t>Bfys</a:t>
            </a:r>
            <a:r>
              <a:rPr lang="en-US" dirty="0" smtClean="0"/>
              <a:t> program funding has ended, current Vici personnel all hired </a:t>
            </a:r>
          </a:p>
          <a:p>
            <a:pPr lvl="1"/>
            <a:r>
              <a:rPr lang="en-US" dirty="0" smtClean="0"/>
              <a:t>Need new strategic funding from ENW-XL</a:t>
            </a:r>
          </a:p>
          <a:p>
            <a:pPr lvl="1"/>
            <a:r>
              <a:rPr lang="en-US" dirty="0" smtClean="0"/>
              <a:t>Intend to submit a proposal along the lines</a:t>
            </a:r>
          </a:p>
          <a:p>
            <a:pPr lvl="2"/>
            <a:r>
              <a:rPr lang="en-US" sz="2200" dirty="0" smtClean="0"/>
              <a:t>Physics analysis, fast-timing R&amp;D (4D tracking), Computing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Require funding for </a:t>
            </a:r>
            <a:r>
              <a:rPr lang="en-US" dirty="0" err="1" smtClean="0"/>
              <a:t>LHCb</a:t>
            </a:r>
            <a:r>
              <a:rPr lang="en-US" dirty="0" smtClean="0"/>
              <a:t> upgrade-2 investment</a:t>
            </a:r>
          </a:p>
          <a:p>
            <a:pPr lvl="1"/>
            <a:r>
              <a:rPr lang="en-US" dirty="0" smtClean="0"/>
              <a:t>Initially: moderate funding for R&amp;D and prototypes for LS3 upgrade</a:t>
            </a:r>
          </a:p>
          <a:p>
            <a:pPr lvl="2"/>
            <a:r>
              <a:rPr lang="en-US" sz="2200" dirty="0" smtClean="0"/>
              <a:t>Estimated budget for 2021 - 2026: 0.5 – 1.0 M€</a:t>
            </a:r>
          </a:p>
          <a:p>
            <a:pPr lvl="1"/>
            <a:r>
              <a:rPr lang="en-US" dirty="0" smtClean="0"/>
              <a:t>Later: large investment for </a:t>
            </a:r>
            <a:r>
              <a:rPr lang="en-US" dirty="0" err="1" smtClean="0"/>
              <a:t>LHCb</a:t>
            </a:r>
            <a:r>
              <a:rPr lang="en-US" dirty="0" smtClean="0"/>
              <a:t>-III (LS4) detector.</a:t>
            </a:r>
          </a:p>
          <a:p>
            <a:pPr lvl="2"/>
            <a:r>
              <a:rPr lang="en-US" sz="2200" dirty="0" smtClean="0"/>
              <a:t>Estimated budget for 2026 - 2031:  ~ 5 M</a:t>
            </a:r>
            <a:r>
              <a:rPr lang="en-US" sz="2200" dirty="0"/>
              <a:t>€</a:t>
            </a:r>
          </a:p>
          <a:p>
            <a:pPr lvl="2"/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35162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Really looking forward to group gatherings...</a:t>
            </a:r>
            <a:endParaRPr lang="en-US" dirty="0"/>
          </a:p>
        </p:txBody>
      </p:sp>
      <p:sp>
        <p:nvSpPr>
          <p:cNvPr id="4" name="Vorm"/>
          <p:cNvSpPr/>
          <p:nvPr/>
        </p:nvSpPr>
        <p:spPr>
          <a:xfrm>
            <a:off x="-4272" y="-3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fld id="{C9FCFB06-E6E0-4E47-BC06-0F6DCC6339E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990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679171"/>
            <a:ext cx="7681072" cy="4038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Physics Motivation: The </a:t>
            </a:r>
            <a:r>
              <a:rPr lang="en-US" dirty="0" err="1" smtClean="0"/>
              <a:t>Flavour</a:t>
            </a:r>
            <a:r>
              <a:rPr lang="en-US" dirty="0" smtClean="0"/>
              <a:t> Puzzle</a:t>
            </a:r>
            <a:endParaRPr lang="en-US" dirty="0"/>
          </a:p>
        </p:txBody>
      </p:sp>
      <p:pic>
        <p:nvPicPr>
          <p:cNvPr id="6" name="Picture 5" descr="Rich2_view.jpg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3895" y="976670"/>
            <a:ext cx="3883305" cy="1061829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100" dirty="0" smtClean="0">
                <a:solidFill>
                  <a:srgbClr val="FFFF00"/>
                </a:solidFill>
              </a:rPr>
              <a:t>Why no antimatter particles?</a:t>
            </a:r>
          </a:p>
          <a:p>
            <a:pPr marL="342900" indent="-342900">
              <a:buFontTx/>
              <a:buChar char="-"/>
            </a:pPr>
            <a:r>
              <a:rPr lang="en-US" sz="2100" dirty="0" smtClean="0">
                <a:solidFill>
                  <a:srgbClr val="FFFF00"/>
                </a:solidFill>
              </a:rPr>
              <a:t>Why </a:t>
            </a:r>
            <a:r>
              <a:rPr lang="en-US" sz="2100" dirty="0">
                <a:solidFill>
                  <a:srgbClr val="FFFF00"/>
                </a:solidFill>
              </a:rPr>
              <a:t>three generations?</a:t>
            </a:r>
          </a:p>
          <a:p>
            <a:pPr marL="342900" indent="-342900">
              <a:buFontTx/>
              <a:buChar char="-"/>
            </a:pPr>
            <a:r>
              <a:rPr lang="en-US" sz="2100" dirty="0" smtClean="0">
                <a:solidFill>
                  <a:srgbClr val="FFFF00"/>
                </a:solidFill>
              </a:rPr>
              <a:t>Why these particle masses?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99" y="3953583"/>
            <a:ext cx="2795588" cy="2496061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3454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Flavor Anomalies: effect in </a:t>
            </a:r>
            <a:r>
              <a:rPr lang="en-US" dirty="0" err="1" smtClean="0"/>
              <a:t>b</a:t>
            </a:r>
            <a:r>
              <a:rPr lang="en-US" dirty="0" err="1" smtClean="0">
                <a:sym typeface="Wingdings"/>
              </a:rPr>
              <a:t>s</a:t>
            </a:r>
            <a:r>
              <a:rPr lang="en-US" dirty="0" smtClean="0">
                <a:sym typeface="Wingdings"/>
              </a:rPr>
              <a:t> decays ?</a:t>
            </a:r>
            <a:endParaRPr lang="en-US" dirty="0"/>
          </a:p>
        </p:txBody>
      </p:sp>
      <p:pic>
        <p:nvPicPr>
          <p:cNvPr id="4" name="Picture 3" descr="B0ksmumu_B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3742" y="353130"/>
            <a:ext cx="2673104" cy="3947005"/>
          </a:xfrm>
          <a:prstGeom prst="rect">
            <a:avLst/>
          </a:prstGeom>
        </p:spPr>
      </p:pic>
      <p:pic>
        <p:nvPicPr>
          <p:cNvPr id="5" name="Picture 4" descr="bukstmumu_B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2854" y="323948"/>
            <a:ext cx="2682028" cy="3960181"/>
          </a:xfrm>
          <a:prstGeom prst="rect">
            <a:avLst/>
          </a:prstGeom>
        </p:spPr>
      </p:pic>
      <p:pic>
        <p:nvPicPr>
          <p:cNvPr id="6" name="Picture 5" descr="Bpluskplusmumu_B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134" y="415591"/>
            <a:ext cx="2586346" cy="3818902"/>
          </a:xfrm>
          <a:prstGeom prst="rect">
            <a:avLst/>
          </a:prstGeom>
        </p:spPr>
      </p:pic>
      <p:pic>
        <p:nvPicPr>
          <p:cNvPr id="8" name="Picture 7" descr="diffBRBsPhiMuMu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19" y="3973090"/>
            <a:ext cx="4153800" cy="2395577"/>
          </a:xfrm>
          <a:prstGeom prst="rect">
            <a:avLst/>
          </a:prstGeom>
        </p:spPr>
      </p:pic>
      <p:pic>
        <p:nvPicPr>
          <p:cNvPr id="9" name="Picture 8" descr="diggBRLambdaB2Lmumu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3023" y="3229545"/>
            <a:ext cx="2651501" cy="3915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1758" y="701282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4904" y="700172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79330" y="715208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08980" y="3716750"/>
            <a:ext cx="159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09 (2015) 179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40849" y="3633711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(2015) 115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4" y="592411"/>
            <a:ext cx="2082800" cy="5207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12" y="577421"/>
            <a:ext cx="1968500" cy="5207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08" y="591415"/>
            <a:ext cx="2184400" cy="5207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3505298"/>
            <a:ext cx="2082800" cy="5207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33" y="3580608"/>
            <a:ext cx="1765300" cy="5207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50" y="3515138"/>
            <a:ext cx="1765300" cy="52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73679" y="6368351"/>
                <a:ext cx="1043407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200" dirty="0" smtClean="0">
                    <a:solidFill>
                      <a:srgbClr val="C00000"/>
                    </a:solidFill>
                  </a:rPr>
                  <a:t>Branching fractions related to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𝑏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 smtClean="0">
                    <a:solidFill>
                      <a:srgbClr val="C00000"/>
                    </a:solidFill>
                    <a:sym typeface="Wingdings"/>
                  </a:rPr>
                  <a:t>transition </a:t>
                </a:r>
                <a:r>
                  <a:rPr lang="en-US" sz="2200" i="1" dirty="0">
                    <a:solidFill>
                      <a:srgbClr val="C00000"/>
                    </a:solidFill>
                    <a:sym typeface="Wingdings"/>
                  </a:rPr>
                  <a:t>consistently lower 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than predicted.</a:t>
                </a:r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79" y="6368351"/>
                <a:ext cx="10434075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701"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359789" y="3675197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0090"/>
                </a:solidFill>
              </a:rPr>
              <a:t>JHEP </a:t>
            </a:r>
            <a:r>
              <a:rPr lang="en-US" sz="1400" b="1" smtClean="0">
                <a:solidFill>
                  <a:srgbClr val="000090"/>
                </a:solidFill>
              </a:rPr>
              <a:t>02 </a:t>
            </a:r>
            <a:r>
              <a:rPr lang="en-US" sz="1400" b="1">
                <a:solidFill>
                  <a:srgbClr val="000090"/>
                </a:solidFill>
              </a:rPr>
              <a:t>(</a:t>
            </a:r>
            <a:r>
              <a:rPr lang="en-US" sz="1400" b="1" smtClean="0">
                <a:solidFill>
                  <a:srgbClr val="000090"/>
                </a:solidFill>
              </a:rPr>
              <a:t>2016) 104</a:t>
            </a:r>
            <a:endParaRPr lang="en-US" sz="1400" b="1" dirty="0">
              <a:solidFill>
                <a:srgbClr val="00009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766" y="3874796"/>
            <a:ext cx="3836726" cy="2578066"/>
            <a:chOff x="164766" y="3874796"/>
            <a:chExt cx="3836726" cy="2578066"/>
          </a:xfrm>
        </p:grpSpPr>
        <p:grpSp>
          <p:nvGrpSpPr>
            <p:cNvPr id="28" name="Group 27"/>
            <p:cNvGrpSpPr/>
            <p:nvPr/>
          </p:nvGrpSpPr>
          <p:grpSpPr>
            <a:xfrm>
              <a:off x="164766" y="3874796"/>
              <a:ext cx="3836726" cy="2578066"/>
              <a:chOff x="164766" y="3874796"/>
              <a:chExt cx="3836726" cy="257806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64766" y="3874796"/>
                <a:ext cx="3836726" cy="2578066"/>
                <a:chOff x="164766" y="3874796"/>
                <a:chExt cx="3836726" cy="2578066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4766" y="3874796"/>
                  <a:ext cx="3836726" cy="2526876"/>
                </a:xfrm>
                <a:prstGeom prst="rect">
                  <a:avLst/>
                </a:prstGeom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164766" y="6186320"/>
                  <a:ext cx="2613158" cy="2665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/>
              <p:nvPr/>
            </p:nvSpPr>
            <p:spPr>
              <a:xfrm>
                <a:off x="1929291" y="4657201"/>
                <a:ext cx="281474" cy="5977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770021" y="4398575"/>
                <a:ext cx="320420" cy="856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1357312" y="4433300"/>
              <a:ext cx="1186377" cy="258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3" name="NIKHEF_LOGO.png" descr="NIKHEF_LOGO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93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/>
              <a:t>Flavor Anomalies: effect in </a:t>
            </a:r>
            <a:r>
              <a:rPr lang="en-US" dirty="0" err="1"/>
              <a:t>b</a:t>
            </a:r>
            <a:r>
              <a:rPr lang="en-US" dirty="0" err="1">
                <a:sym typeface="Wingdings"/>
              </a:rPr>
              <a:t>s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decays ?</a:t>
            </a:r>
            <a:endParaRPr lang="en-US" dirty="0"/>
          </a:p>
        </p:txBody>
      </p:sp>
      <p:pic>
        <p:nvPicPr>
          <p:cNvPr id="4" name="Picture 3" descr="B0ksmumu_B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3742" y="353130"/>
            <a:ext cx="2673104" cy="3947005"/>
          </a:xfrm>
          <a:prstGeom prst="rect">
            <a:avLst/>
          </a:prstGeom>
        </p:spPr>
      </p:pic>
      <p:pic>
        <p:nvPicPr>
          <p:cNvPr id="5" name="Picture 4" descr="bukstmumu_B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2854" y="323948"/>
            <a:ext cx="2682028" cy="3960181"/>
          </a:xfrm>
          <a:prstGeom prst="rect">
            <a:avLst/>
          </a:prstGeom>
        </p:spPr>
      </p:pic>
      <p:pic>
        <p:nvPicPr>
          <p:cNvPr id="6" name="Picture 5" descr="Bpluskplusmumu_B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134" y="415591"/>
            <a:ext cx="2586346" cy="3818902"/>
          </a:xfrm>
          <a:prstGeom prst="rect">
            <a:avLst/>
          </a:prstGeom>
        </p:spPr>
      </p:pic>
      <p:pic>
        <p:nvPicPr>
          <p:cNvPr id="8" name="Picture 7" descr="diffBRBsPhiMuMu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19" y="3973090"/>
            <a:ext cx="4153800" cy="2395577"/>
          </a:xfrm>
          <a:prstGeom prst="rect">
            <a:avLst/>
          </a:prstGeom>
        </p:spPr>
      </p:pic>
      <p:pic>
        <p:nvPicPr>
          <p:cNvPr id="9" name="Picture 8" descr="diggBRLambdaB2Lmumu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3023" y="3229545"/>
            <a:ext cx="2651501" cy="3915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1758" y="701282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4904" y="700172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79330" y="715208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08980" y="3716750"/>
            <a:ext cx="159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09 (2015) 179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40849" y="3633711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JHEP 06 (2015) 115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4" y="592411"/>
            <a:ext cx="2082800" cy="5207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12" y="577421"/>
            <a:ext cx="1968500" cy="5207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08" y="591415"/>
            <a:ext cx="2184400" cy="5207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3505298"/>
            <a:ext cx="2082800" cy="5207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33" y="3580608"/>
            <a:ext cx="1765300" cy="5207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50" y="3515138"/>
            <a:ext cx="1765300" cy="52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73679" y="6368351"/>
                <a:ext cx="1043407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200" dirty="0" smtClean="0">
                    <a:solidFill>
                      <a:srgbClr val="C00000"/>
                    </a:solidFill>
                  </a:rPr>
                  <a:t>Branching fractions related to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𝑏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 smtClean="0">
                    <a:solidFill>
                      <a:srgbClr val="C00000"/>
                    </a:solidFill>
                    <a:sym typeface="Wingdings"/>
                  </a:rPr>
                  <a:t>transition </a:t>
                </a:r>
                <a:r>
                  <a:rPr lang="en-US" sz="2200" i="1" dirty="0">
                    <a:solidFill>
                      <a:srgbClr val="C00000"/>
                    </a:solidFill>
                    <a:sym typeface="Wingdings"/>
                  </a:rPr>
                  <a:t>consistently lower </a:t>
                </a:r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than predicted.</a:t>
                </a:r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79" y="6368351"/>
                <a:ext cx="10434075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701"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359789" y="3675197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0090"/>
                </a:solidFill>
              </a:rPr>
              <a:t>JHEP </a:t>
            </a:r>
            <a:r>
              <a:rPr lang="en-US" sz="1400" b="1" smtClean="0">
                <a:solidFill>
                  <a:srgbClr val="000090"/>
                </a:solidFill>
              </a:rPr>
              <a:t>02 </a:t>
            </a:r>
            <a:r>
              <a:rPr lang="en-US" sz="1400" b="1">
                <a:solidFill>
                  <a:srgbClr val="000090"/>
                </a:solidFill>
              </a:rPr>
              <a:t>(</a:t>
            </a:r>
            <a:r>
              <a:rPr lang="en-US" sz="1400" b="1" smtClean="0">
                <a:solidFill>
                  <a:srgbClr val="000090"/>
                </a:solidFill>
              </a:rPr>
              <a:t>2016) 104</a:t>
            </a:r>
            <a:endParaRPr lang="en-US" sz="1400" b="1" dirty="0">
              <a:solidFill>
                <a:srgbClr val="00009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766" y="3874796"/>
            <a:ext cx="3836726" cy="2578066"/>
            <a:chOff x="164766" y="3874796"/>
            <a:chExt cx="3836726" cy="2578066"/>
          </a:xfrm>
        </p:grpSpPr>
        <p:grpSp>
          <p:nvGrpSpPr>
            <p:cNvPr id="28" name="Group 27"/>
            <p:cNvGrpSpPr/>
            <p:nvPr/>
          </p:nvGrpSpPr>
          <p:grpSpPr>
            <a:xfrm>
              <a:off x="164766" y="3874796"/>
              <a:ext cx="3836726" cy="2578066"/>
              <a:chOff x="164766" y="3874796"/>
              <a:chExt cx="3836726" cy="257806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64766" y="3874796"/>
                <a:ext cx="3836726" cy="2578066"/>
                <a:chOff x="164766" y="3874796"/>
                <a:chExt cx="3836726" cy="2578066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4766" y="3874796"/>
                  <a:ext cx="3836726" cy="2526876"/>
                </a:xfrm>
                <a:prstGeom prst="rect">
                  <a:avLst/>
                </a:prstGeom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164766" y="6186320"/>
                  <a:ext cx="2613158" cy="2665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/>
              <p:nvPr/>
            </p:nvSpPr>
            <p:spPr>
              <a:xfrm>
                <a:off x="1929291" y="4657201"/>
                <a:ext cx="281474" cy="5977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770021" y="4398575"/>
                <a:ext cx="320420" cy="856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1357312" y="4433300"/>
              <a:ext cx="1186377" cy="258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14527" y="992155"/>
            <a:ext cx="7879285" cy="5143764"/>
            <a:chOff x="1357312" y="911130"/>
            <a:chExt cx="7879285" cy="5143764"/>
          </a:xfrm>
        </p:grpSpPr>
        <p:sp>
          <p:nvSpPr>
            <p:cNvPr id="32" name="Rectangle 31"/>
            <p:cNvSpPr/>
            <p:nvPr/>
          </p:nvSpPr>
          <p:spPr>
            <a:xfrm>
              <a:off x="1357312" y="911130"/>
              <a:ext cx="7879285" cy="5143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52386" y="1062196"/>
              <a:ext cx="7302247" cy="4992698"/>
            </a:xfrm>
            <a:prstGeom prst="rect">
              <a:avLst/>
            </a:prstGeom>
          </p:spPr>
        </p:pic>
      </p:grpSp>
      <p:sp>
        <p:nvSpPr>
          <p:cNvPr id="34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5" name="NIKHEF_LOGO.png" descr="NIKHEF_LOGO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3" name="Oval 2"/>
          <p:cNvSpPr/>
          <p:nvPr/>
        </p:nvSpPr>
        <p:spPr>
          <a:xfrm>
            <a:off x="4206889" y="3663185"/>
            <a:ext cx="1950172" cy="161143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3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30321" y="681925"/>
            <a:ext cx="4107948" cy="3148799"/>
            <a:chOff x="852186" y="704650"/>
            <a:chExt cx="4191000" cy="3130102"/>
          </a:xfrm>
        </p:grpSpPr>
        <p:grpSp>
          <p:nvGrpSpPr>
            <p:cNvPr id="9" name="Group 8"/>
            <p:cNvGrpSpPr/>
            <p:nvPr/>
          </p:nvGrpSpPr>
          <p:grpSpPr>
            <a:xfrm>
              <a:off x="852186" y="704650"/>
              <a:ext cx="4191000" cy="3130102"/>
              <a:chOff x="852186" y="1642204"/>
              <a:chExt cx="4191000" cy="313010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852186" y="1642204"/>
                <a:ext cx="4191000" cy="3079302"/>
                <a:chOff x="852186" y="1642204"/>
                <a:chExt cx="4191000" cy="3079302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52186" y="1673506"/>
                  <a:ext cx="4191000" cy="3048000"/>
                </a:xfrm>
                <a:prstGeom prst="rect">
                  <a:avLst/>
                </a:prstGeom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1481558" y="1642204"/>
                  <a:ext cx="3561627" cy="1772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1357313" y="4548851"/>
                    <a:ext cx="1212268" cy="22345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a:fld id="{F16EA42C-67C1-9D45-A908-D0784BF12205}" type="mathplaceholder">
                            <a:rPr lang="en-US" i="1" smtClean="0">
                              <a:latin typeface="Cambria Math" charset="0"/>
                            </a:rPr>
                            <a:t>Type equation here.</a:t>
                          </a:fl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7313" y="4548851"/>
                    <a:ext cx="1212268" cy="22345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316667" b="-241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TextBox 11"/>
            <p:cNvSpPr txBox="1"/>
            <p:nvPr/>
          </p:nvSpPr>
          <p:spPr>
            <a:xfrm>
              <a:off x="1755102" y="1276330"/>
              <a:ext cx="1877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>
                      <a:lumMod val="50000"/>
                    </a:schemeClr>
                  </a:solidFill>
                </a:rPr>
                <a:t>PRL 122 (2019) 191801</a:t>
              </a:r>
              <a:endParaRPr lang="en-US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13187" y="681925"/>
            <a:ext cx="3847611" cy="3125648"/>
            <a:chOff x="5865873" y="739492"/>
            <a:chExt cx="4279900" cy="3125485"/>
          </a:xfrm>
        </p:grpSpPr>
        <p:grpSp>
          <p:nvGrpSpPr>
            <p:cNvPr id="11" name="Group 10"/>
            <p:cNvGrpSpPr/>
            <p:nvPr/>
          </p:nvGrpSpPr>
          <p:grpSpPr>
            <a:xfrm>
              <a:off x="5865873" y="739492"/>
              <a:ext cx="4279900" cy="3125485"/>
              <a:chOff x="5865873" y="1596021"/>
              <a:chExt cx="4279900" cy="312548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5873" y="1622706"/>
                <a:ext cx="4279900" cy="30988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433354" y="1596021"/>
                <a:ext cx="3561627" cy="1967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525952" y="981976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1">
                      <a:lumMod val="50000"/>
                    </a:schemeClr>
                  </a:solidFill>
                </a:rPr>
                <a:t>JHEP 08 (2017) 055</a:t>
              </a:r>
              <a:endParaRPr lang="en-US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21118" y="2093477"/>
                <a:ext cx="15766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118" y="2093477"/>
                <a:ext cx="157665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971790" y="2275285"/>
                <a:ext cx="16103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790" y="2275285"/>
                <a:ext cx="1610313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4939" y="4073894"/>
            <a:ext cx="4016696" cy="26493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1" y="3891294"/>
            <a:ext cx="3994345" cy="2685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9772" y="788597"/>
            <a:ext cx="4081101" cy="3018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978560" y="1078318"/>
                <a:ext cx="16762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𝑝𝐾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560" y="1078318"/>
                <a:ext cx="1676228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4861" y="3828647"/>
            <a:ext cx="3349623" cy="2930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Data Interpretation: “</a:t>
            </a:r>
            <a:r>
              <a:rPr lang="en-US" dirty="0" err="1" smtClean="0"/>
              <a:t>b</a:t>
            </a:r>
            <a:r>
              <a:rPr lang="en-US" dirty="0" err="1" smtClean="0">
                <a:sym typeface="Wingdings"/>
              </a:rPr>
              <a:t>s</a:t>
            </a:r>
            <a:r>
              <a:rPr lang="en-US" dirty="0" smtClean="0">
                <a:sym typeface="Wingdings"/>
              </a:rPr>
              <a:t>” and “</a:t>
            </a:r>
            <a:r>
              <a:rPr lang="en-US" dirty="0" err="1" smtClean="0">
                <a:sym typeface="Wingdings"/>
              </a:rPr>
              <a:t>bc</a:t>
            </a:r>
            <a:r>
              <a:rPr lang="en-US" dirty="0" smtClean="0">
                <a:sym typeface="Wingdings"/>
              </a:rPr>
              <a:t>”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420405" y="4563081"/>
                <a:ext cx="1466234" cy="396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405" y="4563081"/>
                <a:ext cx="1466234" cy="396006"/>
              </a:xfrm>
              <a:prstGeom prst="rect">
                <a:avLst/>
              </a:prstGeom>
              <a:blipFill rotWithShape="0">
                <a:blip r:embed="rId13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4132164" y="3756484"/>
            <a:ext cx="0" cy="289415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2057685" y="780448"/>
            <a:ext cx="5120" cy="2999173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747" y="745723"/>
            <a:ext cx="52603" cy="596590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1112" y="6688077"/>
            <a:ext cx="4081052" cy="2315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0" y="742336"/>
            <a:ext cx="12060874" cy="462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4106374" y="3763086"/>
            <a:ext cx="8009035" cy="3083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213187" y="3837911"/>
            <a:ext cx="0" cy="2894155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24128" y="3865308"/>
            <a:ext cx="0" cy="2894155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186703" y="3867984"/>
            <a:ext cx="4127254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213187" y="6723204"/>
            <a:ext cx="4127254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430229" y="3852198"/>
            <a:ext cx="0" cy="2894155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2012712" y="3877006"/>
            <a:ext cx="0" cy="2894155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8410940" y="3891294"/>
            <a:ext cx="360177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8455912" y="6759463"/>
            <a:ext cx="360177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569248" y="2686474"/>
                <a:ext cx="11416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248" y="2686474"/>
                <a:ext cx="1141659" cy="52322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761228" y="4178558"/>
                <a:ext cx="11456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228" y="4178558"/>
                <a:ext cx="1145698" cy="52322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9721284" y="3975016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</a:rPr>
              <a:t>Global Fits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65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6" name="NIKHEF_LOGO.png" descr="NIKHEF_LOGO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5631232" y="2780919"/>
            <a:ext cx="1079675" cy="34564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794669" y="4275844"/>
            <a:ext cx="1079675" cy="345648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712695" y="4033471"/>
            <a:ext cx="1539777" cy="34564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78157" y="2695994"/>
                <a:ext cx="11416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57" y="2695994"/>
                <a:ext cx="1141659" cy="523220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840141" y="2790439"/>
            <a:ext cx="1079675" cy="34564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888843" y="2634082"/>
                <a:ext cx="11416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843" y="2634082"/>
                <a:ext cx="1141659" cy="523220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9950827" y="2728527"/>
            <a:ext cx="1079675" cy="34564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887691" y="4191426"/>
                <a:ext cx="11416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91" y="4191426"/>
                <a:ext cx="1141659" cy="523220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/>
          <p:cNvSpPr/>
          <p:nvPr/>
        </p:nvSpPr>
        <p:spPr>
          <a:xfrm>
            <a:off x="949675" y="4285871"/>
            <a:ext cx="1079675" cy="34564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1557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094" y="3078281"/>
            <a:ext cx="1942728" cy="2167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 err="1" smtClean="0"/>
              <a:t>Flavour</a:t>
            </a:r>
            <a:r>
              <a:rPr lang="en-US" dirty="0" smtClean="0"/>
              <a:t> Anomalies: 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35" y="834381"/>
            <a:ext cx="10515600" cy="4351338"/>
          </a:xfrm>
        </p:spPr>
        <p:txBody>
          <a:bodyPr/>
          <a:lstStyle/>
          <a:p>
            <a:r>
              <a:rPr lang="en-US" sz="2400" dirty="0" smtClean="0"/>
              <a:t>Why is there excitement?</a:t>
            </a:r>
          </a:p>
          <a:p>
            <a:pPr lvl="1"/>
            <a:r>
              <a:rPr lang="en-US" sz="2200" dirty="0" smtClean="0"/>
              <a:t>No single significant observation</a:t>
            </a:r>
          </a:p>
          <a:p>
            <a:pPr lvl="1"/>
            <a:r>
              <a:rPr lang="en-US" sz="2200" dirty="0" smtClean="0"/>
              <a:t>But “coherent” small effects</a:t>
            </a:r>
          </a:p>
          <a:p>
            <a:r>
              <a:rPr lang="en-US" sz="2400" dirty="0" smtClean="0"/>
              <a:t>Non-universal: consistent with NP coupling to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generation</a:t>
            </a:r>
          </a:p>
          <a:p>
            <a:pPr lvl="1"/>
            <a:r>
              <a:rPr lang="en-US" sz="2200" dirty="0" smtClean="0"/>
              <a:t>Communicates to 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and 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generation via symmetry breaking</a:t>
            </a:r>
          </a:p>
          <a:p>
            <a:pPr lvl="1"/>
            <a:r>
              <a:rPr lang="en-US" sz="2200" dirty="0" smtClean="0"/>
              <a:t>“Opposite” idea to Minimal </a:t>
            </a:r>
            <a:r>
              <a:rPr lang="en-US" sz="2200" dirty="0" err="1" smtClean="0"/>
              <a:t>Flavour</a:t>
            </a:r>
            <a:r>
              <a:rPr lang="en-US" sz="2200" dirty="0" smtClean="0"/>
              <a:t> Violation; </a:t>
            </a:r>
            <a:r>
              <a:rPr lang="en-US" sz="2200" dirty="0" err="1" smtClean="0"/>
              <a:t>eg</a:t>
            </a:r>
            <a:r>
              <a:rPr lang="en-US" sz="2200" dirty="0" smtClean="0"/>
              <a:t> 3</a:t>
            </a:r>
            <a:r>
              <a:rPr lang="en-US" sz="2200" baseline="30000" dirty="0" smtClean="0"/>
              <a:t>rd</a:t>
            </a:r>
            <a:r>
              <a:rPr lang="en-US" sz="2200" dirty="0" smtClean="0"/>
              <a:t> gen. </a:t>
            </a:r>
            <a:r>
              <a:rPr lang="en-US" sz="2200" i="1" dirty="0" smtClean="0"/>
              <a:t>U1 LQ</a:t>
            </a:r>
            <a:endParaRPr lang="en-US" sz="22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898" y="748985"/>
            <a:ext cx="3828797" cy="5605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09850" y="5202922"/>
                <a:ext cx="2691153" cy="14773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UV completions, </a:t>
                </a:r>
                <a:r>
                  <a:rPr lang="en-US" dirty="0" err="1" smtClean="0"/>
                  <a:t>Eg</a:t>
                </a:r>
                <a:r>
                  <a:rPr lang="en-US" dirty="0" smtClean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err="1" smtClean="0"/>
                  <a:t>Pati</a:t>
                </a:r>
                <a:r>
                  <a:rPr lang="en-US" dirty="0" smtClean="0"/>
                  <a:t>-Salam model: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𝑃</m:t>
                    </m:r>
                    <m:sSup>
                      <m:sSup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𝑆</m:t>
                        </m:r>
                      </m:e>
                      <m:sup>
                        <m:r>
                          <a:rPr lang="en-US" b="0" i="1" dirty="0" smtClean="0"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/>
                  <a:t> “Lepton as 4-th color”,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/>
                  <a:t>“4321” theories,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mr-IN" dirty="0" smtClean="0"/>
                  <a:t>…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850" y="5202922"/>
                <a:ext cx="2691153" cy="1477328"/>
              </a:xfrm>
              <a:prstGeom prst="rect">
                <a:avLst/>
              </a:prstGeom>
              <a:blipFill rotWithShape="0">
                <a:blip r:embed="rId5"/>
                <a:stretch>
                  <a:fillRect l="-1577" t="-1633" b="-4898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1" name="NIKHEF_LOGO.png" descr="NIKHEF_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11040306" y="1095672"/>
            <a:ext cx="7793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000" b="1" cap="none" spc="0" dirty="0" smtClean="0">
                <a:ln/>
                <a:solidFill>
                  <a:srgbClr val="FFC000"/>
                </a:solidFill>
                <a:effectLst/>
              </a:rPr>
              <a:t>?</a:t>
            </a:r>
            <a:endParaRPr lang="en-US" sz="100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47" y="3256113"/>
            <a:ext cx="3677300" cy="338698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433934" y="4971376"/>
                <a:ext cx="1763816" cy="4001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𝑁𝑃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~1.5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𝑒𝑉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000" i="1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934" y="4971376"/>
                <a:ext cx="1763816" cy="400110"/>
              </a:xfrm>
              <a:prstGeom prst="rect">
                <a:avLst/>
              </a:prstGeom>
              <a:blipFill rotWithShape="0">
                <a:blip r:embed="rId8"/>
                <a:stretch>
                  <a:fillRect t="-92754" b="-115942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524809" y="4162034"/>
            <a:ext cx="1465979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err="1" smtClean="0"/>
              <a:t>Isidori</a:t>
            </a:r>
            <a:r>
              <a:rPr lang="en-US" sz="1400" b="1" i="1" dirty="0" smtClean="0"/>
              <a:t> et al, 2017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0898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@ HL-LHC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49" y="1942036"/>
            <a:ext cx="9936164" cy="49680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72116" y="300787"/>
            <a:ext cx="6452661" cy="1970924"/>
            <a:chOff x="5386388" y="357939"/>
            <a:chExt cx="6452661" cy="19709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2872" r="1796" b="33138"/>
            <a:stretch/>
          </p:blipFill>
          <p:spPr>
            <a:xfrm>
              <a:off x="5386388" y="357939"/>
              <a:ext cx="6452661" cy="196949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 flipH="1">
              <a:off x="8018892" y="1931176"/>
              <a:ext cx="104918" cy="386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flipH="1">
              <a:off x="9060130" y="1942037"/>
              <a:ext cx="104918" cy="386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4" y="839457"/>
            <a:ext cx="5235577" cy="147854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LHCb-U2: LS4 Major upgrade </a:t>
            </a:r>
          </a:p>
          <a:p>
            <a:pPr lvl="1"/>
            <a:r>
              <a:rPr lang="en-US" sz="2200" dirty="0" smtClean="0"/>
              <a:t>Exploitation of fast timing information; “4D-reconstruction”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5457828" y="300788"/>
            <a:ext cx="6452661" cy="196006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5775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1" b="25617"/>
          <a:stretch/>
        </p:blipFill>
        <p:spPr>
          <a:xfrm>
            <a:off x="7174056" y="2141547"/>
            <a:ext cx="4846211" cy="30437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4" b="25618"/>
          <a:stretch/>
        </p:blipFill>
        <p:spPr>
          <a:xfrm>
            <a:off x="7156145" y="4525308"/>
            <a:ext cx="4905481" cy="284605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1410" y="677416"/>
            <a:ext cx="6824301" cy="291093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The power of 4D-tracking (“</a:t>
            </a:r>
            <a:r>
              <a:rPr lang="en-US" sz="2600" dirty="0" err="1" smtClean="0"/>
              <a:t>ChronoPix</a:t>
            </a:r>
            <a:r>
              <a:rPr lang="en-US" sz="2600" dirty="0" smtClean="0"/>
              <a:t>”)</a:t>
            </a:r>
          </a:p>
          <a:p>
            <a:pPr lvl="1"/>
            <a:r>
              <a:rPr lang="en-US" dirty="0" smtClean="0"/>
              <a:t>Fast timing provides a tremendous tool for 2</a:t>
            </a:r>
            <a:r>
              <a:rPr lang="en-US" baseline="30000" dirty="0" smtClean="0"/>
              <a:t>nd</a:t>
            </a:r>
            <a:r>
              <a:rPr lang="en-US" dirty="0" smtClean="0"/>
              <a:t> vertex association in high </a:t>
            </a:r>
            <a:r>
              <a:rPr lang="en-US" dirty="0" err="1" smtClean="0"/>
              <a:t>lumi</a:t>
            </a:r>
            <a:r>
              <a:rPr lang="en-US" dirty="0" smtClean="0"/>
              <a:t> environment. </a:t>
            </a:r>
          </a:p>
          <a:p>
            <a:r>
              <a:rPr lang="en-US" sz="2600" dirty="0" err="1" smtClean="0"/>
              <a:t>LHCb</a:t>
            </a:r>
            <a:r>
              <a:rPr lang="en-US" sz="2600" dirty="0" smtClean="0"/>
              <a:t> specific</a:t>
            </a:r>
          </a:p>
          <a:p>
            <a:pPr lvl="1"/>
            <a:r>
              <a:rPr lang="en-US" dirty="0" smtClean="0"/>
              <a:t>Radiation tolerance challenge. </a:t>
            </a:r>
            <a:r>
              <a:rPr lang="en-US" dirty="0"/>
              <a:t>W</a:t>
            </a:r>
            <a:r>
              <a:rPr lang="en-US" dirty="0" smtClean="0"/>
              <a:t>hich technology? </a:t>
            </a:r>
          </a:p>
          <a:p>
            <a:pPr lvl="1"/>
            <a:r>
              <a:rPr lang="en-US" dirty="0" smtClean="0"/>
              <a:t>Prototype for LS3 ; </a:t>
            </a:r>
            <a:r>
              <a:rPr lang="en-US" dirty="0"/>
              <a:t>n</a:t>
            </a:r>
            <a:r>
              <a:rPr lang="en-US" dirty="0" smtClean="0"/>
              <a:t>ew Vertex detector </a:t>
            </a:r>
            <a:r>
              <a:rPr lang="en-US" dirty="0"/>
              <a:t>L</a:t>
            </a:r>
            <a:r>
              <a:rPr lang="en-US" dirty="0" smtClean="0"/>
              <a:t>S4</a:t>
            </a:r>
          </a:p>
          <a:p>
            <a:r>
              <a:rPr lang="en-US" sz="2600" dirty="0" smtClean="0"/>
              <a:t>LHC wide R&amp;D initiative on Si sensor &amp; electronics</a:t>
            </a:r>
          </a:p>
          <a:p>
            <a:pPr lvl="1"/>
            <a:r>
              <a:rPr lang="en-US" dirty="0" smtClean="0"/>
              <a:t>Collaboration between R&amp;D, </a:t>
            </a:r>
            <a:r>
              <a:rPr lang="en-US" dirty="0" err="1" smtClean="0"/>
              <a:t>LHCb</a:t>
            </a:r>
            <a:r>
              <a:rPr lang="en-US" dirty="0" smtClean="0"/>
              <a:t>, Alice and Atlas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@</a:t>
            </a:r>
            <a:r>
              <a:rPr lang="en-US" dirty="0" err="1" smtClean="0"/>
              <a:t>Nikhef</a:t>
            </a:r>
            <a:r>
              <a:rPr lang="en-US" dirty="0" smtClean="0"/>
              <a:t>: R&amp;D on 4D-tracking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90292" y="4690648"/>
            <a:ext cx="68230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smtClean="0"/>
              <a:t>0 </a:t>
            </a:r>
            <a:r>
              <a:rPr lang="en-US" dirty="0" err="1" smtClean="0"/>
              <a:t>ps</a:t>
            </a:r>
            <a:endParaRPr lang="en-US" dirty="0"/>
          </a:p>
        </p:txBody>
      </p:sp>
      <p:sp>
        <p:nvSpPr>
          <p:cNvPr id="15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" name="NIKHEF_LOGO.png" descr="NIKHEF_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774444" y="2539935"/>
            <a:ext cx="799321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 </a:t>
            </a:r>
            <a:r>
              <a:rPr lang="en-US" dirty="0" err="1" smtClean="0"/>
              <a:t>ps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2776" r="8636"/>
          <a:stretch/>
        </p:blipFill>
        <p:spPr>
          <a:xfrm>
            <a:off x="197165" y="3588353"/>
            <a:ext cx="6577490" cy="288825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517" r="-6289" b="25686"/>
          <a:stretch/>
        </p:blipFill>
        <p:spPr>
          <a:xfrm>
            <a:off x="7149052" y="214652"/>
            <a:ext cx="5150971" cy="27978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48138" y="214652"/>
            <a:ext cx="4871436" cy="653882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90292" y="353203"/>
            <a:ext cx="916341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2000 </a:t>
            </a:r>
            <a:r>
              <a:rPr lang="en-US" dirty="0" err="1"/>
              <a:t>p</a:t>
            </a:r>
            <a:r>
              <a:rPr lang="en-US" dirty="0" err="1" smtClean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6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312" y="0"/>
            <a:ext cx="10834687" cy="681925"/>
          </a:xfrm>
        </p:spPr>
        <p:txBody>
          <a:bodyPr/>
          <a:lstStyle/>
          <a:p>
            <a:r>
              <a:rPr lang="en-US" dirty="0" smtClean="0"/>
              <a:t>   @</a:t>
            </a:r>
            <a:r>
              <a:rPr lang="en-US" dirty="0" err="1" smtClean="0"/>
              <a:t>Nikhef</a:t>
            </a:r>
            <a:r>
              <a:rPr lang="en-US" dirty="0" smtClean="0"/>
              <a:t>: Data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39911"/>
            <a:ext cx="8097371" cy="32952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Computing and Tracking algorithms</a:t>
            </a:r>
          </a:p>
          <a:p>
            <a:pPr lvl="1"/>
            <a:r>
              <a:rPr lang="en-US" dirty="0" smtClean="0"/>
              <a:t>Real Time Analysis</a:t>
            </a:r>
          </a:p>
          <a:p>
            <a:pPr lvl="2"/>
            <a:r>
              <a:rPr lang="en-US" sz="2200" dirty="0" smtClean="0"/>
              <a:t>HLT-1 </a:t>
            </a:r>
            <a:r>
              <a:rPr lang="en-US" sz="2200" dirty="0"/>
              <a:t>o</a:t>
            </a:r>
            <a:r>
              <a:rPr lang="en-US" sz="2200" dirty="0" smtClean="0"/>
              <a:t>n GPUs: “Allen”</a:t>
            </a:r>
          </a:p>
          <a:p>
            <a:pPr lvl="2"/>
            <a:r>
              <a:rPr lang="en-US" sz="2200" dirty="0" smtClean="0"/>
              <a:t>R&amp;D for HLT-2@Nikhef</a:t>
            </a:r>
          </a:p>
          <a:p>
            <a:pPr lvl="2"/>
            <a:r>
              <a:rPr lang="en-US" sz="2200" dirty="0" smtClean="0">
                <a:solidFill>
                  <a:srgbClr val="7030A0"/>
                </a:solidFill>
              </a:rPr>
              <a:t>Collaboration with </a:t>
            </a:r>
            <a:r>
              <a:rPr lang="en-US" sz="2200" dirty="0" err="1" smtClean="0">
                <a:solidFill>
                  <a:srgbClr val="7030A0"/>
                </a:solidFill>
              </a:rPr>
              <a:t>Nikhef</a:t>
            </a:r>
            <a:r>
              <a:rPr lang="en-US" sz="2200" dirty="0" smtClean="0">
                <a:solidFill>
                  <a:srgbClr val="7030A0"/>
                </a:solidFill>
              </a:rPr>
              <a:t> PDP</a:t>
            </a:r>
          </a:p>
          <a:p>
            <a:pPr lvl="1"/>
            <a:r>
              <a:rPr lang="en-US" dirty="0" smtClean="0"/>
              <a:t>Quantum Computing for HL-LHC</a:t>
            </a:r>
          </a:p>
          <a:p>
            <a:pPr lvl="2"/>
            <a:r>
              <a:rPr lang="en-US" sz="2200" dirty="0" smtClean="0"/>
              <a:t>Collaboration </a:t>
            </a:r>
            <a:r>
              <a:rPr lang="en-US" sz="2200" dirty="0" err="1" smtClean="0"/>
              <a:t>LHCb</a:t>
            </a:r>
            <a:r>
              <a:rPr lang="en-US" sz="2200" dirty="0" smtClean="0"/>
              <a:t> &amp; Einstein Telescope</a:t>
            </a:r>
          </a:p>
          <a:p>
            <a:pPr lvl="2"/>
            <a:r>
              <a:rPr lang="en-US" sz="2200" dirty="0" smtClean="0"/>
              <a:t>Collaboration with Data Science (DKE) @ UM</a:t>
            </a:r>
          </a:p>
          <a:p>
            <a:pPr lvl="2"/>
            <a:r>
              <a:rPr lang="en-US" sz="2200" dirty="0" smtClean="0"/>
              <a:t>Exploring </a:t>
            </a:r>
            <a:r>
              <a:rPr lang="en-US" sz="2200" dirty="0" err="1" smtClean="0"/>
              <a:t>collab</a:t>
            </a:r>
            <a:r>
              <a:rPr lang="en-US" sz="2200" dirty="0" smtClean="0"/>
              <a:t> with PDP, IBM, ING, TNO, CWI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81" y="3500160"/>
            <a:ext cx="5394824" cy="303496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6469" y="158399"/>
            <a:ext cx="616499" cy="365125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 r="26414"/>
          <a:stretch/>
        </p:blipFill>
        <p:spPr>
          <a:xfrm rot="16200000">
            <a:off x="4711434" y="-3239905"/>
            <a:ext cx="3239912" cy="97197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57726" y="2509515"/>
            <a:ext cx="857249" cy="305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39158" y="2509515"/>
            <a:ext cx="947729" cy="300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96100" y="2457254"/>
            <a:ext cx="747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HLT-1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525242" y="2438337"/>
            <a:ext cx="747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36D1B"/>
                </a:solidFill>
              </a:rPr>
              <a:t>HLT-2</a:t>
            </a:r>
            <a:endParaRPr lang="en-US" sz="2000" dirty="0">
              <a:solidFill>
                <a:srgbClr val="E36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4488</TotalTime>
  <Words>1274</Words>
  <Application>Microsoft Macintosh PowerPoint</Application>
  <PresentationFormat>Widescreen</PresentationFormat>
  <Paragraphs>225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Akkurat Std</vt:lpstr>
      <vt:lpstr>Akkurat Std Mono</vt:lpstr>
      <vt:lpstr>Calibri</vt:lpstr>
      <vt:lpstr>Calibri Light</vt:lpstr>
      <vt:lpstr>Cambria Math</vt:lpstr>
      <vt:lpstr>Candara</vt:lpstr>
      <vt:lpstr>Helvetica Neue</vt:lpstr>
      <vt:lpstr>Helvetica Neue Medium</vt:lpstr>
      <vt:lpstr>Mangal</vt:lpstr>
      <vt:lpstr>Minion Pro</vt:lpstr>
      <vt:lpstr>Wingdings</vt:lpstr>
      <vt:lpstr>Arial</vt:lpstr>
      <vt:lpstr>Office Theme</vt:lpstr>
      <vt:lpstr>1_White</vt:lpstr>
      <vt:lpstr>PowerPoint Presentation</vt:lpstr>
      <vt:lpstr>   Physics Motivation: The Flavour Puzzle</vt:lpstr>
      <vt:lpstr>   Flavor Anomalies: effect in bs decays ?</vt:lpstr>
      <vt:lpstr>   Flavor Anomalies: effect in bs decays ?</vt:lpstr>
      <vt:lpstr>   Data Interpretation: “bs” and “bc”</vt:lpstr>
      <vt:lpstr>   Flavour Anomalies: Interpretation</vt:lpstr>
      <vt:lpstr>LHCb @ HL-LHC</vt:lpstr>
      <vt:lpstr> @Nikhef: R&amp;D on 4D-tracking</vt:lpstr>
      <vt:lpstr>   @Nikhef: Data Processing</vt:lpstr>
      <vt:lpstr>   @Nikhef: Data Analysis</vt:lpstr>
      <vt:lpstr>   @Nikhef: Data Interpretation</vt:lpstr>
      <vt:lpstr>     First: still lots to do for Upgrade-1…</vt:lpstr>
      <vt:lpstr>     … including high-tech lab work!</vt:lpstr>
      <vt:lpstr>   Group and Funding</vt:lpstr>
      <vt:lpstr>   Group and Funding</vt:lpstr>
      <vt:lpstr>    Really looking forward to group gatherings...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324</cp:revision>
  <cp:lastPrinted>2020-10-21T07:29:47Z</cp:lastPrinted>
  <dcterms:created xsi:type="dcterms:W3CDTF">2018-05-15T14:38:02Z</dcterms:created>
  <dcterms:modified xsi:type="dcterms:W3CDTF">2020-10-21T15:24:32Z</dcterms:modified>
</cp:coreProperties>
</file>