
<file path=[Content_Types].xml><?xml version="1.0" encoding="utf-8"?>
<Types xmlns="http://schemas.openxmlformats.org/package/2006/content-types">
  <Default Extension="(null)" ContentType="image/x-emf"/>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Lst>
  <p:notesMasterIdLst>
    <p:notesMasterId r:id="rId16"/>
  </p:notesMasterIdLst>
  <p:handoutMasterIdLst>
    <p:handoutMasterId r:id="rId17"/>
  </p:handoutMasterIdLst>
  <p:sldIdLst>
    <p:sldId id="270" r:id="rId2"/>
    <p:sldId id="286" r:id="rId3"/>
    <p:sldId id="341" r:id="rId4"/>
    <p:sldId id="345" r:id="rId5"/>
    <p:sldId id="340" r:id="rId6"/>
    <p:sldId id="282" r:id="rId7"/>
    <p:sldId id="285" r:id="rId8"/>
    <p:sldId id="312" r:id="rId9"/>
    <p:sldId id="358" r:id="rId10"/>
    <p:sldId id="353" r:id="rId11"/>
    <p:sldId id="361" r:id="rId12"/>
    <p:sldId id="336" r:id="rId13"/>
    <p:sldId id="355" r:id="rId14"/>
    <p:sldId id="360" r:id="rId1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E99203"/>
    <a:srgbClr val="23C456"/>
    <a:srgbClr val="AEA07B"/>
    <a:srgbClr val="E5D3A2"/>
    <a:srgbClr val="E3D88B"/>
    <a:srgbClr val="998D6D"/>
    <a:srgbClr val="999281"/>
    <a:srgbClr val="635E52"/>
    <a:srgbClr val="FFFFFF"/>
    <a:srgbClr val="11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Arial"/>
          <a:ea typeface="Arial"/>
          <a:cs typeface="Arial"/>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D51ADE6A-740E-44AE-83CC-AE7238B6C88D}" styleName="">
    <a:tblBg/>
    <a:wholeTbl>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Arial"/>
          <a:ea typeface="Arial"/>
          <a:cs typeface="Arial"/>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4A9BC294-FFE2-49D5-8D69-9E1BD2C41BD5}"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1EAF4"/>
          </a:solidFill>
        </a:fill>
      </a:tcStyle>
    </a:wholeTbl>
    <a:band2H>
      <a:tcTxStyle/>
      <a:tcStyle>
        <a:tcBdr/>
        <a:fill>
          <a:solidFill>
            <a:srgbClr val="F1F5FA"/>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Row>
  </a:tblStyle>
  <a:tblStyle styleId="{CF821DB8-F4EB-4A41-A1BA-3FCAFE7338EE}" styleName="">
    <a:tblBg/>
    <a:wholeTbl>
      <a:tcTxStyle>
        <a:font>
          <a:latin typeface="Helvetica"/>
          <a:ea typeface="Helvetica"/>
          <a:cs typeface="Helvetica"/>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a:ea typeface="Helvetica"/>
          <a:cs typeface="Helvetica"/>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a:ea typeface="Helvetica"/>
          <a:cs typeface="Helvetica"/>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a:ea typeface="Helvetica"/>
          <a:cs typeface="Helvetica"/>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a:font>
          <a:latin typeface="Helvetica"/>
          <a:ea typeface="Helvetica"/>
          <a:cs typeface="Helvetica"/>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a:ea typeface="Helvetica"/>
          <a:cs typeface="Helvetica"/>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a:ea typeface="Helvetica"/>
          <a:cs typeface="Helvetica"/>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44"/>
    <p:restoredTop sz="89286" autoAdjust="0"/>
  </p:normalViewPr>
  <p:slideViewPr>
    <p:cSldViewPr snapToGrid="0" snapToObjects="1">
      <p:cViewPr varScale="1">
        <p:scale>
          <a:sx n="54" d="100"/>
          <a:sy n="54" d="100"/>
        </p:scale>
        <p:origin x="840" y="224"/>
      </p:cViewPr>
      <p:guideLst>
        <p:guide orient="horz" pos="4320"/>
        <p:guide pos="76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A74D0B4-2B3C-C145-A15E-12665CF78FE4}" type="datetimeFigureOut">
              <a:rPr lang="en-US" smtClean="0"/>
              <a:t>10/21/20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98BEDD0-F8BB-F043-B1AD-C6F813F2E2CB}" type="slidenum">
              <a:rPr lang="en-US" smtClean="0"/>
              <a:t>‹#›</a:t>
            </a:fld>
            <a:endParaRPr lang="en-US"/>
          </a:p>
        </p:txBody>
      </p:sp>
    </p:spTree>
    <p:extLst>
      <p:ext uri="{BB962C8B-B14F-4D97-AF65-F5344CB8AC3E}">
        <p14:creationId xmlns:p14="http://schemas.microsoft.com/office/powerpoint/2010/main" val="28630732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521906132"/>
      </p:ext>
    </p:extLst>
  </p:cSld>
  <p:clrMap bg1="lt1" tx1="dk1" bg2="lt2" tx2="dk2" accent1="accent1" accent2="accent2" accent3="accent3" accent4="accent4" accent5="accent5" accent6="accent6" hlink="hlink" folHlink="folHlink"/>
  <p:hf hdr="0" ftr="0" dt="0"/>
  <p:notesStyle>
    <a:lvl1pPr defTabSz="584200" latinLnBrk="0">
      <a:defRPr sz="4200">
        <a:latin typeface="Lucida Grande"/>
        <a:ea typeface="Lucida Grande"/>
        <a:cs typeface="Lucida Grande"/>
        <a:sym typeface="Lucida Grande"/>
      </a:defRPr>
    </a:lvl1pPr>
    <a:lvl2pPr indent="228600" defTabSz="584200" latinLnBrk="0">
      <a:defRPr sz="4200">
        <a:latin typeface="Lucida Grande"/>
        <a:ea typeface="Lucida Grande"/>
        <a:cs typeface="Lucida Grande"/>
        <a:sym typeface="Lucida Grande"/>
      </a:defRPr>
    </a:lvl2pPr>
    <a:lvl3pPr indent="457200" defTabSz="584200" latinLnBrk="0">
      <a:defRPr sz="4200">
        <a:latin typeface="Lucida Grande"/>
        <a:ea typeface="Lucida Grande"/>
        <a:cs typeface="Lucida Grande"/>
        <a:sym typeface="Lucida Grande"/>
      </a:defRPr>
    </a:lvl3pPr>
    <a:lvl4pPr indent="685800" defTabSz="584200" latinLnBrk="0">
      <a:defRPr sz="4200">
        <a:latin typeface="Lucida Grande"/>
        <a:ea typeface="Lucida Grande"/>
        <a:cs typeface="Lucida Grande"/>
        <a:sym typeface="Lucida Grande"/>
      </a:defRPr>
    </a:lvl4pPr>
    <a:lvl5pPr indent="914400" defTabSz="584200" latinLnBrk="0">
      <a:defRPr sz="4200">
        <a:latin typeface="Lucida Grande"/>
        <a:ea typeface="Lucida Grande"/>
        <a:cs typeface="Lucida Grande"/>
        <a:sym typeface="Lucida Grande"/>
      </a:defRPr>
    </a:lvl5pPr>
    <a:lvl6pPr indent="1143000" defTabSz="584200" latinLnBrk="0">
      <a:defRPr sz="4200">
        <a:latin typeface="Lucida Grande"/>
        <a:ea typeface="Lucida Grande"/>
        <a:cs typeface="Lucida Grande"/>
        <a:sym typeface="Lucida Grande"/>
      </a:defRPr>
    </a:lvl6pPr>
    <a:lvl7pPr indent="1371600" defTabSz="584200" latinLnBrk="0">
      <a:defRPr sz="4200">
        <a:latin typeface="Lucida Grande"/>
        <a:ea typeface="Lucida Grande"/>
        <a:cs typeface="Lucida Grande"/>
        <a:sym typeface="Lucida Grande"/>
      </a:defRPr>
    </a:lvl7pPr>
    <a:lvl8pPr indent="1600200" defTabSz="584200" latinLnBrk="0">
      <a:defRPr sz="4200">
        <a:latin typeface="Lucida Grande"/>
        <a:ea typeface="Lucida Grande"/>
        <a:cs typeface="Lucida Grande"/>
        <a:sym typeface="Lucida Grande"/>
      </a:defRPr>
    </a:lvl8pPr>
    <a:lvl9pPr indent="1828800" defTabSz="584200" latinLnBrk="0">
      <a:defRPr sz="4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2840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upgrade will also much enhance the capabilities to find UHE neutrinos and photons and bring Auger sensitivity into the region where we expect these particles, so also exclusion will have ramifications in our understanding.</a:t>
            </a:r>
          </a:p>
          <a:p>
            <a:r>
              <a:rPr lang="en-US" dirty="0"/>
              <a:t>To be sure to detect UHE neutrinos and photons a much larger observatory than Auger is required.</a:t>
            </a:r>
          </a:p>
        </p:txBody>
      </p:sp>
    </p:spTree>
    <p:extLst>
      <p:ext uri="{BB962C8B-B14F-4D97-AF65-F5344CB8AC3E}">
        <p14:creationId xmlns:p14="http://schemas.microsoft.com/office/powerpoint/2010/main" val="1081424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several plans for a successor experiment for Auger. GRAND is a plan for a 200 000 km2 radio detector and most advanced in its development and plans. GCOS is an extended and improved version of Auger. There are other ideas on observatories and technologies too.</a:t>
            </a:r>
          </a:p>
          <a:p>
            <a:r>
              <a:rPr lang="en-US" dirty="0"/>
              <a:t>In any case multiple sites are desirable to cover the whole sky at any time for transient phenomena. Also technologies can be mixed on one site or mixed from several sites and all this may be centered in one </a:t>
            </a:r>
            <a:r>
              <a:rPr lang="en-US" dirty="0" err="1"/>
              <a:t>organisation</a:t>
            </a:r>
            <a:r>
              <a:rPr lang="en-US" dirty="0"/>
              <a:t> or be collaboration between several </a:t>
            </a:r>
            <a:r>
              <a:rPr lang="en-US" dirty="0" err="1"/>
              <a:t>organisations</a:t>
            </a:r>
            <a:r>
              <a:rPr lang="en-US" dirty="0"/>
              <a:t>.</a:t>
            </a:r>
          </a:p>
        </p:txBody>
      </p:sp>
    </p:spTree>
    <p:extLst>
      <p:ext uri="{BB962C8B-B14F-4D97-AF65-F5344CB8AC3E}">
        <p14:creationId xmlns:p14="http://schemas.microsoft.com/office/powerpoint/2010/main" val="1717871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GRAND is a genuinely versatile apparatus, doing multi-messenger in one observatory and can at the same time address a number of neutrino properties and astronomy subjects. We are already quite heavily involved in GRAND, although at a very modest level compared to Auger.</a:t>
            </a:r>
          </a:p>
        </p:txBody>
      </p:sp>
      <p:sp>
        <p:nvSpPr>
          <p:cNvPr id="4" name="Slide Number Placeholder 3"/>
          <p:cNvSpPr>
            <a:spLocks noGrp="1"/>
          </p:cNvSpPr>
          <p:nvPr>
            <p:ph type="sldNum" sz="quarter" idx="5"/>
          </p:nvPr>
        </p:nvSpPr>
        <p:spPr/>
        <p:txBody>
          <a:bodyPr/>
          <a:lstStyle/>
          <a:p>
            <a:fld id="{B9570A9D-0ADD-F24C-8E03-A712EC47FA96}" type="slidenum">
              <a:rPr lang="en-US" smtClean="0"/>
              <a:t>12</a:t>
            </a:fld>
            <a:endParaRPr lang="en-US"/>
          </a:p>
        </p:txBody>
      </p:sp>
    </p:spTree>
    <p:extLst>
      <p:ext uri="{BB962C8B-B14F-4D97-AF65-F5344CB8AC3E}">
        <p14:creationId xmlns:p14="http://schemas.microsoft.com/office/powerpoint/2010/main" val="4130648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Our group, using the Radboud University Techno Center, delivered the digitizer and auxiliary electronics and the mechanical design of the GRANDProto300 stations.</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9570A9D-0ADD-F24C-8E03-A712EC47FA96}" type="slidenum">
              <a:rPr lang="en-US" smtClean="0"/>
              <a:t>13</a:t>
            </a:fld>
            <a:endParaRPr lang="en-US"/>
          </a:p>
        </p:txBody>
      </p:sp>
    </p:spTree>
    <p:extLst>
      <p:ext uri="{BB962C8B-B14F-4D97-AF65-F5344CB8AC3E}">
        <p14:creationId xmlns:p14="http://schemas.microsoft.com/office/powerpoint/2010/main" val="1554844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a:t>
            </a:r>
            <a:r>
              <a:rPr lang="en-US" dirty="0" err="1"/>
              <a:t>summarise</a:t>
            </a:r>
            <a:r>
              <a:rPr lang="en-US" dirty="0"/>
              <a:t>: the Nikhef  Cosmic Ray </a:t>
            </a:r>
            <a:r>
              <a:rPr lang="en-US" dirty="0" err="1"/>
              <a:t>programme</a:t>
            </a:r>
            <a:r>
              <a:rPr lang="en-US" dirty="0"/>
              <a:t> is already multi-messenger in itself, but of course also fully participates in multi-messenger approaches with other observatories.</a:t>
            </a:r>
          </a:p>
          <a:p>
            <a:r>
              <a:rPr lang="en-US" dirty="0"/>
              <a:t>The timeline is that we are now very busy with the </a:t>
            </a:r>
            <a:r>
              <a:rPr lang="en-US" dirty="0" err="1"/>
              <a:t>AugerPrime</a:t>
            </a:r>
            <a:r>
              <a:rPr lang="en-US" dirty="0"/>
              <a:t> upgrade and we will be very busy running the detector and harvesting the physics results for the next decade.</a:t>
            </a:r>
          </a:p>
          <a:p>
            <a:r>
              <a:rPr lang="en-US" dirty="0"/>
              <a:t>A larger observatory is required for the ultimate answers to out questions number of ideas exist for a larger </a:t>
            </a:r>
          </a:p>
        </p:txBody>
      </p:sp>
    </p:spTree>
    <p:extLst>
      <p:ext uri="{BB962C8B-B14F-4D97-AF65-F5344CB8AC3E}">
        <p14:creationId xmlns:p14="http://schemas.microsoft.com/office/powerpoint/2010/main" val="2770662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Cosmic Ray Physics concerns itself with high energy particle messengers from the Universe: the physics of their sources, their propagation through space and their interactions on Earth. For us the focus is on Ultra-High-Energy Cosmic Rays, with energy above an </a:t>
            </a:r>
            <a:r>
              <a:rPr lang="en-US" dirty="0" err="1"/>
              <a:t>ExaElectronVolt</a:t>
            </a:r>
            <a:r>
              <a:rPr lang="en-US" dirty="0"/>
              <a:t>, 10</a:t>
            </a:r>
            <a:r>
              <a:rPr lang="en-US" baseline="30000" dirty="0"/>
              <a:t>9</a:t>
            </a:r>
            <a:r>
              <a:rPr lang="en-US" dirty="0"/>
              <a:t> GeV, which are the most interesting from the point of acceleration, propagation and particle interactions.</a:t>
            </a:r>
          </a:p>
          <a:p>
            <a:endParaRPr lang="en-US" dirty="0"/>
          </a:p>
        </p:txBody>
      </p:sp>
    </p:spTree>
    <p:extLst>
      <p:ext uri="{BB962C8B-B14F-4D97-AF65-F5344CB8AC3E}">
        <p14:creationId xmlns:p14="http://schemas.microsoft.com/office/powerpoint/2010/main" val="856652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Things to keep in mind for cosmic rays are that the easiest to see: nuclei, bend in the vast cosmic magnetic fields and do not point back to their source until they reach the ultra-high-energy of 10 </a:t>
            </a:r>
            <a:r>
              <a:rPr lang="en-US" dirty="0" err="1"/>
              <a:t>EeV</a:t>
            </a:r>
            <a:r>
              <a:rPr lang="en-US" dirty="0"/>
              <a:t>.  This is of course not true for photons and neutrinos.</a:t>
            </a:r>
          </a:p>
          <a:p>
            <a:r>
              <a:rPr lang="en-US" dirty="0"/>
              <a:t>Ultra-high-energy nuclei and photons have interactions with the cosmic photon background which limits their range. This is not true for neutrinos which travel in straight lines through the whole universe.</a:t>
            </a:r>
          </a:p>
        </p:txBody>
      </p:sp>
    </p:spTree>
    <p:extLst>
      <p:ext uri="{BB962C8B-B14F-4D97-AF65-F5344CB8AC3E}">
        <p14:creationId xmlns:p14="http://schemas.microsoft.com/office/powerpoint/2010/main" val="465591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interactions during propagation of nuclei also offer opportunity, as always </a:t>
            </a:r>
            <a:r>
              <a:rPr lang="en-US" dirty="0" err="1"/>
              <a:t>pions</a:t>
            </a:r>
            <a:r>
              <a:rPr lang="en-US" dirty="0"/>
              <a:t> are produced that decay in either photons or neutrinos, which in turn point back to the place of interaction. Their yield tells something about the nucleus type composition, because pion production rate depends on the nucleus type.</a:t>
            </a:r>
          </a:p>
        </p:txBody>
      </p:sp>
    </p:spTree>
    <p:extLst>
      <p:ext uri="{BB962C8B-B14F-4D97-AF65-F5344CB8AC3E}">
        <p14:creationId xmlns:p14="http://schemas.microsoft.com/office/powerpoint/2010/main" val="1152491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flux of cosmic rays drops fast as their energy increases, by three orders of magnitude in flux for every order of magnitude in energy. In the part that interests us we have between 100 and 1 particle per square kilometer per century. Therefore, we need particle detectors with a huge surface.</a:t>
            </a:r>
          </a:p>
        </p:txBody>
      </p:sp>
    </p:spTree>
    <p:extLst>
      <p:ext uri="{BB962C8B-B14F-4D97-AF65-F5344CB8AC3E}">
        <p14:creationId xmlns:p14="http://schemas.microsoft.com/office/powerpoint/2010/main" val="475795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Pierre Auger Observatory is the biggest active cosmic ray detector. A 3000 km</a:t>
            </a:r>
            <a:r>
              <a:rPr lang="en-US" baseline="30000" dirty="0"/>
              <a:t>2</a:t>
            </a:r>
            <a:r>
              <a:rPr lang="en-US" dirty="0"/>
              <a:t> hybrid detector with 12 m</a:t>
            </a:r>
            <a:r>
              <a:rPr lang="en-US" baseline="30000" dirty="0"/>
              <a:t>3</a:t>
            </a:r>
            <a:r>
              <a:rPr lang="en-US" dirty="0"/>
              <a:t> water Cherenkov particle detectors spaced every 1.5 km and 27 fluorescence detectors around the site.</a:t>
            </a:r>
          </a:p>
        </p:txBody>
      </p:sp>
      <p:sp>
        <p:nvSpPr>
          <p:cNvPr id="4" name="Slide Number Placeholder 3"/>
          <p:cNvSpPr>
            <a:spLocks noGrp="1"/>
          </p:cNvSpPr>
          <p:nvPr>
            <p:ph type="sldNum" sz="quarter" idx="10"/>
          </p:nvPr>
        </p:nvSpPr>
        <p:spPr/>
        <p:txBody>
          <a:bodyPr/>
          <a:lstStyle/>
          <a:p>
            <a:fld id="{B9570A9D-0ADD-F24C-8E03-A712EC47FA96}" type="slidenum">
              <a:rPr lang="en-US" smtClean="0"/>
              <a:t>6</a:t>
            </a:fld>
            <a:endParaRPr lang="en-US"/>
          </a:p>
        </p:txBody>
      </p:sp>
    </p:spTree>
    <p:extLst>
      <p:ext uri="{BB962C8B-B14F-4D97-AF65-F5344CB8AC3E}">
        <p14:creationId xmlns:p14="http://schemas.microsoft.com/office/powerpoint/2010/main" val="3559732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missing information for breakthrough science in finding sources, CR propagation and studying UHE particle interactions is the particle type of the UHECRs.</a:t>
            </a:r>
          </a:p>
        </p:txBody>
      </p:sp>
    </p:spTree>
    <p:extLst>
      <p:ext uri="{BB962C8B-B14F-4D97-AF65-F5344CB8AC3E}">
        <p14:creationId xmlns:p14="http://schemas.microsoft.com/office/powerpoint/2010/main" val="4157351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Short description of the functionality of the upgrade.</a:t>
            </a:r>
          </a:p>
          <a:p>
            <a:r>
              <a:rPr lang="en-US" dirty="0"/>
              <a:t>In the SSD upgrade, the Nikhef group plays a very significant role, the RD upgrade is completely dominated by Nikhef.</a:t>
            </a:r>
          </a:p>
        </p:txBody>
      </p:sp>
      <p:sp>
        <p:nvSpPr>
          <p:cNvPr id="4" name="Slide Number Placeholder 3"/>
          <p:cNvSpPr>
            <a:spLocks noGrp="1"/>
          </p:cNvSpPr>
          <p:nvPr>
            <p:ph type="sldNum" sz="quarter" idx="5"/>
          </p:nvPr>
        </p:nvSpPr>
        <p:spPr/>
        <p:txBody>
          <a:bodyPr/>
          <a:lstStyle/>
          <a:p>
            <a:fld id="{B9570A9D-0ADD-F24C-8E03-A712EC47FA96}" type="slidenum">
              <a:rPr lang="en-US" smtClean="0"/>
              <a:t>8</a:t>
            </a:fld>
            <a:endParaRPr lang="en-US"/>
          </a:p>
        </p:txBody>
      </p:sp>
    </p:spTree>
    <p:extLst>
      <p:ext uri="{BB962C8B-B14F-4D97-AF65-F5344CB8AC3E}">
        <p14:creationId xmlns:p14="http://schemas.microsoft.com/office/powerpoint/2010/main" val="4072889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SSD production has been nearly finished with large participation of Nikhef. 918 of 1518 SSDF modules have been installed in the field.</a:t>
            </a:r>
          </a:p>
        </p:txBody>
      </p:sp>
    </p:spTree>
    <p:extLst>
      <p:ext uri="{BB962C8B-B14F-4D97-AF65-F5344CB8AC3E}">
        <p14:creationId xmlns:p14="http://schemas.microsoft.com/office/powerpoint/2010/main" val="1791016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ffice-thema">
    <p:spTree>
      <p:nvGrpSpPr>
        <p:cNvPr id="1" name=""/>
        <p:cNvGrpSpPr/>
        <p:nvPr/>
      </p:nvGrpSpPr>
      <p:grpSpPr>
        <a:xfrm>
          <a:off x="0" y="0"/>
          <a:ext cx="0" cy="0"/>
          <a:chOff x="0" y="0"/>
          <a:chExt cx="0" cy="0"/>
        </a:xfrm>
      </p:grpSpPr>
      <p:sp>
        <p:nvSpPr>
          <p:cNvPr id="14" name="Title Text"/>
          <p:cNvSpPr txBox="1">
            <a:spLocks noGrp="1"/>
          </p:cNvSpPr>
          <p:nvPr>
            <p:ph type="title"/>
          </p:nvPr>
        </p:nvSpPr>
        <p:spPr>
          <a:prstGeom prst="rect">
            <a:avLst/>
          </a:prstGeom>
        </p:spPr>
        <p:txBody>
          <a:bodyPr anchor="ctr" anchorCtr="0"/>
          <a:lstStyle/>
          <a:p>
            <a:r>
              <a:rPr dirty="0"/>
              <a:t>Title Text</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Office-thema">
    <p:spTree>
      <p:nvGrpSpPr>
        <p:cNvPr id="1" name=""/>
        <p:cNvGrpSpPr/>
        <p:nvPr/>
      </p:nvGrpSpPr>
      <p:grpSpPr>
        <a:xfrm>
          <a:off x="0" y="0"/>
          <a:ext cx="0" cy="0"/>
          <a:chOff x="0" y="0"/>
          <a:chExt cx="0" cy="0"/>
        </a:xfrm>
      </p:grpSpPr>
      <p:sp>
        <p:nvSpPr>
          <p:cNvPr id="14" name="Title Text"/>
          <p:cNvSpPr txBox="1">
            <a:spLocks noGrp="1"/>
          </p:cNvSpPr>
          <p:nvPr>
            <p:ph type="title"/>
          </p:nvPr>
        </p:nvSpPr>
        <p:spPr>
          <a:prstGeom prst="rect">
            <a:avLst/>
          </a:prstGeom>
        </p:spPr>
        <p:txBody>
          <a:bodyPr/>
          <a:lstStyle/>
          <a:p>
            <a:r>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Tree>
    <p:extLst>
      <p:ext uri="{BB962C8B-B14F-4D97-AF65-F5344CB8AC3E}">
        <p14:creationId xmlns:p14="http://schemas.microsoft.com/office/powerpoint/2010/main" val="203390512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219200" y="3200403"/>
            <a:ext cx="21945600" cy="9051925"/>
          </a:xfrm>
          <a:prstGeom prst="rect">
            <a:avLst/>
          </a:prstGeom>
        </p:spPr>
        <p:txBody>
          <a:bodyPr lIns="243834" tIns="121917" rIns="243834" bIns="121917"/>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2406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DCDEE0"/>
        </a:solidFill>
        <a:effectLst/>
      </p:bgPr>
    </p:bg>
    <p:spTree>
      <p:nvGrpSpPr>
        <p:cNvPr id="1" name=""/>
        <p:cNvGrpSpPr/>
        <p:nvPr/>
      </p:nvGrpSpPr>
      <p:grpSpPr>
        <a:xfrm>
          <a:off x="0" y="0"/>
          <a:ext cx="0" cy="0"/>
          <a:chOff x="0" y="0"/>
          <a:chExt cx="0" cy="0"/>
        </a:xfrm>
      </p:grpSpPr>
      <p:sp>
        <p:nvSpPr>
          <p:cNvPr id="3" name="Rechthoek"/>
          <p:cNvSpPr/>
          <p:nvPr/>
        </p:nvSpPr>
        <p:spPr>
          <a:xfrm>
            <a:off x="0" y="-17508"/>
            <a:ext cx="24405659" cy="1878965"/>
          </a:xfrm>
          <a:prstGeom prst="rect">
            <a:avLst/>
          </a:prstGeom>
          <a:solidFill>
            <a:srgbClr val="E3D88A"/>
          </a:solidFill>
          <a:ln w="12700">
            <a:miter lim="400000"/>
          </a:ln>
        </p:spPr>
        <p:txBody>
          <a:bodyPr lIns="101600" tIns="101600" rIns="101600" bIns="101600" anchor="ctr"/>
          <a:lstStyle/>
          <a:p>
            <a:pPr marL="40639" marR="40639" defTabSz="914400">
              <a:defRPr sz="3200" b="0" i="0">
                <a:uFill>
                  <a:solidFill>
                    <a:srgbClr val="000000"/>
                  </a:solidFill>
                </a:uFill>
                <a:latin typeface="Arial"/>
                <a:ea typeface="Arial"/>
                <a:cs typeface="Arial"/>
                <a:sym typeface="Arial"/>
              </a:defRPr>
            </a:pPr>
            <a:endParaRPr/>
          </a:p>
        </p:txBody>
      </p:sp>
      <p:sp>
        <p:nvSpPr>
          <p:cNvPr id="4" name="Dianummer"/>
          <p:cNvSpPr txBox="1">
            <a:spLocks noGrp="1"/>
          </p:cNvSpPr>
          <p:nvPr>
            <p:ph type="sldNum" sz="quarter" idx="2"/>
          </p:nvPr>
        </p:nvSpPr>
        <p:spPr>
          <a:xfrm>
            <a:off x="23562389" y="13102037"/>
            <a:ext cx="498067" cy="612776"/>
          </a:xfrm>
          <a:prstGeom prst="rect">
            <a:avLst/>
          </a:prstGeom>
          <a:ln w="12700">
            <a:miter lim="400000"/>
          </a:ln>
        </p:spPr>
        <p:txBody>
          <a:bodyPr wrap="none" lIns="71437" tIns="71437" rIns="71437" bIns="71437">
            <a:spAutoFit/>
          </a:bodyPr>
          <a:lstStyle>
            <a:lvl1pPr algn="ctr" defTabSz="825500">
              <a:defRPr sz="3000" b="0" i="0">
                <a:uFill>
                  <a:solidFill>
                    <a:srgbClr val="000000"/>
                  </a:solidFill>
                </a:uFill>
                <a:latin typeface="+mn-lt"/>
                <a:ea typeface="+mn-ea"/>
                <a:cs typeface="+mn-cs"/>
                <a:sym typeface="Candara"/>
              </a:defRPr>
            </a:lvl1pPr>
          </a:lstStyle>
          <a:p>
            <a:fld id="{86CB4B4D-7CA3-9044-876B-883B54F8677D}" type="slidenum">
              <a:rPr/>
              <a:t>‹#›</a:t>
            </a:fld>
            <a:endParaRPr/>
          </a:p>
        </p:txBody>
      </p:sp>
      <p:sp>
        <p:nvSpPr>
          <p:cNvPr id="5" name="Title Text"/>
          <p:cNvSpPr txBox="1">
            <a:spLocks noGrp="1"/>
          </p:cNvSpPr>
          <p:nvPr>
            <p:ph type="title"/>
          </p:nvPr>
        </p:nvSpPr>
        <p:spPr>
          <a:xfrm>
            <a:off x="428059" y="145515"/>
            <a:ext cx="24384000" cy="1552918"/>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t" anchorCtr="1"/>
          <a:lstStyle/>
          <a:p>
            <a:r>
              <a:rPr dirty="0"/>
              <a:t>Title Text</a:t>
            </a:r>
          </a:p>
        </p:txBody>
      </p:sp>
      <p:pic>
        <p:nvPicPr>
          <p:cNvPr id="9" name="Afbeelding 8"/>
          <p:cNvPicPr>
            <a:picLocks noChangeAspect="1"/>
          </p:cNvPicPr>
          <p:nvPr userDrawn="1"/>
        </p:nvPicPr>
        <p:blipFill>
          <a:blip r:embed="rId7"/>
          <a:stretch>
            <a:fillRect/>
          </a:stretch>
        </p:blipFill>
        <p:spPr>
          <a:xfrm>
            <a:off x="0" y="12736284"/>
            <a:ext cx="24384000" cy="1009975"/>
          </a:xfrm>
          <a:prstGeom prst="rect">
            <a:avLst/>
          </a:prstGeom>
        </p:spPr>
      </p:pic>
      <p:pic>
        <p:nvPicPr>
          <p:cNvPr id="12" name="Afbeelding 11"/>
          <p:cNvPicPr>
            <a:picLocks noChangeAspect="1"/>
          </p:cNvPicPr>
          <p:nvPr userDrawn="1"/>
        </p:nvPicPr>
        <p:blipFill>
          <a:blip r:embed="rId8"/>
          <a:stretch>
            <a:fillRect/>
          </a:stretch>
        </p:blipFill>
        <p:spPr>
          <a:xfrm flipH="1" flipV="1">
            <a:off x="18512859" y="15149"/>
            <a:ext cx="5892800" cy="3695700"/>
          </a:xfrm>
          <a:prstGeom prst="rect">
            <a:avLst/>
          </a:prstGeom>
        </p:spPr>
      </p:pic>
      <p:sp>
        <p:nvSpPr>
          <p:cNvPr id="14" name="Tekstvak 13"/>
          <p:cNvSpPr txBox="1"/>
          <p:nvPr userDrawn="1"/>
        </p:nvSpPr>
        <p:spPr>
          <a:xfrm>
            <a:off x="428060" y="12903428"/>
            <a:ext cx="11849200" cy="6329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nl-NL" sz="2780" b="1" i="0" u="none" strike="noStrike" cap="none" spc="0" normalizeH="0" baseline="0" dirty="0">
                <a:ln>
                  <a:noFill/>
                </a:ln>
                <a:solidFill>
                  <a:schemeClr val="bg1"/>
                </a:solidFill>
                <a:effectLst/>
                <a:uFillTx/>
                <a:latin typeface="Arial" panose="020B0604020202020204" pitchFamily="34" charset="0"/>
                <a:ea typeface="Helvetica Neue"/>
                <a:cs typeface="Arial" panose="020B0604020202020204" pitchFamily="34" charset="0"/>
                <a:sym typeface="Helvetica Neue"/>
              </a:rPr>
              <a:t>Nikhef Vista Update </a:t>
            </a:r>
            <a:r>
              <a:rPr kumimoji="0" lang="nl-NL" sz="2780" b="1" i="0" u="none" strike="noStrike" cap="none" spc="0" normalizeH="0" baseline="0" dirty="0" err="1">
                <a:ln>
                  <a:noFill/>
                </a:ln>
                <a:solidFill>
                  <a:schemeClr val="bg1"/>
                </a:solidFill>
                <a:effectLst/>
                <a:uFillTx/>
                <a:latin typeface="Arial" panose="020B0604020202020204" pitchFamily="34" charset="0"/>
                <a:ea typeface="Helvetica Neue"/>
                <a:cs typeface="Arial" panose="020B0604020202020204" pitchFamily="34" charset="0"/>
                <a:sym typeface="Helvetica Neue"/>
              </a:rPr>
              <a:t>Discussion</a:t>
            </a:r>
            <a:r>
              <a:rPr kumimoji="0" lang="nl-NL" sz="2780" b="1" i="0" u="none" strike="noStrike" cap="none" spc="0" normalizeH="0" baseline="0" dirty="0">
                <a:ln>
                  <a:noFill/>
                </a:ln>
                <a:solidFill>
                  <a:schemeClr val="bg1"/>
                </a:solidFill>
                <a:effectLst/>
                <a:uFillTx/>
                <a:latin typeface="Arial" panose="020B0604020202020204" pitchFamily="34" charset="0"/>
                <a:ea typeface="Helvetica Neue"/>
                <a:cs typeface="Arial" panose="020B0604020202020204" pitchFamily="34" charset="0"/>
                <a:sym typeface="Helvetica Neue"/>
              </a:rPr>
              <a:t> 21-10-2020 (Cosmic Rays, </a:t>
            </a:r>
            <a:r>
              <a:rPr kumimoji="0" lang="nl-NL" sz="2780" b="1" i="0" u="none" strike="noStrike" cap="none" spc="0" normalizeH="0" baseline="0" dirty="0" err="1">
                <a:ln>
                  <a:noFill/>
                </a:ln>
                <a:solidFill>
                  <a:schemeClr val="bg1"/>
                </a:solidFill>
                <a:effectLst/>
                <a:uFillTx/>
                <a:latin typeface="Arial" panose="020B0604020202020204" pitchFamily="34" charset="0"/>
                <a:ea typeface="Helvetica Neue"/>
                <a:cs typeface="Arial" panose="020B0604020202020204" pitchFamily="34" charset="0"/>
                <a:sym typeface="Helvetica Neue"/>
              </a:rPr>
              <a:t>SdJ</a:t>
            </a:r>
            <a:r>
              <a:rPr kumimoji="0" lang="nl-NL" sz="2780" b="1" i="0" u="none" strike="noStrike" cap="none" spc="0" normalizeH="0" baseline="0" dirty="0">
                <a:ln>
                  <a:noFill/>
                </a:ln>
                <a:solidFill>
                  <a:schemeClr val="bg1"/>
                </a:solidFill>
                <a:effectLst/>
                <a:uFillTx/>
                <a:latin typeface="Arial" panose="020B0604020202020204" pitchFamily="34" charset="0"/>
                <a:ea typeface="Helvetica Neue"/>
                <a:cs typeface="Arial" panose="020B0604020202020204" pitchFamily="34" charset="0"/>
                <a:sym typeface="Helvetica Neue"/>
              </a:rPr>
              <a:t>)</a:t>
            </a:r>
          </a:p>
        </p:txBody>
      </p:sp>
      <p:sp>
        <p:nvSpPr>
          <p:cNvPr id="10" name="Tekstvak 13"/>
          <p:cNvSpPr txBox="1"/>
          <p:nvPr userDrawn="1"/>
        </p:nvSpPr>
        <p:spPr>
          <a:xfrm>
            <a:off x="22084955" y="12912761"/>
            <a:ext cx="1364150" cy="6329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0" marR="0" indent="0" algn="r" defTabSz="457200" rtl="0" fontAlgn="auto" latinLnBrk="0" hangingPunct="0">
              <a:lnSpc>
                <a:spcPct val="100000"/>
              </a:lnSpc>
              <a:spcBef>
                <a:spcPts val="0"/>
              </a:spcBef>
              <a:spcAft>
                <a:spcPts val="0"/>
              </a:spcAft>
              <a:buClrTx/>
              <a:buSzTx/>
              <a:buFontTx/>
              <a:buNone/>
              <a:tabLst/>
            </a:pPr>
            <a:fld id="{889B2154-94DE-EF49-B64D-662D6A16F0BC}" type="slidenum">
              <a:rPr kumimoji="0" lang="nl-NL" sz="2780" b="1" i="0" u="none" strike="noStrike" cap="none" spc="0" normalizeH="0" baseline="0" smtClean="0">
                <a:ln>
                  <a:noFill/>
                </a:ln>
                <a:solidFill>
                  <a:schemeClr val="bg1"/>
                </a:solidFill>
                <a:effectLst/>
                <a:uFillTx/>
                <a:latin typeface="Arial" panose="020B0604020202020204" pitchFamily="34" charset="0"/>
                <a:ea typeface="Helvetica Neue"/>
                <a:cs typeface="Arial" panose="020B0604020202020204" pitchFamily="34" charset="0"/>
                <a:sym typeface="Helvetica Neue"/>
              </a:rPr>
              <a:pPr marL="0" marR="0" indent="0" algn="r" defTabSz="457200" rtl="0" fontAlgn="auto" latinLnBrk="0" hangingPunct="0">
                <a:lnSpc>
                  <a:spcPct val="100000"/>
                </a:lnSpc>
                <a:spcBef>
                  <a:spcPts val="0"/>
                </a:spcBef>
                <a:spcAft>
                  <a:spcPts val="0"/>
                </a:spcAft>
                <a:buClrTx/>
                <a:buSzTx/>
                <a:buFontTx/>
                <a:buNone/>
                <a:tabLst/>
              </a:pPr>
              <a:t>‹#›</a:t>
            </a:fld>
            <a:endParaRPr kumimoji="0" lang="nl-NL" sz="2780" b="1" i="0" u="none" strike="noStrike" cap="none" spc="0" normalizeH="0" baseline="0">
              <a:ln>
                <a:noFill/>
              </a:ln>
              <a:solidFill>
                <a:schemeClr val="bg1"/>
              </a:solidFill>
              <a:effectLst/>
              <a:uFillTx/>
              <a:latin typeface="Arial" panose="020B0604020202020204" pitchFamily="34" charset="0"/>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57053450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49" r:id="rId3"/>
    <p:sldLayoutId id="2147483653" r:id="rId4"/>
    <p:sldLayoutId id="2147483669" r:id="rId5"/>
  </p:sldLayoutIdLst>
  <p:transition spd="med"/>
  <p:hf sldNum="0" hdr="0" ftr="0" dt="0"/>
  <p:txStyles>
    <p:titleStyle>
      <a:lvl1pPr marL="57799" marR="57799" indent="0" algn="l" defTabSz="1295400" latinLnBrk="0">
        <a:lnSpc>
          <a:spcPct val="100000"/>
        </a:lnSpc>
        <a:spcBef>
          <a:spcPts val="0"/>
        </a:spcBef>
        <a:spcAft>
          <a:spcPts val="0"/>
        </a:spcAft>
        <a:buClrTx/>
        <a:buSzTx/>
        <a:buFontTx/>
        <a:buNone/>
        <a:tabLst/>
        <a:defRPr sz="8900" b="0" i="0" u="none" strike="noStrike" cap="none" spc="0" baseline="0">
          <a:ln>
            <a:noFill/>
          </a:ln>
          <a:solidFill>
            <a:schemeClr val="tx1"/>
          </a:solidFill>
          <a:uFill>
            <a:solidFill>
              <a:srgbClr val="000000"/>
            </a:solidFill>
          </a:uFill>
          <a:latin typeface="Akkurat Std Mono"/>
          <a:ea typeface="Akkurat Std Mono"/>
          <a:cs typeface="Akkurat Std Mono"/>
          <a:sym typeface="Akkurat Std Mono"/>
        </a:defRPr>
      </a:lvl1pPr>
      <a:lvl2pPr marL="57799" marR="57799" indent="228600" algn="l" defTabSz="1295400" latinLnBrk="0">
        <a:lnSpc>
          <a:spcPct val="100000"/>
        </a:lnSpc>
        <a:spcBef>
          <a:spcPts val="0"/>
        </a:spcBef>
        <a:spcAft>
          <a:spcPts val="0"/>
        </a:spcAft>
        <a:buClrTx/>
        <a:buSzTx/>
        <a:buFontTx/>
        <a:buNone/>
        <a:tabLst/>
        <a:defRPr sz="8900"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2pPr>
      <a:lvl3pPr marL="57799" marR="57799" indent="457200" algn="l" defTabSz="1295400" latinLnBrk="0">
        <a:lnSpc>
          <a:spcPct val="100000"/>
        </a:lnSpc>
        <a:spcBef>
          <a:spcPts val="0"/>
        </a:spcBef>
        <a:spcAft>
          <a:spcPts val="0"/>
        </a:spcAft>
        <a:buClrTx/>
        <a:buSzTx/>
        <a:buFontTx/>
        <a:buNone/>
        <a:tabLst/>
        <a:defRPr sz="8900"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3pPr>
      <a:lvl4pPr marL="57799" marR="57799" indent="685800" algn="l" defTabSz="1295400" latinLnBrk="0">
        <a:lnSpc>
          <a:spcPct val="100000"/>
        </a:lnSpc>
        <a:spcBef>
          <a:spcPts val="0"/>
        </a:spcBef>
        <a:spcAft>
          <a:spcPts val="0"/>
        </a:spcAft>
        <a:buClrTx/>
        <a:buSzTx/>
        <a:buFontTx/>
        <a:buNone/>
        <a:tabLst/>
        <a:defRPr sz="8900"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4pPr>
      <a:lvl5pPr marL="57799" marR="57799" indent="914400" algn="l" defTabSz="1295400" latinLnBrk="0">
        <a:lnSpc>
          <a:spcPct val="100000"/>
        </a:lnSpc>
        <a:spcBef>
          <a:spcPts val="0"/>
        </a:spcBef>
        <a:spcAft>
          <a:spcPts val="0"/>
        </a:spcAft>
        <a:buClrTx/>
        <a:buSzTx/>
        <a:buFontTx/>
        <a:buNone/>
        <a:tabLst/>
        <a:defRPr sz="8900"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5pPr>
      <a:lvl6pPr marL="57799" marR="57799" indent="1143000" algn="l" defTabSz="1295400" latinLnBrk="0">
        <a:lnSpc>
          <a:spcPct val="100000"/>
        </a:lnSpc>
        <a:spcBef>
          <a:spcPts val="0"/>
        </a:spcBef>
        <a:spcAft>
          <a:spcPts val="0"/>
        </a:spcAft>
        <a:buClrTx/>
        <a:buSzTx/>
        <a:buFontTx/>
        <a:buNone/>
        <a:tabLst/>
        <a:defRPr sz="8900"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6pPr>
      <a:lvl7pPr marL="57799" marR="57799" indent="1371600" algn="l" defTabSz="1295400" latinLnBrk="0">
        <a:lnSpc>
          <a:spcPct val="100000"/>
        </a:lnSpc>
        <a:spcBef>
          <a:spcPts val="0"/>
        </a:spcBef>
        <a:spcAft>
          <a:spcPts val="0"/>
        </a:spcAft>
        <a:buClrTx/>
        <a:buSzTx/>
        <a:buFontTx/>
        <a:buNone/>
        <a:tabLst/>
        <a:defRPr sz="8900"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7pPr>
      <a:lvl8pPr marL="57799" marR="57799" indent="1600200" algn="l" defTabSz="1295400" latinLnBrk="0">
        <a:lnSpc>
          <a:spcPct val="100000"/>
        </a:lnSpc>
        <a:spcBef>
          <a:spcPts val="0"/>
        </a:spcBef>
        <a:spcAft>
          <a:spcPts val="0"/>
        </a:spcAft>
        <a:buClrTx/>
        <a:buSzTx/>
        <a:buFontTx/>
        <a:buNone/>
        <a:tabLst/>
        <a:defRPr sz="8900"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8pPr>
      <a:lvl9pPr marL="57799" marR="57799" indent="1828800" algn="l" defTabSz="1295400" latinLnBrk="0">
        <a:lnSpc>
          <a:spcPct val="100000"/>
        </a:lnSpc>
        <a:spcBef>
          <a:spcPts val="0"/>
        </a:spcBef>
        <a:spcAft>
          <a:spcPts val="0"/>
        </a:spcAft>
        <a:buClrTx/>
        <a:buSzTx/>
        <a:buFontTx/>
        <a:buNone/>
        <a:tabLst/>
        <a:defRPr sz="8900"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9pPr>
    </p:titleStyle>
    <p:bodyStyle>
      <a:lvl1pPr marL="627179" marR="57799" indent="-586539" algn="l" defTabSz="1295400" latinLnBrk="0">
        <a:lnSpc>
          <a:spcPct val="100000"/>
        </a:lnSpc>
        <a:spcBef>
          <a:spcPts val="1000"/>
        </a:spcBef>
        <a:spcAft>
          <a:spcPts val="0"/>
        </a:spcAft>
        <a:buClrTx/>
        <a:buSzPct val="100000"/>
        <a:buFontTx/>
        <a:buChar char="•"/>
        <a:tabLst/>
        <a:defRPr sz="6500" b="0" i="0" u="none" strike="noStrike" cap="none" spc="0" baseline="0">
          <a:ln>
            <a:noFill/>
          </a:ln>
          <a:solidFill>
            <a:srgbClr val="000000"/>
          </a:solidFill>
          <a:uFill>
            <a:solidFill>
              <a:srgbClr val="000000"/>
            </a:solidFill>
          </a:uFill>
          <a:latin typeface="Minion Pro"/>
          <a:ea typeface="Minion Pro"/>
          <a:cs typeface="Minion Pro"/>
          <a:sym typeface="Minion Pro"/>
        </a:defRPr>
      </a:lvl1pPr>
      <a:lvl2pPr marL="1044126" marR="57799" indent="-546286" algn="l" defTabSz="1295400" latinLnBrk="0">
        <a:lnSpc>
          <a:spcPct val="100000"/>
        </a:lnSpc>
        <a:spcBef>
          <a:spcPts val="1000"/>
        </a:spcBef>
        <a:spcAft>
          <a:spcPts val="0"/>
        </a:spcAft>
        <a:buClrTx/>
        <a:buSzPct val="100000"/>
        <a:buFontTx/>
        <a:buChar char="•"/>
        <a:tabLst/>
        <a:defRPr sz="6500" b="0" i="0" u="none" strike="noStrike" cap="none" spc="0" baseline="0">
          <a:ln>
            <a:noFill/>
          </a:ln>
          <a:solidFill>
            <a:srgbClr val="000000"/>
          </a:solidFill>
          <a:uFill>
            <a:solidFill>
              <a:srgbClr val="000000"/>
            </a:solidFill>
          </a:uFill>
          <a:latin typeface="Minion Pro"/>
          <a:ea typeface="Minion Pro"/>
          <a:cs typeface="Minion Pro"/>
          <a:sym typeface="Minion Pro"/>
        </a:defRPr>
      </a:lvl2pPr>
      <a:lvl3pPr marL="1485718" marR="57799" indent="-530678" algn="l" defTabSz="1295400" latinLnBrk="0">
        <a:lnSpc>
          <a:spcPct val="100000"/>
        </a:lnSpc>
        <a:spcBef>
          <a:spcPts val="1000"/>
        </a:spcBef>
        <a:spcAft>
          <a:spcPts val="0"/>
        </a:spcAft>
        <a:buClrTx/>
        <a:buSzPct val="100000"/>
        <a:buFontTx/>
        <a:buChar char="•"/>
        <a:tabLst/>
        <a:defRPr sz="6500" b="0" i="0" u="none" strike="noStrike" cap="none" spc="0" baseline="0">
          <a:ln>
            <a:noFill/>
          </a:ln>
          <a:solidFill>
            <a:srgbClr val="000000"/>
          </a:solidFill>
          <a:uFill>
            <a:solidFill>
              <a:srgbClr val="000000"/>
            </a:solidFill>
          </a:uFill>
          <a:latin typeface="Minion Pro"/>
          <a:ea typeface="Minion Pro"/>
          <a:cs typeface="Minion Pro"/>
          <a:sym typeface="Minion Pro"/>
        </a:defRPr>
      </a:lvl3pPr>
      <a:lvl4pPr marL="2031364" marR="57799" indent="-619125" algn="l" defTabSz="1295400" latinLnBrk="0">
        <a:lnSpc>
          <a:spcPct val="100000"/>
        </a:lnSpc>
        <a:spcBef>
          <a:spcPts val="1000"/>
        </a:spcBef>
        <a:spcAft>
          <a:spcPts val="0"/>
        </a:spcAft>
        <a:buClrTx/>
        <a:buSzPct val="100000"/>
        <a:buFontTx/>
        <a:buChar char="•"/>
        <a:tabLst/>
        <a:defRPr sz="6500" b="0" i="0" u="none" strike="noStrike" cap="none" spc="0" baseline="0">
          <a:ln>
            <a:noFill/>
          </a:ln>
          <a:solidFill>
            <a:srgbClr val="000000"/>
          </a:solidFill>
          <a:uFill>
            <a:solidFill>
              <a:srgbClr val="000000"/>
            </a:solidFill>
          </a:uFill>
          <a:latin typeface="Minion Pro"/>
          <a:ea typeface="Minion Pro"/>
          <a:cs typeface="Minion Pro"/>
          <a:sym typeface="Minion Pro"/>
        </a:defRPr>
      </a:lvl4pPr>
      <a:lvl5pPr marL="2488564" marR="57799" indent="-619125" algn="l" defTabSz="1295400" latinLnBrk="0">
        <a:lnSpc>
          <a:spcPct val="100000"/>
        </a:lnSpc>
        <a:spcBef>
          <a:spcPts val="1000"/>
        </a:spcBef>
        <a:spcAft>
          <a:spcPts val="0"/>
        </a:spcAft>
        <a:buClrTx/>
        <a:buSzPct val="100000"/>
        <a:buFontTx/>
        <a:buChar char="•"/>
        <a:tabLst/>
        <a:defRPr sz="6500" b="0" i="0" u="none" strike="noStrike" cap="none" spc="0" baseline="0">
          <a:ln>
            <a:noFill/>
          </a:ln>
          <a:solidFill>
            <a:srgbClr val="000000"/>
          </a:solidFill>
          <a:uFill>
            <a:solidFill>
              <a:srgbClr val="000000"/>
            </a:solidFill>
          </a:uFill>
          <a:latin typeface="Minion Pro"/>
          <a:ea typeface="Minion Pro"/>
          <a:cs typeface="Minion Pro"/>
          <a:sym typeface="Minion Pro"/>
        </a:defRPr>
      </a:lvl5pPr>
      <a:lvl6pPr marL="2488564" marR="57799" indent="-619125" algn="l" defTabSz="1295400" latinLnBrk="0">
        <a:lnSpc>
          <a:spcPct val="100000"/>
        </a:lnSpc>
        <a:spcBef>
          <a:spcPts val="1000"/>
        </a:spcBef>
        <a:spcAft>
          <a:spcPts val="0"/>
        </a:spcAft>
        <a:buClrTx/>
        <a:buSzPct val="100000"/>
        <a:buFontTx/>
        <a:buChar char="•"/>
        <a:tabLst/>
        <a:defRPr sz="6500" b="0" i="0" u="none" strike="noStrike" cap="none" spc="0" baseline="0">
          <a:ln>
            <a:noFill/>
          </a:ln>
          <a:solidFill>
            <a:srgbClr val="000000"/>
          </a:solidFill>
          <a:uFill>
            <a:solidFill>
              <a:srgbClr val="000000"/>
            </a:solidFill>
          </a:uFill>
          <a:latin typeface="Minion Pro"/>
          <a:ea typeface="Minion Pro"/>
          <a:cs typeface="Minion Pro"/>
          <a:sym typeface="Minion Pro"/>
        </a:defRPr>
      </a:lvl6pPr>
      <a:lvl7pPr marL="2488564" marR="57799" indent="-619125" algn="l" defTabSz="1295400" latinLnBrk="0">
        <a:lnSpc>
          <a:spcPct val="100000"/>
        </a:lnSpc>
        <a:spcBef>
          <a:spcPts val="1000"/>
        </a:spcBef>
        <a:spcAft>
          <a:spcPts val="0"/>
        </a:spcAft>
        <a:buClrTx/>
        <a:buSzPct val="100000"/>
        <a:buFontTx/>
        <a:buChar char="•"/>
        <a:tabLst/>
        <a:defRPr sz="6500" b="0" i="0" u="none" strike="noStrike" cap="none" spc="0" baseline="0">
          <a:ln>
            <a:noFill/>
          </a:ln>
          <a:solidFill>
            <a:srgbClr val="000000"/>
          </a:solidFill>
          <a:uFill>
            <a:solidFill>
              <a:srgbClr val="000000"/>
            </a:solidFill>
          </a:uFill>
          <a:latin typeface="Minion Pro"/>
          <a:ea typeface="Minion Pro"/>
          <a:cs typeface="Minion Pro"/>
          <a:sym typeface="Minion Pro"/>
        </a:defRPr>
      </a:lvl7pPr>
      <a:lvl8pPr marL="2488564" marR="57799" indent="-619125" algn="l" defTabSz="1295400" latinLnBrk="0">
        <a:lnSpc>
          <a:spcPct val="100000"/>
        </a:lnSpc>
        <a:spcBef>
          <a:spcPts val="1000"/>
        </a:spcBef>
        <a:spcAft>
          <a:spcPts val="0"/>
        </a:spcAft>
        <a:buClrTx/>
        <a:buSzPct val="100000"/>
        <a:buFontTx/>
        <a:buChar char="•"/>
        <a:tabLst/>
        <a:defRPr sz="6500" b="0" i="0" u="none" strike="noStrike" cap="none" spc="0" baseline="0">
          <a:ln>
            <a:noFill/>
          </a:ln>
          <a:solidFill>
            <a:srgbClr val="000000"/>
          </a:solidFill>
          <a:uFill>
            <a:solidFill>
              <a:srgbClr val="000000"/>
            </a:solidFill>
          </a:uFill>
          <a:latin typeface="Minion Pro"/>
          <a:ea typeface="Minion Pro"/>
          <a:cs typeface="Minion Pro"/>
          <a:sym typeface="Minion Pro"/>
        </a:defRPr>
      </a:lvl8pPr>
      <a:lvl9pPr marL="2488564" marR="57799" indent="-619125" algn="l" defTabSz="1295400" latinLnBrk="0">
        <a:lnSpc>
          <a:spcPct val="100000"/>
        </a:lnSpc>
        <a:spcBef>
          <a:spcPts val="1000"/>
        </a:spcBef>
        <a:spcAft>
          <a:spcPts val="0"/>
        </a:spcAft>
        <a:buClrTx/>
        <a:buSzPct val="100000"/>
        <a:buFontTx/>
        <a:buChar char="•"/>
        <a:tabLst/>
        <a:defRPr sz="6500" b="0" i="0" u="none" strike="noStrike" cap="none" spc="0" baseline="0">
          <a:ln>
            <a:noFill/>
          </a:ln>
          <a:solidFill>
            <a:srgbClr val="000000"/>
          </a:solidFill>
          <a:uFill>
            <a:solidFill>
              <a:srgbClr val="000000"/>
            </a:solidFill>
          </a:uFill>
          <a:latin typeface="Minion Pro"/>
          <a:ea typeface="Minion Pro"/>
          <a:cs typeface="Minion Pro"/>
          <a:sym typeface="Minion Pro"/>
        </a:defRPr>
      </a:lvl9pPr>
    </p:bodyStyle>
    <p:otherStyle>
      <a:lvl1pPr marL="0" marR="0" indent="0" algn="ctr" defTabSz="825500" latinLnBrk="0">
        <a:lnSpc>
          <a:spcPct val="100000"/>
        </a:lnSpc>
        <a:spcBef>
          <a:spcPts val="0"/>
        </a:spcBef>
        <a:spcAft>
          <a:spcPts val="0"/>
        </a:spcAft>
        <a:buClrTx/>
        <a:buSzTx/>
        <a:buFontTx/>
        <a:buNone/>
        <a:tabLst/>
        <a:defRPr sz="3000" b="0" i="0" u="none" strike="noStrike" cap="none" spc="0" baseline="0">
          <a:ln>
            <a:noFill/>
          </a:ln>
          <a:solidFill>
            <a:schemeClr val="tx1"/>
          </a:solidFill>
          <a:uFill>
            <a:solidFill>
              <a:srgbClr val="000000"/>
            </a:solidFill>
          </a:uFill>
          <a:latin typeface="+mn-lt"/>
          <a:ea typeface="+mn-ea"/>
          <a:cs typeface="+mn-cs"/>
          <a:sym typeface="Candara"/>
        </a:defRPr>
      </a:lvl1pPr>
      <a:lvl2pPr marL="0" marR="0" indent="228600" algn="ctr" defTabSz="825500" latinLnBrk="0">
        <a:lnSpc>
          <a:spcPct val="100000"/>
        </a:lnSpc>
        <a:spcBef>
          <a:spcPts val="0"/>
        </a:spcBef>
        <a:spcAft>
          <a:spcPts val="0"/>
        </a:spcAft>
        <a:buClrTx/>
        <a:buSzTx/>
        <a:buFontTx/>
        <a:buNone/>
        <a:tabLst/>
        <a:defRPr sz="3000" b="0" i="0" u="none" strike="noStrike" cap="none" spc="0" baseline="0">
          <a:ln>
            <a:noFill/>
          </a:ln>
          <a:solidFill>
            <a:schemeClr val="tx1"/>
          </a:solidFill>
          <a:uFill>
            <a:solidFill>
              <a:srgbClr val="000000"/>
            </a:solidFill>
          </a:uFill>
          <a:latin typeface="+mn-lt"/>
          <a:ea typeface="+mn-ea"/>
          <a:cs typeface="+mn-cs"/>
          <a:sym typeface="Candara"/>
        </a:defRPr>
      </a:lvl2pPr>
      <a:lvl3pPr marL="0" marR="0" indent="457200" algn="ctr" defTabSz="825500" latinLnBrk="0">
        <a:lnSpc>
          <a:spcPct val="100000"/>
        </a:lnSpc>
        <a:spcBef>
          <a:spcPts val="0"/>
        </a:spcBef>
        <a:spcAft>
          <a:spcPts val="0"/>
        </a:spcAft>
        <a:buClrTx/>
        <a:buSzTx/>
        <a:buFontTx/>
        <a:buNone/>
        <a:tabLst/>
        <a:defRPr sz="3000" b="0" i="0" u="none" strike="noStrike" cap="none" spc="0" baseline="0">
          <a:ln>
            <a:noFill/>
          </a:ln>
          <a:solidFill>
            <a:schemeClr val="tx1"/>
          </a:solidFill>
          <a:uFill>
            <a:solidFill>
              <a:srgbClr val="000000"/>
            </a:solidFill>
          </a:uFill>
          <a:latin typeface="+mn-lt"/>
          <a:ea typeface="+mn-ea"/>
          <a:cs typeface="+mn-cs"/>
          <a:sym typeface="Candara"/>
        </a:defRPr>
      </a:lvl3pPr>
      <a:lvl4pPr marL="0" marR="0" indent="685800" algn="ctr" defTabSz="825500" latinLnBrk="0">
        <a:lnSpc>
          <a:spcPct val="100000"/>
        </a:lnSpc>
        <a:spcBef>
          <a:spcPts val="0"/>
        </a:spcBef>
        <a:spcAft>
          <a:spcPts val="0"/>
        </a:spcAft>
        <a:buClrTx/>
        <a:buSzTx/>
        <a:buFontTx/>
        <a:buNone/>
        <a:tabLst/>
        <a:defRPr sz="3000" b="0" i="0" u="none" strike="noStrike" cap="none" spc="0" baseline="0">
          <a:ln>
            <a:noFill/>
          </a:ln>
          <a:solidFill>
            <a:schemeClr val="tx1"/>
          </a:solidFill>
          <a:uFill>
            <a:solidFill>
              <a:srgbClr val="000000"/>
            </a:solidFill>
          </a:uFill>
          <a:latin typeface="+mn-lt"/>
          <a:ea typeface="+mn-ea"/>
          <a:cs typeface="+mn-cs"/>
          <a:sym typeface="Candara"/>
        </a:defRPr>
      </a:lvl4pPr>
      <a:lvl5pPr marL="0" marR="0" indent="914400" algn="ctr" defTabSz="825500" latinLnBrk="0">
        <a:lnSpc>
          <a:spcPct val="100000"/>
        </a:lnSpc>
        <a:spcBef>
          <a:spcPts val="0"/>
        </a:spcBef>
        <a:spcAft>
          <a:spcPts val="0"/>
        </a:spcAft>
        <a:buClrTx/>
        <a:buSzTx/>
        <a:buFontTx/>
        <a:buNone/>
        <a:tabLst/>
        <a:defRPr sz="3000" b="0" i="0" u="none" strike="noStrike" cap="none" spc="0" baseline="0">
          <a:ln>
            <a:noFill/>
          </a:ln>
          <a:solidFill>
            <a:schemeClr val="tx1"/>
          </a:solidFill>
          <a:uFill>
            <a:solidFill>
              <a:srgbClr val="000000"/>
            </a:solidFill>
          </a:uFill>
          <a:latin typeface="+mn-lt"/>
          <a:ea typeface="+mn-ea"/>
          <a:cs typeface="+mn-cs"/>
          <a:sym typeface="Candara"/>
        </a:defRPr>
      </a:lvl5pPr>
      <a:lvl6pPr marL="0" marR="0" indent="1143000" algn="ctr" defTabSz="825500" latinLnBrk="0">
        <a:lnSpc>
          <a:spcPct val="100000"/>
        </a:lnSpc>
        <a:spcBef>
          <a:spcPts val="0"/>
        </a:spcBef>
        <a:spcAft>
          <a:spcPts val="0"/>
        </a:spcAft>
        <a:buClrTx/>
        <a:buSzTx/>
        <a:buFontTx/>
        <a:buNone/>
        <a:tabLst/>
        <a:defRPr sz="3000" b="0" i="0" u="none" strike="noStrike" cap="none" spc="0" baseline="0">
          <a:ln>
            <a:noFill/>
          </a:ln>
          <a:solidFill>
            <a:schemeClr val="tx1"/>
          </a:solidFill>
          <a:uFill>
            <a:solidFill>
              <a:srgbClr val="000000"/>
            </a:solidFill>
          </a:uFill>
          <a:latin typeface="+mn-lt"/>
          <a:ea typeface="+mn-ea"/>
          <a:cs typeface="+mn-cs"/>
          <a:sym typeface="Candara"/>
        </a:defRPr>
      </a:lvl6pPr>
      <a:lvl7pPr marL="0" marR="0" indent="1371600" algn="ctr" defTabSz="825500" latinLnBrk="0">
        <a:lnSpc>
          <a:spcPct val="100000"/>
        </a:lnSpc>
        <a:spcBef>
          <a:spcPts val="0"/>
        </a:spcBef>
        <a:spcAft>
          <a:spcPts val="0"/>
        </a:spcAft>
        <a:buClrTx/>
        <a:buSzTx/>
        <a:buFontTx/>
        <a:buNone/>
        <a:tabLst/>
        <a:defRPr sz="3000" b="0" i="0" u="none" strike="noStrike" cap="none" spc="0" baseline="0">
          <a:ln>
            <a:noFill/>
          </a:ln>
          <a:solidFill>
            <a:schemeClr val="tx1"/>
          </a:solidFill>
          <a:uFill>
            <a:solidFill>
              <a:srgbClr val="000000"/>
            </a:solidFill>
          </a:uFill>
          <a:latin typeface="+mn-lt"/>
          <a:ea typeface="+mn-ea"/>
          <a:cs typeface="+mn-cs"/>
          <a:sym typeface="Candara"/>
        </a:defRPr>
      </a:lvl7pPr>
      <a:lvl8pPr marL="0" marR="0" indent="1600200" algn="ctr" defTabSz="825500" latinLnBrk="0">
        <a:lnSpc>
          <a:spcPct val="100000"/>
        </a:lnSpc>
        <a:spcBef>
          <a:spcPts val="0"/>
        </a:spcBef>
        <a:spcAft>
          <a:spcPts val="0"/>
        </a:spcAft>
        <a:buClrTx/>
        <a:buSzTx/>
        <a:buFontTx/>
        <a:buNone/>
        <a:tabLst/>
        <a:defRPr sz="3000" b="0" i="0" u="none" strike="noStrike" cap="none" spc="0" baseline="0">
          <a:ln>
            <a:noFill/>
          </a:ln>
          <a:solidFill>
            <a:schemeClr val="tx1"/>
          </a:solidFill>
          <a:uFill>
            <a:solidFill>
              <a:srgbClr val="000000"/>
            </a:solidFill>
          </a:uFill>
          <a:latin typeface="+mn-lt"/>
          <a:ea typeface="+mn-ea"/>
          <a:cs typeface="+mn-cs"/>
          <a:sym typeface="Candara"/>
        </a:defRPr>
      </a:lvl8pPr>
      <a:lvl9pPr marL="0" marR="0" indent="1828800" algn="ctr" defTabSz="825500" latinLnBrk="0">
        <a:lnSpc>
          <a:spcPct val="100000"/>
        </a:lnSpc>
        <a:spcBef>
          <a:spcPts val="0"/>
        </a:spcBef>
        <a:spcAft>
          <a:spcPts val="0"/>
        </a:spcAft>
        <a:buClrTx/>
        <a:buSzTx/>
        <a:buFontTx/>
        <a:buNone/>
        <a:tabLst/>
        <a:defRPr sz="3000" b="0" i="0" u="none" strike="noStrike" cap="none" spc="0" baseline="0">
          <a:ln>
            <a:noFill/>
          </a:ln>
          <a:solidFill>
            <a:schemeClr val="tx1"/>
          </a:solidFill>
          <a:uFill>
            <a:solidFill>
              <a:srgbClr val="000000"/>
            </a:solidFill>
          </a:uFill>
          <a:latin typeface="+mn-lt"/>
          <a:ea typeface="+mn-ea"/>
          <a:cs typeface="+mn-cs"/>
          <a:sym typeface="Candar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emf"/><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1.(nul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jpg"/></Relationships>
</file>

<file path=ppt/slides/_rels/slide13.xml.rels><?xml version="1.0" encoding="UTF-8" standalone="yes"?>
<Relationships xmlns="http://schemas.openxmlformats.org/package/2006/relationships"><Relationship Id="rId8" Type="http://schemas.openxmlformats.org/officeDocument/2006/relationships/image" Target="../media/image38.tiff"/><Relationship Id="rId3" Type="http://schemas.openxmlformats.org/officeDocument/2006/relationships/slideLayout" Target="../slideLayouts/slideLayout5.xml"/><Relationship Id="rId7" Type="http://schemas.openxmlformats.org/officeDocument/2006/relationships/image" Target="../media/image3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jpeg"/><Relationship Id="rId5" Type="http://schemas.openxmlformats.org/officeDocument/2006/relationships/image" Target="../media/image6.emf"/><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14.emf"/></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7.emf"/><Relationship Id="rId5" Type="http://schemas.openxmlformats.org/officeDocument/2006/relationships/image" Target="../media/image16.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4.emf"/><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3">
            <a:extLst>
              <a:ext uri="{28A0092B-C50C-407E-A947-70E740481C1C}">
                <a14:useLocalDpi xmlns:a14="http://schemas.microsoft.com/office/drawing/2010/main"/>
              </a:ext>
            </a:extLst>
          </a:blip>
          <a:srcRect l="4999"/>
          <a:stretch/>
        </p:blipFill>
        <p:spPr>
          <a:xfrm>
            <a:off x="-7910" y="1044365"/>
            <a:ext cx="16325403" cy="11581038"/>
          </a:xfrm>
          <a:prstGeom prst="rect">
            <a:avLst/>
          </a:prstGeom>
        </p:spPr>
      </p:pic>
      <p:sp>
        <p:nvSpPr>
          <p:cNvPr id="189" name="Driehoek"/>
          <p:cNvSpPr/>
          <p:nvPr/>
        </p:nvSpPr>
        <p:spPr>
          <a:xfrm rot="10800000" flipH="1">
            <a:off x="-201712" y="1700767"/>
            <a:ext cx="24593622" cy="80521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E4D889"/>
          </a:solidFill>
          <a:ln w="12700">
            <a:miter lim="400000"/>
          </a:ln>
        </p:spPr>
        <p:txBody>
          <a:bodyPr lIns="101600" tIns="101600" rIns="101600" bIns="101600" anchor="ctr"/>
          <a:lstStyle/>
          <a:p>
            <a:pPr marL="40639" marR="40639" defTabSz="914400">
              <a:defRPr sz="3200" b="0" i="0">
                <a:uFill>
                  <a:solidFill>
                    <a:srgbClr val="000000"/>
                  </a:solidFill>
                </a:uFill>
                <a:latin typeface="Arial"/>
                <a:ea typeface="Arial"/>
                <a:cs typeface="Arial"/>
                <a:sym typeface="Arial"/>
              </a:defRPr>
            </a:pPr>
            <a:endParaRPr lang="en-GB" dirty="0"/>
          </a:p>
        </p:txBody>
      </p:sp>
      <p:sp>
        <p:nvSpPr>
          <p:cNvPr id="190" name="Rechthoek"/>
          <p:cNvSpPr/>
          <p:nvPr/>
        </p:nvSpPr>
        <p:spPr>
          <a:xfrm>
            <a:off x="-201712" y="-17508"/>
            <a:ext cx="5226258" cy="1732439"/>
          </a:xfrm>
          <a:prstGeom prst="rect">
            <a:avLst/>
          </a:prstGeom>
          <a:solidFill>
            <a:srgbClr val="FFFFFF"/>
          </a:solidFill>
          <a:ln w="12700">
            <a:miter lim="400000"/>
          </a:ln>
        </p:spPr>
        <p:txBody>
          <a:bodyPr lIns="101600" tIns="101600" rIns="101600" bIns="101600" anchor="ctr"/>
          <a:lstStyle/>
          <a:p>
            <a:pPr marL="40639" marR="40639" defTabSz="914400">
              <a:defRPr sz="3200" b="0" i="0">
                <a:uFill>
                  <a:solidFill>
                    <a:srgbClr val="000000"/>
                  </a:solidFill>
                </a:uFill>
                <a:latin typeface="Arial"/>
                <a:ea typeface="Arial"/>
                <a:cs typeface="Arial"/>
                <a:sym typeface="Arial"/>
              </a:defRPr>
            </a:pPr>
            <a:endParaRPr lang="en-GB" dirty="0"/>
          </a:p>
        </p:txBody>
      </p:sp>
      <p:sp>
        <p:nvSpPr>
          <p:cNvPr id="191" name="Rechthoek"/>
          <p:cNvSpPr/>
          <p:nvPr/>
        </p:nvSpPr>
        <p:spPr>
          <a:xfrm>
            <a:off x="-201712" y="-17508"/>
            <a:ext cx="24585711" cy="1732439"/>
          </a:xfrm>
          <a:prstGeom prst="rect">
            <a:avLst/>
          </a:prstGeom>
          <a:solidFill>
            <a:srgbClr val="E4D889"/>
          </a:solidFill>
          <a:ln w="12700">
            <a:miter lim="400000"/>
          </a:ln>
        </p:spPr>
        <p:txBody>
          <a:bodyPr lIns="101600" tIns="101600" rIns="101600" bIns="101600" anchor="ctr"/>
          <a:lstStyle/>
          <a:p>
            <a:pPr marL="40639" marR="40639" defTabSz="914400">
              <a:defRPr sz="3200" b="0" i="0">
                <a:uFill>
                  <a:solidFill>
                    <a:srgbClr val="000000"/>
                  </a:solidFill>
                </a:uFill>
                <a:latin typeface="Arial"/>
                <a:ea typeface="Arial"/>
                <a:cs typeface="Arial"/>
                <a:sym typeface="Arial"/>
              </a:defRPr>
            </a:pPr>
            <a:endParaRPr lang="en-GB" dirty="0"/>
          </a:p>
        </p:txBody>
      </p:sp>
      <p:sp>
        <p:nvSpPr>
          <p:cNvPr id="199" name="Physics Data Processing…"/>
          <p:cNvSpPr txBox="1">
            <a:spLocks noGrp="1"/>
          </p:cNvSpPr>
          <p:nvPr>
            <p:ph type="title"/>
          </p:nvPr>
        </p:nvSpPr>
        <p:spPr>
          <a:xfrm>
            <a:off x="-2134" y="238888"/>
            <a:ext cx="24388267" cy="3725341"/>
          </a:xfrm>
          <a:prstGeom prst="rect">
            <a:avLst/>
          </a:prstGeom>
        </p:spPr>
        <p:txBody>
          <a:bodyPr/>
          <a:lstStyle>
            <a:lvl1pPr algn="ctr"/>
            <a:lvl2pPr algn="ctr">
              <a:defRPr sz="7200">
                <a:latin typeface="Akkurat Std"/>
                <a:ea typeface="Akkurat Std"/>
                <a:cs typeface="Akkurat Std"/>
                <a:sym typeface="Akkurat Std"/>
              </a:defRPr>
            </a:lvl2pPr>
          </a:lstStyle>
          <a:p>
            <a:r>
              <a:rPr lang="en-GB" dirty="0">
                <a:latin typeface="Arial" panose="020B0604020202020204" pitchFamily="34" charset="0"/>
                <a:cs typeface="Arial" panose="020B0604020202020204" pitchFamily="34" charset="0"/>
              </a:rPr>
              <a:t>Ultra-high-energy cosmic rays</a:t>
            </a:r>
            <a:br>
              <a:rPr lang="en-GB" dirty="0">
                <a:solidFill>
                  <a:schemeClr val="tx1"/>
                </a:solidFill>
                <a:latin typeface="Arial" panose="020B0604020202020204" pitchFamily="34" charset="0"/>
                <a:cs typeface="Arial" panose="020B0604020202020204" pitchFamily="34" charset="0"/>
              </a:rPr>
            </a:br>
            <a:endParaRPr lang="en-GB" dirty="0">
              <a:solidFill>
                <a:schemeClr val="tx1"/>
              </a:solidFill>
              <a:latin typeface="Arial" panose="020B0604020202020204" pitchFamily="34" charset="0"/>
              <a:cs typeface="Arial" panose="020B0604020202020204" pitchFamily="34" charset="0"/>
            </a:endParaRPr>
          </a:p>
        </p:txBody>
      </p:sp>
      <p:sp>
        <p:nvSpPr>
          <p:cNvPr id="193" name="Rechthoek"/>
          <p:cNvSpPr/>
          <p:nvPr/>
        </p:nvSpPr>
        <p:spPr>
          <a:xfrm>
            <a:off x="-2198" y="12466653"/>
            <a:ext cx="24386197" cy="1270001"/>
          </a:xfrm>
          <a:prstGeom prst="rect">
            <a:avLst/>
          </a:prstGeom>
          <a:solidFill>
            <a:srgbClr val="E6344C"/>
          </a:solidFill>
          <a:ln w="12700">
            <a:miter lim="400000"/>
          </a:ln>
        </p:spPr>
        <p:txBody>
          <a:bodyPr lIns="101600" tIns="101600" rIns="101600" bIns="101600" anchor="ctr"/>
          <a:lstStyle/>
          <a:p>
            <a:pPr marL="40639" marR="40639" defTabSz="914400">
              <a:defRPr sz="3200" b="0" i="0">
                <a:uFill>
                  <a:solidFill>
                    <a:srgbClr val="000000"/>
                  </a:solidFill>
                </a:uFill>
                <a:latin typeface="Arial"/>
                <a:ea typeface="Arial"/>
                <a:cs typeface="Arial"/>
                <a:sym typeface="Arial"/>
              </a:defRPr>
            </a:pPr>
            <a:endParaRPr lang="en-GB" dirty="0"/>
          </a:p>
        </p:txBody>
      </p:sp>
      <p:sp>
        <p:nvSpPr>
          <p:cNvPr id="194" name="Driehoek"/>
          <p:cNvSpPr/>
          <p:nvPr/>
        </p:nvSpPr>
        <p:spPr>
          <a:xfrm rot="5400000">
            <a:off x="817741" y="889280"/>
            <a:ext cx="3675353" cy="53266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FFFFF"/>
          </a:solidFill>
          <a:ln w="12700">
            <a:miter lim="400000"/>
          </a:ln>
        </p:spPr>
        <p:txBody>
          <a:bodyPr lIns="101600" tIns="101600" rIns="101600" bIns="101600" anchor="ctr"/>
          <a:lstStyle/>
          <a:p>
            <a:pPr marL="40639" marR="40639" defTabSz="914400">
              <a:defRPr sz="3200" b="0" i="0">
                <a:uFill>
                  <a:solidFill>
                    <a:srgbClr val="000000"/>
                  </a:solidFill>
                </a:uFill>
                <a:latin typeface="Arial"/>
                <a:ea typeface="Arial"/>
                <a:cs typeface="Arial"/>
                <a:sym typeface="Arial"/>
              </a:defRPr>
            </a:pPr>
            <a:endParaRPr lang="en-GB" dirty="0"/>
          </a:p>
        </p:txBody>
      </p:sp>
      <p:sp>
        <p:nvSpPr>
          <p:cNvPr id="195" name="Driehoek"/>
          <p:cNvSpPr/>
          <p:nvPr/>
        </p:nvSpPr>
        <p:spPr>
          <a:xfrm>
            <a:off x="-7910" y="4467268"/>
            <a:ext cx="24399820" cy="805219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E6344C"/>
          </a:solidFill>
          <a:ln w="12700">
            <a:miter lim="400000"/>
          </a:ln>
        </p:spPr>
        <p:txBody>
          <a:bodyPr lIns="101600" tIns="101600" rIns="101600" bIns="101600" anchor="ctr"/>
          <a:lstStyle/>
          <a:p>
            <a:pPr marL="40639" marR="40639" defTabSz="914400">
              <a:defRPr sz="3200" b="0" i="0">
                <a:uFill>
                  <a:solidFill>
                    <a:srgbClr val="000000"/>
                  </a:solidFill>
                </a:uFill>
                <a:latin typeface="Arial"/>
                <a:ea typeface="Arial"/>
                <a:cs typeface="Arial"/>
                <a:sym typeface="Arial"/>
              </a:defRPr>
            </a:pPr>
            <a:endParaRPr lang="en-GB" dirty="0"/>
          </a:p>
        </p:txBody>
      </p:sp>
      <p:pic>
        <p:nvPicPr>
          <p:cNvPr id="196" name="pasted-image.png" descr="pasted-image.png"/>
          <p:cNvPicPr>
            <a:picLocks noChangeAspect="1"/>
          </p:cNvPicPr>
          <p:nvPr/>
        </p:nvPicPr>
        <p:blipFill>
          <a:blip r:embed="rId4"/>
          <a:stretch>
            <a:fillRect/>
          </a:stretch>
        </p:blipFill>
        <p:spPr>
          <a:xfrm>
            <a:off x="20605135" y="5744099"/>
            <a:ext cx="3711800" cy="1675366"/>
          </a:xfrm>
          <a:prstGeom prst="rect">
            <a:avLst/>
          </a:prstGeom>
          <a:ln w="12700"/>
        </p:spPr>
      </p:pic>
      <p:sp>
        <p:nvSpPr>
          <p:cNvPr id="197" name="Jeff Templon"/>
          <p:cNvSpPr txBox="1"/>
          <p:nvPr/>
        </p:nvSpPr>
        <p:spPr>
          <a:xfrm>
            <a:off x="13509008" y="2101558"/>
            <a:ext cx="6370334" cy="1190069"/>
          </a:xfrm>
          <a:prstGeom prst="rect">
            <a:avLst/>
          </a:prstGeom>
          <a:ln w="12700">
            <a:miter lim="400000"/>
          </a:ln>
          <a:extLst>
            <a:ext uri="{C572A759-6A51-4108-AA02-DFA0A04FC94B}">
              <ma14:wrappingTextBoxFlag xmlns:ma14="http://schemas.microsoft.com/office/mac/drawingml/2011/main" xmlns="" val="1"/>
            </a:ext>
          </a:extLst>
        </p:spPr>
        <p:txBody>
          <a:bodyPr wrap="none" lIns="101600" tIns="101600" rIns="101600" bIns="101600" anchor="ctr">
            <a:spAutoFit/>
          </a:bodyPr>
          <a:lstStyle/>
          <a:p>
            <a:pPr algn="ctr">
              <a:defRPr sz="6400" b="0" i="0">
                <a:solidFill>
                  <a:srgbClr val="FFFFFF"/>
                </a:solidFill>
                <a:latin typeface="Akkurat Std"/>
                <a:ea typeface="Akkurat Std"/>
                <a:cs typeface="Akkurat Std"/>
                <a:sym typeface="Akkurat Std"/>
              </a:defRPr>
            </a:pPr>
            <a:r>
              <a:rPr lang="en-GB" dirty="0">
                <a:solidFill>
                  <a:schemeClr val="tx1"/>
                </a:solidFill>
                <a:latin typeface="Arial" panose="020B0604020202020204" pitchFamily="34" charset="0"/>
                <a:cs typeface="Arial" panose="020B0604020202020204" pitchFamily="34" charset="0"/>
              </a:rPr>
              <a:t>Sijbrand de Jong</a:t>
            </a:r>
          </a:p>
        </p:txBody>
      </p:sp>
      <p:sp>
        <p:nvSpPr>
          <p:cNvPr id="201" name="NWO site Visit - Monday September 18 - 2017"/>
          <p:cNvSpPr txBox="1"/>
          <p:nvPr/>
        </p:nvSpPr>
        <p:spPr>
          <a:xfrm>
            <a:off x="390935" y="13025787"/>
            <a:ext cx="10924465" cy="632994"/>
          </a:xfrm>
          <a:prstGeom prst="rect">
            <a:avLst/>
          </a:prstGeom>
          <a:ln w="12700">
            <a:miter lim="400000"/>
          </a:ln>
          <a:extLst>
            <a:ext uri="{C572A759-6A51-4108-AA02-DFA0A04FC94B}">
              <ma14:wrappingTextBoxFlag xmlns:ma14="http://schemas.microsoft.com/office/mac/drawingml/2011/main" xmlns="" val="1"/>
            </a:ext>
          </a:extLst>
        </p:spPr>
        <p:txBody>
          <a:bodyPr wrap="none" lIns="101600" tIns="101600" rIns="101600" bIns="101600" anchor="ctr">
            <a:spAutoFit/>
          </a:bodyPr>
          <a:lstStyle>
            <a:lvl1pPr>
              <a:defRPr b="0" i="0">
                <a:solidFill>
                  <a:srgbClr val="FFFFFF"/>
                </a:solidFill>
                <a:latin typeface="Akkurat Std"/>
                <a:ea typeface="Akkurat Std"/>
                <a:cs typeface="Akkurat Std"/>
                <a:sym typeface="Akkurat Std"/>
              </a:defRPr>
            </a:lvl1pPr>
          </a:lstStyle>
          <a:p>
            <a:r>
              <a:rPr lang="nl-NL" b="1" dirty="0">
                <a:solidFill>
                  <a:schemeClr val="bg1"/>
                </a:solidFill>
                <a:latin typeface="Arial" panose="020B0604020202020204" pitchFamily="34" charset="0"/>
                <a:ea typeface="Helvetica Neue"/>
                <a:cs typeface="Arial" panose="020B0604020202020204" pitchFamily="34" charset="0"/>
                <a:sym typeface="Helvetica Neue"/>
              </a:rPr>
              <a:t>Nikhef Vista Update </a:t>
            </a:r>
            <a:r>
              <a:rPr lang="nl-NL" b="1" dirty="0" err="1">
                <a:solidFill>
                  <a:schemeClr val="bg1"/>
                </a:solidFill>
                <a:latin typeface="Arial" panose="020B0604020202020204" pitchFamily="34" charset="0"/>
                <a:ea typeface="Helvetica Neue"/>
                <a:cs typeface="Arial" panose="020B0604020202020204" pitchFamily="34" charset="0"/>
                <a:sym typeface="Helvetica Neue"/>
              </a:rPr>
              <a:t>Discussion</a:t>
            </a:r>
            <a:r>
              <a:rPr lang="nl-NL" b="1" dirty="0">
                <a:solidFill>
                  <a:schemeClr val="bg1"/>
                </a:solidFill>
                <a:latin typeface="Arial" panose="020B0604020202020204" pitchFamily="34" charset="0"/>
                <a:ea typeface="Helvetica Neue"/>
                <a:cs typeface="Arial" panose="020B0604020202020204" pitchFamily="34" charset="0"/>
                <a:sym typeface="Helvetica Neue"/>
              </a:rPr>
              <a:t> 21-10-2020 (Cosmic Rays, </a:t>
            </a:r>
            <a:r>
              <a:rPr lang="nl-NL" b="1" dirty="0" err="1">
                <a:solidFill>
                  <a:schemeClr val="bg1"/>
                </a:solidFill>
                <a:latin typeface="Arial" panose="020B0604020202020204" pitchFamily="34" charset="0"/>
                <a:ea typeface="Helvetica Neue"/>
                <a:cs typeface="Arial" panose="020B0604020202020204" pitchFamily="34" charset="0"/>
                <a:sym typeface="Helvetica Neue"/>
              </a:rPr>
              <a:t>SdJ</a:t>
            </a:r>
            <a:r>
              <a:rPr lang="nl-NL" b="1" dirty="0">
                <a:solidFill>
                  <a:schemeClr val="bg1"/>
                </a:solidFill>
                <a:latin typeface="Arial" panose="020B0604020202020204" pitchFamily="34" charset="0"/>
                <a:ea typeface="Helvetica Neue"/>
                <a:cs typeface="Arial" panose="020B0604020202020204" pitchFamily="34" charset="0"/>
                <a:sym typeface="Helvetica Neue"/>
              </a:rPr>
              <a:t>)</a:t>
            </a:r>
          </a:p>
        </p:txBody>
      </p:sp>
      <p:sp>
        <p:nvSpPr>
          <p:cNvPr id="16" name="2011-2016…"/>
          <p:cNvSpPr txBox="1"/>
          <p:nvPr/>
        </p:nvSpPr>
        <p:spPr>
          <a:xfrm>
            <a:off x="7786254" y="10334199"/>
            <a:ext cx="16385323" cy="913070"/>
          </a:xfrm>
          <a:prstGeom prst="rect">
            <a:avLst/>
          </a:prstGeom>
          <a:ln w="12700">
            <a:miter lim="400000"/>
          </a:ln>
          <a:extLst>
            <a:ext uri="{C572A759-6A51-4108-AA02-DFA0A04FC94B}">
              <ma14:wrappingTextBoxFlag xmlns:ma14="http://schemas.microsoft.com/office/mac/drawingml/2011/main" xmlns="" val="1"/>
            </a:ext>
          </a:extLst>
        </p:spPr>
        <p:txBody>
          <a:bodyPr wrap="square" lIns="101600" tIns="101600" rIns="101600" bIns="101600" anchor="ctr">
            <a:spAutoFit/>
          </a:bodyPr>
          <a:lstStyle/>
          <a:p>
            <a:pPr algn="r">
              <a:defRPr sz="4800" b="0" i="0">
                <a:solidFill>
                  <a:srgbClr val="FFFFFF"/>
                </a:solidFill>
                <a:latin typeface="Akkurat Std"/>
                <a:ea typeface="Akkurat Std"/>
                <a:cs typeface="Akkurat Std"/>
                <a:sym typeface="Akkurat Std"/>
              </a:defRPr>
            </a:pPr>
            <a:endParaRPr lang="en-GB" sz="4600">
              <a:solidFill>
                <a:srgbClr val="E6344C"/>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241A2B22-FF2A-E24A-B1F8-18AE286AB49D}"/>
              </a:ext>
            </a:extLst>
          </p:cNvPr>
          <p:cNvPicPr>
            <a:picLocks noChangeAspect="1"/>
          </p:cNvPicPr>
          <p:nvPr/>
        </p:nvPicPr>
        <p:blipFill>
          <a:blip r:embed="rId5"/>
          <a:stretch>
            <a:fillRect/>
          </a:stretch>
        </p:blipFill>
        <p:spPr>
          <a:xfrm>
            <a:off x="23739" y="-1"/>
            <a:ext cx="995426" cy="1972974"/>
          </a:xfrm>
          <a:prstGeom prst="rect">
            <a:avLst/>
          </a:prstGeom>
        </p:spPr>
      </p:pic>
      <p:pic>
        <p:nvPicPr>
          <p:cNvPr id="17" name="Picture 16">
            <a:extLst>
              <a:ext uri="{FF2B5EF4-FFF2-40B4-BE49-F238E27FC236}">
                <a16:creationId xmlns:a16="http://schemas.microsoft.com/office/drawing/2014/main" id="{BAD03961-9358-4841-BEDC-E7191DB24F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60505" y="0"/>
            <a:ext cx="2423495" cy="1698433"/>
          </a:xfrm>
          <a:prstGeom prst="rect">
            <a:avLst/>
          </a:prstGeom>
        </p:spPr>
      </p:pic>
      <p:sp>
        <p:nvSpPr>
          <p:cNvPr id="18" name="Jeff Templon">
            <a:extLst>
              <a:ext uri="{FF2B5EF4-FFF2-40B4-BE49-F238E27FC236}">
                <a16:creationId xmlns:a16="http://schemas.microsoft.com/office/drawing/2014/main" id="{97F05648-0ECD-2344-9FDB-20C28FE3028A}"/>
              </a:ext>
            </a:extLst>
          </p:cNvPr>
          <p:cNvSpPr txBox="1"/>
          <p:nvPr/>
        </p:nvSpPr>
        <p:spPr>
          <a:xfrm>
            <a:off x="4162285" y="8656377"/>
            <a:ext cx="19949372" cy="4514056"/>
          </a:xfrm>
          <a:prstGeom prst="rect">
            <a:avLst/>
          </a:prstGeom>
          <a:ln w="12700">
            <a:miter lim="400000"/>
          </a:ln>
          <a:extLst>
            <a:ext uri="{C572A759-6A51-4108-AA02-DFA0A04FC94B}">
              <ma14:wrappingTextBoxFlag xmlns:ma14="http://schemas.microsoft.com/office/mac/drawingml/2011/main" xmlns="" val="1"/>
            </a:ext>
          </a:extLst>
        </p:spPr>
        <p:txBody>
          <a:bodyPr wrap="none" lIns="101600" tIns="101600" rIns="101600" bIns="101600" anchor="ctr">
            <a:spAutoFit/>
          </a:bodyPr>
          <a:lstStyle/>
          <a:p>
            <a:pPr algn="r">
              <a:defRPr sz="6400" b="0" i="0">
                <a:solidFill>
                  <a:srgbClr val="FFFFFF"/>
                </a:solidFill>
                <a:latin typeface="Akkurat Std"/>
                <a:ea typeface="Akkurat Std"/>
                <a:cs typeface="Akkurat Std"/>
                <a:sym typeface="Akkurat Std"/>
              </a:defRPr>
            </a:pPr>
            <a:r>
              <a:rPr lang="en-GB" sz="7000" u="sng" dirty="0">
                <a:solidFill>
                  <a:schemeClr val="bg1"/>
                </a:solidFill>
                <a:latin typeface="Arial" panose="020B0604020202020204" pitchFamily="34" charset="0"/>
                <a:cs typeface="Arial" panose="020B0604020202020204" pitchFamily="34" charset="0"/>
              </a:rPr>
              <a:t>Take home message:</a:t>
            </a:r>
          </a:p>
          <a:p>
            <a:pPr algn="r">
              <a:defRPr sz="6400" b="0" i="0">
                <a:solidFill>
                  <a:srgbClr val="FFFFFF"/>
                </a:solidFill>
                <a:latin typeface="Akkurat Std"/>
                <a:ea typeface="Akkurat Std"/>
                <a:cs typeface="Akkurat Std"/>
                <a:sym typeface="Akkurat Std"/>
              </a:defRPr>
            </a:pPr>
            <a:r>
              <a:rPr lang="en-GB" sz="7000" dirty="0">
                <a:solidFill>
                  <a:schemeClr val="bg1"/>
                </a:solidFill>
                <a:latin typeface="Arial" panose="020B0604020202020204" pitchFamily="34" charset="0"/>
                <a:cs typeface="Arial" panose="020B0604020202020204" pitchFamily="34" charset="0"/>
              </a:rPr>
              <a:t>Highest energy accelerators &amp; interactions</a:t>
            </a:r>
          </a:p>
          <a:p>
            <a:pPr algn="r">
              <a:defRPr sz="6400" b="0" i="0">
                <a:solidFill>
                  <a:srgbClr val="FFFFFF"/>
                </a:solidFill>
                <a:latin typeface="Akkurat Std"/>
                <a:ea typeface="Akkurat Std"/>
                <a:cs typeface="Akkurat Std"/>
                <a:sym typeface="Akkurat Std"/>
              </a:defRPr>
            </a:pPr>
            <a:r>
              <a:rPr lang="en-GB" sz="7000" dirty="0">
                <a:solidFill>
                  <a:schemeClr val="bg1"/>
                </a:solidFill>
                <a:latin typeface="Arial" panose="020B0604020202020204" pitchFamily="34" charset="0"/>
                <a:cs typeface="Arial" panose="020B0604020202020204" pitchFamily="34" charset="0"/>
              </a:rPr>
              <a:t>Multi-messenger astroparticle physics</a:t>
            </a:r>
          </a:p>
          <a:p>
            <a:pPr algn="r">
              <a:defRPr sz="6400" b="0" i="0">
                <a:solidFill>
                  <a:srgbClr val="FFFFFF"/>
                </a:solidFill>
                <a:latin typeface="Akkurat Std"/>
                <a:ea typeface="Akkurat Std"/>
                <a:cs typeface="Akkurat Std"/>
                <a:sym typeface="Akkurat Std"/>
              </a:defRPr>
            </a:pPr>
            <a:r>
              <a:rPr lang="en-GB" sz="7000" dirty="0">
                <a:solidFill>
                  <a:schemeClr val="bg1"/>
                </a:solidFill>
                <a:latin typeface="Arial" panose="020B0604020202020204" pitchFamily="34" charset="0"/>
                <a:cs typeface="Arial" panose="020B0604020202020204" pitchFamily="34" charset="0"/>
              </a:rPr>
              <a:t>Coherent long term programme: Auger &amp; GRAND</a:t>
            </a:r>
          </a:p>
        </p:txBody>
      </p:sp>
    </p:spTree>
    <p:extLst>
      <p:ext uri="{BB962C8B-B14F-4D97-AF65-F5344CB8AC3E}">
        <p14:creationId xmlns:p14="http://schemas.microsoft.com/office/powerpoint/2010/main" val="174534917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F87D49-CBFF-D64C-919C-802592D233BC}"/>
              </a:ext>
            </a:extLst>
          </p:cNvPr>
          <p:cNvSpPr/>
          <p:nvPr/>
        </p:nvSpPr>
        <p:spPr>
          <a:xfrm>
            <a:off x="-91622" y="-24714"/>
            <a:ext cx="24567244" cy="12763251"/>
          </a:xfrm>
          <a:prstGeom prst="rect">
            <a:avLst/>
          </a:prstGeom>
          <a:solidFill>
            <a:schemeClr val="bg1"/>
          </a:solidFill>
          <a:ln w="127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40639" marR="40639" indent="0" algn="l" defTabSz="9144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000000"/>
              </a:solidFill>
              <a:effectLst/>
              <a:uFill>
                <a:solidFill>
                  <a:srgbClr val="000000"/>
                </a:solidFill>
              </a:uFill>
              <a:latin typeface="Arial"/>
              <a:ea typeface="Arial"/>
              <a:cs typeface="Arial"/>
              <a:sym typeface="Arial"/>
            </a:endParaRPr>
          </a:p>
        </p:txBody>
      </p:sp>
      <p:sp>
        <p:nvSpPr>
          <p:cNvPr id="2" name="Title 1">
            <a:extLst>
              <a:ext uri="{FF2B5EF4-FFF2-40B4-BE49-F238E27FC236}">
                <a16:creationId xmlns:a16="http://schemas.microsoft.com/office/drawing/2014/main" id="{A6AF0566-33E0-6D4D-A760-C367EF0B8982}"/>
              </a:ext>
            </a:extLst>
          </p:cNvPr>
          <p:cNvSpPr>
            <a:spLocks noGrp="1"/>
          </p:cNvSpPr>
          <p:nvPr>
            <p:ph type="title"/>
          </p:nvPr>
        </p:nvSpPr>
        <p:spPr>
          <a:xfrm>
            <a:off x="0" y="0"/>
            <a:ext cx="24384000" cy="1552918"/>
          </a:xfrm>
        </p:spPr>
        <p:txBody>
          <a:bodyPr/>
          <a:lstStyle/>
          <a:p>
            <a:r>
              <a:rPr lang="en-US" dirty="0"/>
              <a:t>Multi-messenger: </a:t>
            </a:r>
            <a:r>
              <a:rPr lang="en-US" dirty="0">
                <a:solidFill>
                  <a:srgbClr val="E6344C"/>
                </a:solidFill>
                <a:latin typeface="Symbol" pitchFamily="2" charset="2"/>
              </a:rPr>
              <a:t>g</a:t>
            </a:r>
            <a:r>
              <a:rPr lang="en-US" dirty="0"/>
              <a:t> and </a:t>
            </a:r>
            <a:r>
              <a:rPr lang="en-US" dirty="0">
                <a:solidFill>
                  <a:srgbClr val="E6344C"/>
                </a:solidFill>
                <a:latin typeface="Symbol" pitchFamily="2" charset="2"/>
              </a:rPr>
              <a:t>n</a:t>
            </a:r>
          </a:p>
        </p:txBody>
      </p:sp>
      <p:sp>
        <p:nvSpPr>
          <p:cNvPr id="27" name="TextBox 26">
            <a:extLst>
              <a:ext uri="{FF2B5EF4-FFF2-40B4-BE49-F238E27FC236}">
                <a16:creationId xmlns:a16="http://schemas.microsoft.com/office/drawing/2014/main" id="{EA383502-DD7F-0D45-A985-E24DFAF45F58}"/>
              </a:ext>
            </a:extLst>
          </p:cNvPr>
          <p:cNvSpPr txBox="1"/>
          <p:nvPr/>
        </p:nvSpPr>
        <p:spPr>
          <a:xfrm>
            <a:off x="1411368" y="2927188"/>
            <a:ext cx="5878212" cy="20518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6000" b="0" i="0" u="none" strike="noStrike" cap="none" spc="0" normalizeH="0" baseline="0" dirty="0">
                <a:ln>
                  <a:noFill/>
                </a:ln>
                <a:solidFill>
                  <a:srgbClr val="000000"/>
                </a:solidFill>
                <a:effectLst/>
                <a:uFillTx/>
                <a:latin typeface="Helvetica Neue"/>
                <a:ea typeface="Helvetica Neue"/>
                <a:cs typeface="Helvetica Neue"/>
                <a:sym typeface="Helvetica Neue"/>
              </a:rPr>
              <a:t>Auger results for</a:t>
            </a:r>
          </a:p>
          <a:p>
            <a:pPr marL="0" marR="0" indent="0" algn="l" defTabSz="457200" rtl="0" fontAlgn="auto" latinLnBrk="0" hangingPunct="0">
              <a:lnSpc>
                <a:spcPct val="100000"/>
              </a:lnSpc>
              <a:spcBef>
                <a:spcPts val="0"/>
              </a:spcBef>
              <a:spcAft>
                <a:spcPts val="0"/>
              </a:spcAft>
              <a:buClrTx/>
              <a:buSzTx/>
              <a:buFontTx/>
              <a:buNone/>
              <a:tabLst/>
            </a:pPr>
            <a:r>
              <a:rPr lang="en-US" sz="6000" b="0" i="0" dirty="0"/>
              <a:t>Gamma and nu</a:t>
            </a:r>
            <a:endParaRPr kumimoji="0" lang="en-US" sz="6000" b="0"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pic>
        <p:nvPicPr>
          <p:cNvPr id="4" name="Picture 3">
            <a:extLst>
              <a:ext uri="{FF2B5EF4-FFF2-40B4-BE49-F238E27FC236}">
                <a16:creationId xmlns:a16="http://schemas.microsoft.com/office/drawing/2014/main" id="{3C20E74F-2AA9-814C-8CBA-6DF7FCB0E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 y="2590800"/>
            <a:ext cx="12192001" cy="8117712"/>
          </a:xfrm>
          <a:prstGeom prst="rect">
            <a:avLst/>
          </a:prstGeom>
        </p:spPr>
      </p:pic>
      <p:pic>
        <p:nvPicPr>
          <p:cNvPr id="6" name="Picture 5">
            <a:extLst>
              <a:ext uri="{FF2B5EF4-FFF2-40B4-BE49-F238E27FC236}">
                <a16:creationId xmlns:a16="http://schemas.microsoft.com/office/drawing/2014/main" id="{CB270166-FD64-A14C-AA55-8709887CCB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14880" y="2556298"/>
            <a:ext cx="12099600" cy="8152213"/>
          </a:xfrm>
          <a:prstGeom prst="rect">
            <a:avLst/>
          </a:prstGeom>
        </p:spPr>
      </p:pic>
      <p:sp>
        <p:nvSpPr>
          <p:cNvPr id="3" name="TextBox 2">
            <a:extLst>
              <a:ext uri="{FF2B5EF4-FFF2-40B4-BE49-F238E27FC236}">
                <a16:creationId xmlns:a16="http://schemas.microsoft.com/office/drawing/2014/main" id="{DD2225EB-A94A-E648-91C6-A613CB48C78B}"/>
              </a:ext>
            </a:extLst>
          </p:cNvPr>
          <p:cNvSpPr txBox="1"/>
          <p:nvPr/>
        </p:nvSpPr>
        <p:spPr>
          <a:xfrm>
            <a:off x="1162867" y="1671532"/>
            <a:ext cx="22541427" cy="9746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5000" b="0" i="0" u="none" strike="noStrike" cap="none" spc="0" normalizeH="0" baseline="0" dirty="0">
                <a:ln>
                  <a:noFill/>
                </a:ln>
                <a:solidFill>
                  <a:srgbClr val="000000"/>
                </a:solidFill>
                <a:effectLst/>
                <a:uFillTx/>
                <a:latin typeface="Helvetica Neue"/>
                <a:ea typeface="Helvetica Neue"/>
                <a:cs typeface="Helvetica Neue"/>
                <a:sym typeface="Helvetica Neue"/>
              </a:rPr>
              <a:t>(Ultra-) High-Energy Neutrino Search              Ultra-High-Energy photon search</a:t>
            </a:r>
          </a:p>
        </p:txBody>
      </p:sp>
      <p:sp>
        <p:nvSpPr>
          <p:cNvPr id="8" name="TextBox 7">
            <a:extLst>
              <a:ext uri="{FF2B5EF4-FFF2-40B4-BE49-F238E27FC236}">
                <a16:creationId xmlns:a16="http://schemas.microsoft.com/office/drawing/2014/main" id="{E4BECF01-BCCA-8948-9054-05A74D3061C0}"/>
              </a:ext>
            </a:extLst>
          </p:cNvPr>
          <p:cNvSpPr txBox="1"/>
          <p:nvPr/>
        </p:nvSpPr>
        <p:spPr>
          <a:xfrm>
            <a:off x="1411368" y="5779988"/>
            <a:ext cx="1952458" cy="6668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8100"/>
                </a:solidFill>
                <a:effectLst/>
                <a:uFillTx/>
                <a:latin typeface="Helvetica Neue"/>
                <a:ea typeface="Helvetica Neue"/>
                <a:cs typeface="Helvetica Neue"/>
                <a:sym typeface="Helvetica Neue"/>
              </a:rPr>
              <a:t>ANTARES</a:t>
            </a:r>
          </a:p>
        </p:txBody>
      </p:sp>
      <p:sp>
        <p:nvSpPr>
          <p:cNvPr id="9" name="TextBox 8">
            <a:extLst>
              <a:ext uri="{FF2B5EF4-FFF2-40B4-BE49-F238E27FC236}">
                <a16:creationId xmlns:a16="http://schemas.microsoft.com/office/drawing/2014/main" id="{391A95AC-E21C-994C-9417-9A328BD9926F}"/>
              </a:ext>
            </a:extLst>
          </p:cNvPr>
          <p:cNvSpPr txBox="1"/>
          <p:nvPr/>
        </p:nvSpPr>
        <p:spPr>
          <a:xfrm>
            <a:off x="3182942" y="6861529"/>
            <a:ext cx="1643079" cy="6668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err="1">
                <a:ln>
                  <a:noFill/>
                </a:ln>
                <a:solidFill>
                  <a:srgbClr val="1100FF"/>
                </a:solidFill>
                <a:effectLst/>
                <a:uFillTx/>
                <a:latin typeface="Helvetica Neue"/>
                <a:ea typeface="Helvetica Neue"/>
                <a:cs typeface="Helvetica Neue"/>
                <a:sym typeface="Helvetica Neue"/>
              </a:rPr>
              <a:t>IceCube</a:t>
            </a:r>
            <a:endParaRPr kumimoji="0" lang="en-US" sz="3000" b="0" i="0" u="none" strike="noStrike" cap="none" spc="0" normalizeH="0" baseline="0" dirty="0">
              <a:ln>
                <a:noFill/>
              </a:ln>
              <a:solidFill>
                <a:srgbClr val="1100FF"/>
              </a:solidFill>
              <a:effectLst/>
              <a:uFillTx/>
              <a:latin typeface="Helvetica Neue"/>
              <a:ea typeface="Helvetica Neue"/>
              <a:cs typeface="Helvetica Neue"/>
              <a:sym typeface="Helvetica Neue"/>
            </a:endParaRPr>
          </a:p>
        </p:txBody>
      </p:sp>
      <p:sp>
        <p:nvSpPr>
          <p:cNvPr id="10" name="TextBox 9">
            <a:extLst>
              <a:ext uri="{FF2B5EF4-FFF2-40B4-BE49-F238E27FC236}">
                <a16:creationId xmlns:a16="http://schemas.microsoft.com/office/drawing/2014/main" id="{85D5A137-103C-2845-A635-46295C872289}"/>
              </a:ext>
            </a:extLst>
          </p:cNvPr>
          <p:cNvSpPr txBox="1"/>
          <p:nvPr/>
        </p:nvSpPr>
        <p:spPr>
          <a:xfrm>
            <a:off x="7274549" y="4920007"/>
            <a:ext cx="1224694" cy="6668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FF0101"/>
                </a:solidFill>
                <a:effectLst/>
                <a:uFillTx/>
                <a:latin typeface="Helvetica Neue"/>
                <a:ea typeface="Helvetica Neue"/>
                <a:cs typeface="Helvetica Neue"/>
                <a:sym typeface="Helvetica Neue"/>
              </a:rPr>
              <a:t>Auger</a:t>
            </a:r>
          </a:p>
        </p:txBody>
      </p:sp>
      <p:sp>
        <p:nvSpPr>
          <p:cNvPr id="11" name="TextBox 10">
            <a:extLst>
              <a:ext uri="{FF2B5EF4-FFF2-40B4-BE49-F238E27FC236}">
                <a16:creationId xmlns:a16="http://schemas.microsoft.com/office/drawing/2014/main" id="{B169EDA2-32E9-964A-906A-FFA666AEB1EF}"/>
              </a:ext>
            </a:extLst>
          </p:cNvPr>
          <p:cNvSpPr txBox="1"/>
          <p:nvPr/>
        </p:nvSpPr>
        <p:spPr>
          <a:xfrm>
            <a:off x="1411368" y="10554510"/>
            <a:ext cx="21003789" cy="17440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5000" b="0" i="0" dirty="0"/>
              <a:t>Auger will come close to first detection of UHE </a:t>
            </a:r>
            <a:r>
              <a:rPr lang="en-US" sz="5000" b="0" i="0" dirty="0">
                <a:latin typeface="Symbol" pitchFamily="2" charset="2"/>
              </a:rPr>
              <a:t>n</a:t>
            </a:r>
            <a:r>
              <a:rPr lang="en-US" sz="5000" b="0" i="0" dirty="0"/>
              <a:t> and </a:t>
            </a:r>
            <a:r>
              <a:rPr lang="en-US" sz="5000" b="0" i="0" dirty="0">
                <a:latin typeface="Symbol" pitchFamily="2" charset="2"/>
              </a:rPr>
              <a:t>g</a:t>
            </a:r>
            <a:r>
              <a:rPr lang="en-US" sz="5000" b="0" i="0" dirty="0"/>
              <a:t>,</a:t>
            </a:r>
          </a:p>
          <a:p>
            <a:pPr marL="0" marR="0" indent="0" algn="ctr" defTabSz="457200" rtl="0" fontAlgn="auto" latinLnBrk="0" hangingPunct="0">
              <a:lnSpc>
                <a:spcPct val="100000"/>
              </a:lnSpc>
              <a:spcBef>
                <a:spcPts val="0"/>
              </a:spcBef>
              <a:spcAft>
                <a:spcPts val="0"/>
              </a:spcAft>
              <a:buClrTx/>
              <a:buSzTx/>
              <a:buFontTx/>
              <a:buNone/>
              <a:tabLst/>
            </a:pPr>
            <a:r>
              <a:rPr lang="en-US" sz="5000" b="0" i="0" dirty="0"/>
              <a:t>b</a:t>
            </a:r>
            <a:r>
              <a:rPr kumimoji="0" lang="en-US" sz="5000" b="0" i="0" u="none" strike="noStrike" cap="none" spc="0" normalizeH="0" baseline="0" dirty="0">
                <a:ln>
                  <a:noFill/>
                </a:ln>
                <a:solidFill>
                  <a:srgbClr val="000000"/>
                </a:solidFill>
                <a:effectLst/>
                <a:uFillTx/>
                <a:latin typeface="Helvetica Neue"/>
                <a:ea typeface="Helvetica Neue"/>
                <a:cs typeface="Helvetica Neue"/>
                <a:sym typeface="Helvetica Neue"/>
              </a:rPr>
              <a:t>ut will not be able to collect significant statistics</a:t>
            </a:r>
          </a:p>
        </p:txBody>
      </p:sp>
    </p:spTree>
    <p:extLst>
      <p:ext uri="{BB962C8B-B14F-4D97-AF65-F5344CB8AC3E}">
        <p14:creationId xmlns:p14="http://schemas.microsoft.com/office/powerpoint/2010/main" val="305163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27786-FC89-F145-8716-D456A0F6B425}"/>
              </a:ext>
            </a:extLst>
          </p:cNvPr>
          <p:cNvSpPr>
            <a:spLocks noGrp="1"/>
          </p:cNvSpPr>
          <p:nvPr>
            <p:ph type="title"/>
          </p:nvPr>
        </p:nvSpPr>
        <p:spPr/>
        <p:txBody>
          <a:bodyPr/>
          <a:lstStyle/>
          <a:p>
            <a:r>
              <a:rPr lang="en-US" b="1" dirty="0"/>
              <a:t>Cosmic Ray Observatory Road Map</a:t>
            </a:r>
          </a:p>
        </p:txBody>
      </p:sp>
      <p:pic>
        <p:nvPicPr>
          <p:cNvPr id="5" name="Picture 4">
            <a:extLst>
              <a:ext uri="{FF2B5EF4-FFF2-40B4-BE49-F238E27FC236}">
                <a16:creationId xmlns:a16="http://schemas.microsoft.com/office/drawing/2014/main" id="{25246358-CF70-654D-BAA4-F69D47C93E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60505" y="0"/>
            <a:ext cx="2423495" cy="1698433"/>
          </a:xfrm>
          <a:prstGeom prst="rect">
            <a:avLst/>
          </a:prstGeom>
        </p:spPr>
      </p:pic>
      <p:pic>
        <p:nvPicPr>
          <p:cNvPr id="12" name="Picture 11">
            <a:extLst>
              <a:ext uri="{FF2B5EF4-FFF2-40B4-BE49-F238E27FC236}">
                <a16:creationId xmlns:a16="http://schemas.microsoft.com/office/drawing/2014/main" id="{5DF4DF76-5DE0-EE40-A7B7-812E2F3BBFA3}"/>
              </a:ext>
            </a:extLst>
          </p:cNvPr>
          <p:cNvPicPr>
            <a:picLocks noChangeAspect="1"/>
          </p:cNvPicPr>
          <p:nvPr/>
        </p:nvPicPr>
        <p:blipFill rotWithShape="1">
          <a:blip r:embed="rId4">
            <a:extLst>
              <a:ext uri="{28A0092B-C50C-407E-A947-70E740481C1C}">
                <a14:useLocalDpi xmlns:a14="http://schemas.microsoft.com/office/drawing/2010/main" val="0"/>
              </a:ext>
            </a:extLst>
          </a:blip>
          <a:srcRect b="53840"/>
          <a:stretch/>
        </p:blipFill>
        <p:spPr>
          <a:xfrm>
            <a:off x="-1" y="1727942"/>
            <a:ext cx="24383999" cy="5901584"/>
          </a:xfrm>
          <a:prstGeom prst="rect">
            <a:avLst/>
          </a:prstGeom>
        </p:spPr>
      </p:pic>
      <p:sp>
        <p:nvSpPr>
          <p:cNvPr id="3" name="TextBox 2">
            <a:extLst>
              <a:ext uri="{FF2B5EF4-FFF2-40B4-BE49-F238E27FC236}">
                <a16:creationId xmlns:a16="http://schemas.microsoft.com/office/drawing/2014/main" id="{DBB82D7D-0722-104F-A79F-A958758CB6B2}"/>
              </a:ext>
            </a:extLst>
          </p:cNvPr>
          <p:cNvSpPr txBox="1"/>
          <p:nvPr/>
        </p:nvSpPr>
        <p:spPr>
          <a:xfrm>
            <a:off x="18482549" y="7598213"/>
            <a:ext cx="5920501" cy="51296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4000" b="0" i="0" u="none" strike="noStrike" cap="none" spc="0" normalizeH="0" baseline="0" dirty="0">
                <a:ln>
                  <a:noFill/>
                </a:ln>
                <a:solidFill>
                  <a:srgbClr val="000000"/>
                </a:solidFill>
                <a:effectLst/>
                <a:uFillTx/>
                <a:latin typeface="Helvetica Neue"/>
                <a:ea typeface="Helvetica Neue"/>
                <a:cs typeface="Helvetica Neue"/>
                <a:sym typeface="Helvetica Neue"/>
              </a:rPr>
              <a:t>Multiple sites desirable</a:t>
            </a:r>
          </a:p>
          <a:p>
            <a:pPr marL="0" marR="0" indent="0" algn="l" defTabSz="457200" rtl="0" fontAlgn="auto" latinLnBrk="0" hangingPunct="0">
              <a:lnSpc>
                <a:spcPct val="100000"/>
              </a:lnSpc>
              <a:spcBef>
                <a:spcPts val="0"/>
              </a:spcBef>
              <a:spcAft>
                <a:spcPts val="0"/>
              </a:spcAft>
              <a:buClrTx/>
              <a:buSzTx/>
              <a:buFontTx/>
              <a:buNone/>
              <a:tabLst/>
            </a:pPr>
            <a:r>
              <a:rPr kumimoji="0" lang="en-GB" sz="4000" b="0" i="0" u="none" strike="noStrike" cap="none" spc="0" normalizeH="0" baseline="0" dirty="0">
                <a:ln>
                  <a:noFill/>
                </a:ln>
                <a:solidFill>
                  <a:srgbClr val="000000"/>
                </a:solidFill>
                <a:effectLst/>
                <a:uFillTx/>
                <a:latin typeface="Helvetica Neue"/>
                <a:ea typeface="Helvetica Neue"/>
                <a:cs typeface="Helvetica Neue"/>
                <a:sym typeface="Helvetica Neue"/>
              </a:rPr>
              <a:t>for transient phenomena.</a:t>
            </a:r>
          </a:p>
          <a:p>
            <a:pPr marL="0" marR="0" indent="0" algn="l" defTabSz="457200" rtl="0" fontAlgn="auto" latinLnBrk="0" hangingPunct="0">
              <a:lnSpc>
                <a:spcPct val="100000"/>
              </a:lnSpc>
              <a:spcBef>
                <a:spcPts val="0"/>
              </a:spcBef>
              <a:spcAft>
                <a:spcPts val="0"/>
              </a:spcAft>
              <a:buClrTx/>
              <a:buSzTx/>
              <a:buFontTx/>
              <a:buNone/>
              <a:tabLst/>
            </a:pPr>
            <a:endParaRPr kumimoji="0" lang="en-GB" sz="4000" b="0" i="0" u="none" strike="noStrike" cap="none" spc="0" normalizeH="0" baseline="0" dirty="0">
              <a:ln>
                <a:noFill/>
              </a:ln>
              <a:solidFill>
                <a:srgbClr val="000000"/>
              </a:solidFill>
              <a:effectLst/>
              <a:uFillTx/>
              <a:latin typeface="Helvetica Neue"/>
              <a:ea typeface="Helvetica Neue"/>
              <a:cs typeface="Helvetica Neue"/>
              <a:sym typeface="Helvetica Neue"/>
            </a:endParaRPr>
          </a:p>
          <a:p>
            <a:pPr marL="0" marR="0" indent="0" algn="l" defTabSz="457200" rtl="0" fontAlgn="auto" latinLnBrk="0" hangingPunct="0">
              <a:lnSpc>
                <a:spcPct val="100000"/>
              </a:lnSpc>
              <a:spcBef>
                <a:spcPts val="0"/>
              </a:spcBef>
              <a:spcAft>
                <a:spcPts val="0"/>
              </a:spcAft>
              <a:buClrTx/>
              <a:buSzTx/>
              <a:buFontTx/>
              <a:buNone/>
              <a:tabLst/>
            </a:pPr>
            <a:r>
              <a:rPr lang="en-GB" sz="4000" b="0" i="0" dirty="0"/>
              <a:t>L</a:t>
            </a:r>
            <a:r>
              <a:rPr kumimoji="0" lang="en-GB" sz="4000" b="0" i="0" u="none" strike="noStrike" cap="none" spc="0" normalizeH="0" baseline="0" dirty="0">
                <a:ln>
                  <a:noFill/>
                </a:ln>
                <a:solidFill>
                  <a:srgbClr val="000000"/>
                </a:solidFill>
                <a:effectLst/>
                <a:uFillTx/>
                <a:latin typeface="Helvetica Neue"/>
                <a:ea typeface="Helvetica Neue"/>
                <a:cs typeface="Helvetica Neue"/>
                <a:sym typeface="Helvetica Neue"/>
              </a:rPr>
              <a:t>ikely will also mix technologies.</a:t>
            </a:r>
          </a:p>
          <a:p>
            <a:pPr marL="0" marR="0" indent="0" algn="l" defTabSz="457200" rtl="0" fontAlgn="auto" latinLnBrk="0" hangingPunct="0">
              <a:lnSpc>
                <a:spcPct val="100000"/>
              </a:lnSpc>
              <a:spcBef>
                <a:spcPts val="0"/>
              </a:spcBef>
              <a:spcAft>
                <a:spcPts val="0"/>
              </a:spcAft>
              <a:buClrTx/>
              <a:buSzTx/>
              <a:buFontTx/>
              <a:buNone/>
              <a:tabLst/>
            </a:pPr>
            <a:endParaRPr kumimoji="0" lang="en-GB" sz="4000" b="0" i="0" u="none" strike="noStrike" cap="none" spc="0" normalizeH="0" baseline="0" dirty="0">
              <a:ln>
                <a:noFill/>
              </a:ln>
              <a:solidFill>
                <a:srgbClr val="000000"/>
              </a:solidFill>
              <a:effectLst/>
              <a:uFillTx/>
              <a:latin typeface="Helvetica Neue"/>
              <a:ea typeface="Helvetica Neue"/>
              <a:cs typeface="Helvetica Neue"/>
              <a:sym typeface="Helvetica Neue"/>
            </a:endParaRPr>
          </a:p>
          <a:p>
            <a:pPr marL="0" marR="0" indent="0" algn="l" defTabSz="457200" rtl="0" fontAlgn="auto" latinLnBrk="0" hangingPunct="0">
              <a:lnSpc>
                <a:spcPct val="100000"/>
              </a:lnSpc>
              <a:spcBef>
                <a:spcPts val="0"/>
              </a:spcBef>
              <a:spcAft>
                <a:spcPts val="0"/>
              </a:spcAft>
              <a:buClrTx/>
              <a:buSzTx/>
              <a:buFontTx/>
              <a:buNone/>
              <a:tabLst/>
            </a:pPr>
            <a:r>
              <a:rPr kumimoji="0" lang="en-GB" sz="4000" b="0" i="0" u="none" strike="noStrike" cap="none" spc="0" normalizeH="0" baseline="0" dirty="0">
                <a:ln>
                  <a:noFill/>
                </a:ln>
                <a:solidFill>
                  <a:srgbClr val="000000"/>
                </a:solidFill>
                <a:effectLst/>
                <a:uFillTx/>
                <a:latin typeface="Helvetica Neue"/>
                <a:ea typeface="Helvetica Neue"/>
                <a:cs typeface="Helvetica Neue"/>
                <a:sym typeface="Helvetica Neue"/>
              </a:rPr>
              <a:t>One or more  organisations.</a:t>
            </a:r>
          </a:p>
        </p:txBody>
      </p:sp>
      <p:pic>
        <p:nvPicPr>
          <p:cNvPr id="8" name="Picture 7">
            <a:extLst>
              <a:ext uri="{FF2B5EF4-FFF2-40B4-BE49-F238E27FC236}">
                <a16:creationId xmlns:a16="http://schemas.microsoft.com/office/drawing/2014/main" id="{9AE8F454-61C0-C542-815E-555D3672E23A}"/>
              </a:ext>
            </a:extLst>
          </p:cNvPr>
          <p:cNvPicPr>
            <a:picLocks noChangeAspect="1"/>
          </p:cNvPicPr>
          <p:nvPr/>
        </p:nvPicPr>
        <p:blipFill rotWithShape="1">
          <a:blip r:embed="rId5">
            <a:extLst>
              <a:ext uri="{28A0092B-C50C-407E-A947-70E740481C1C}">
                <a14:useLocalDpi xmlns:a14="http://schemas.microsoft.com/office/drawing/2010/main" val="0"/>
              </a:ext>
            </a:extLst>
          </a:blip>
          <a:srcRect l="-244"/>
          <a:stretch/>
        </p:blipFill>
        <p:spPr>
          <a:xfrm>
            <a:off x="8915400" y="7579895"/>
            <a:ext cx="9553575" cy="5148513"/>
          </a:xfrm>
          <a:prstGeom prst="rect">
            <a:avLst/>
          </a:prstGeom>
        </p:spPr>
      </p:pic>
      <p:pic>
        <p:nvPicPr>
          <p:cNvPr id="6" name="Picture 5">
            <a:extLst>
              <a:ext uri="{FF2B5EF4-FFF2-40B4-BE49-F238E27FC236}">
                <a16:creationId xmlns:a16="http://schemas.microsoft.com/office/drawing/2014/main" id="{DE4E44FC-523C-714E-95F8-5C09ED3D6645}"/>
              </a:ext>
            </a:extLst>
          </p:cNvPr>
          <p:cNvPicPr>
            <a:picLocks noChangeAspect="1"/>
          </p:cNvPicPr>
          <p:nvPr/>
        </p:nvPicPr>
        <p:blipFill rotWithShape="1">
          <a:blip r:embed="rId6"/>
          <a:srcRect l="2220" b="38008"/>
          <a:stretch/>
        </p:blipFill>
        <p:spPr>
          <a:xfrm>
            <a:off x="0" y="7624168"/>
            <a:ext cx="9001125" cy="5063132"/>
          </a:xfrm>
          <a:prstGeom prst="rect">
            <a:avLst/>
          </a:prstGeom>
        </p:spPr>
      </p:pic>
      <p:sp>
        <p:nvSpPr>
          <p:cNvPr id="11" name="TextBox 10">
            <a:extLst>
              <a:ext uri="{FF2B5EF4-FFF2-40B4-BE49-F238E27FC236}">
                <a16:creationId xmlns:a16="http://schemas.microsoft.com/office/drawing/2014/main" id="{7E1D43C1-2BF2-F84C-83EA-7122037078BF}"/>
              </a:ext>
            </a:extLst>
          </p:cNvPr>
          <p:cNvSpPr txBox="1"/>
          <p:nvPr/>
        </p:nvSpPr>
        <p:spPr>
          <a:xfrm>
            <a:off x="6486525" y="8500626"/>
            <a:ext cx="867225" cy="9438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GB" sz="4800" b="0" i="0" dirty="0"/>
              <a:t>x</a:t>
            </a:r>
            <a:r>
              <a:rPr kumimoji="0" lang="en-GB" sz="4800" b="0" i="0" u="none" strike="noStrike" cap="none" spc="0" normalizeH="0" baseline="0" dirty="0">
                <a:ln>
                  <a:noFill/>
                </a:ln>
                <a:solidFill>
                  <a:srgbClr val="000000"/>
                </a:solidFill>
                <a:effectLst/>
                <a:uFillTx/>
                <a:latin typeface="Helvetica Neue"/>
                <a:ea typeface="Helvetica Neue"/>
                <a:cs typeface="Helvetica Neue"/>
                <a:sym typeface="Helvetica Neue"/>
              </a:rPr>
              <a:t>5</a:t>
            </a:r>
          </a:p>
        </p:txBody>
      </p:sp>
      <p:cxnSp>
        <p:nvCxnSpPr>
          <p:cNvPr id="14" name="Straight Arrow Connector 13">
            <a:extLst>
              <a:ext uri="{FF2B5EF4-FFF2-40B4-BE49-F238E27FC236}">
                <a16:creationId xmlns:a16="http://schemas.microsoft.com/office/drawing/2014/main" id="{0F151E07-FAA2-9241-B30F-C6FBB6E2450C}"/>
              </a:ext>
            </a:extLst>
          </p:cNvPr>
          <p:cNvCxnSpPr/>
          <p:nvPr/>
        </p:nvCxnSpPr>
        <p:spPr>
          <a:xfrm>
            <a:off x="7458075" y="8972550"/>
            <a:ext cx="1600200" cy="0"/>
          </a:xfrm>
          <a:prstGeom prst="straightConnector1">
            <a:avLst/>
          </a:prstGeom>
          <a:noFill/>
          <a:ln w="57150" cap="flat">
            <a:solidFill>
              <a:srgbClr val="000000"/>
            </a:solidFill>
            <a:prstDash val="solid"/>
            <a:round/>
            <a:tailEnd type="arrow"/>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254997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EDAB06A-E0F3-AD42-A6B5-9254108C36D1}"/>
              </a:ext>
            </a:extLst>
          </p:cNvPr>
          <p:cNvPicPr>
            <a:picLocks noChangeAspect="1"/>
          </p:cNvPicPr>
          <p:nvPr/>
        </p:nvPicPr>
        <p:blipFill>
          <a:blip r:embed="rId3"/>
          <a:stretch>
            <a:fillRect/>
          </a:stretch>
        </p:blipFill>
        <p:spPr>
          <a:xfrm>
            <a:off x="0" y="1051"/>
            <a:ext cx="24384000" cy="13714949"/>
          </a:xfrm>
          <a:prstGeom prst="rect">
            <a:avLst/>
          </a:prstGeom>
        </p:spPr>
      </p:pic>
      <p:pic>
        <p:nvPicPr>
          <p:cNvPr id="7" name="Picture 6">
            <a:extLst>
              <a:ext uri="{FF2B5EF4-FFF2-40B4-BE49-F238E27FC236}">
                <a16:creationId xmlns:a16="http://schemas.microsoft.com/office/drawing/2014/main" id="{49A84AD0-0341-E349-B4C1-ECA8327A4EAF}"/>
              </a:ext>
            </a:extLst>
          </p:cNvPr>
          <p:cNvPicPr>
            <a:picLocks noChangeAspect="1"/>
          </p:cNvPicPr>
          <p:nvPr/>
        </p:nvPicPr>
        <p:blipFill rotWithShape="1">
          <a:blip r:embed="rId4"/>
          <a:srcRect r="5566"/>
          <a:stretch/>
        </p:blipFill>
        <p:spPr>
          <a:xfrm>
            <a:off x="9660063" y="1635891"/>
            <a:ext cx="14723939" cy="11019099"/>
          </a:xfrm>
          <a:prstGeom prst="rect">
            <a:avLst/>
          </a:prstGeom>
        </p:spPr>
      </p:pic>
      <p:sp>
        <p:nvSpPr>
          <p:cNvPr id="4" name="Date Placeholder 3">
            <a:extLst>
              <a:ext uri="{FF2B5EF4-FFF2-40B4-BE49-F238E27FC236}">
                <a16:creationId xmlns:a16="http://schemas.microsoft.com/office/drawing/2014/main" id="{01D99030-218F-A84F-81B0-1D48E4EC6546}"/>
              </a:ext>
            </a:extLst>
          </p:cNvPr>
          <p:cNvSpPr>
            <a:spLocks noGrp="1"/>
          </p:cNvSpPr>
          <p:nvPr>
            <p:ph type="dt" sz="half" idx="10"/>
          </p:nvPr>
        </p:nvSpPr>
        <p:spPr>
          <a:xfrm>
            <a:off x="457200" y="4852556"/>
            <a:ext cx="2133600" cy="273844"/>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31 July 2020</a:t>
            </a:r>
          </a:p>
        </p:txBody>
      </p:sp>
      <p:sp>
        <p:nvSpPr>
          <p:cNvPr id="5" name="Footer Placeholder 4">
            <a:extLst>
              <a:ext uri="{FF2B5EF4-FFF2-40B4-BE49-F238E27FC236}">
                <a16:creationId xmlns:a16="http://schemas.microsoft.com/office/drawing/2014/main" id="{C382F8A4-562B-5B43-917C-E84B17556A67}"/>
              </a:ext>
            </a:extLst>
          </p:cNvPr>
          <p:cNvSpPr>
            <a:spLocks noGrp="1"/>
          </p:cNvSpPr>
          <p:nvPr>
            <p:ph type="ftr" sz="quarter" idx="11"/>
          </p:nvPr>
        </p:nvSpPr>
        <p:spPr>
          <a:xfrm>
            <a:off x="3124200" y="4852556"/>
            <a:ext cx="2895600" cy="273844"/>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ICHEP2020 (SdJ)</a:t>
            </a:r>
            <a:endParaRPr lang="nl-NL" noProof="0"/>
          </a:p>
        </p:txBody>
      </p:sp>
      <p:sp>
        <p:nvSpPr>
          <p:cNvPr id="6" name="Slide Number Placeholder 5">
            <a:extLst>
              <a:ext uri="{FF2B5EF4-FFF2-40B4-BE49-F238E27FC236}">
                <a16:creationId xmlns:a16="http://schemas.microsoft.com/office/drawing/2014/main" id="{3A974B89-D2D4-5748-8118-75C5F6AAE475}"/>
              </a:ext>
            </a:extLst>
          </p:cNvPr>
          <p:cNvSpPr>
            <a:spLocks noGrp="1"/>
          </p:cNvSpPr>
          <p:nvPr>
            <p:ph type="sldNum" sz="quarter" idx="12"/>
          </p:nvPr>
        </p:nvSpPr>
        <p:spPr>
          <a:xfrm>
            <a:off x="6553200" y="4852556"/>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73ADE13-B355-7C4B-83E1-4A9BFD751020}" type="slidenum">
              <a:rPr lang="en-US" smtClean="0"/>
              <a:pPr/>
              <a:t>12</a:t>
            </a:fld>
            <a:endParaRPr lang="en-US" dirty="0"/>
          </a:p>
        </p:txBody>
      </p:sp>
      <p:sp>
        <p:nvSpPr>
          <p:cNvPr id="80" name="Rectangle 79">
            <a:extLst>
              <a:ext uri="{FF2B5EF4-FFF2-40B4-BE49-F238E27FC236}">
                <a16:creationId xmlns:a16="http://schemas.microsoft.com/office/drawing/2014/main" id="{FE2D4B32-A68B-3643-89EF-8D5E06F74B15}"/>
              </a:ext>
            </a:extLst>
          </p:cNvPr>
          <p:cNvSpPr/>
          <p:nvPr/>
        </p:nvSpPr>
        <p:spPr>
          <a:xfrm>
            <a:off x="12913116" y="0"/>
            <a:ext cx="3250157" cy="892101"/>
          </a:xfrm>
          <a:prstGeom prst="rect">
            <a:avLst/>
          </a:prstGeom>
          <a:solidFill>
            <a:srgbClr val="00000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 name="Title 1">
            <a:extLst>
              <a:ext uri="{FF2B5EF4-FFF2-40B4-BE49-F238E27FC236}">
                <a16:creationId xmlns:a16="http://schemas.microsoft.com/office/drawing/2014/main" id="{97156BC1-C74B-9846-A445-A4D0C6EB752D}"/>
              </a:ext>
            </a:extLst>
          </p:cNvPr>
          <p:cNvSpPr>
            <a:spLocks noGrp="1"/>
          </p:cNvSpPr>
          <p:nvPr>
            <p:ph type="title"/>
          </p:nvPr>
        </p:nvSpPr>
        <p:spPr>
          <a:xfrm>
            <a:off x="1873955" y="1"/>
            <a:ext cx="22510043" cy="1719160"/>
          </a:xfrm>
          <a:noFill/>
        </p:spPr>
        <p:txBody>
          <a:bodyPr>
            <a:noAutofit/>
          </a:bodyPr>
          <a:lstStyle/>
          <a:p>
            <a:r>
              <a:rPr lang="en-US" sz="10400" b="1" dirty="0">
                <a:solidFill>
                  <a:schemeClr val="bg1"/>
                </a:solidFill>
              </a:rPr>
              <a:t>GRAND as multi-messenger observatory</a:t>
            </a:r>
            <a:endParaRPr lang="en-US" sz="10400" dirty="0">
              <a:solidFill>
                <a:schemeClr val="bg1"/>
              </a:solidFill>
            </a:endParaRPr>
          </a:p>
        </p:txBody>
      </p:sp>
      <p:pic>
        <p:nvPicPr>
          <p:cNvPr id="12" name="Picture 11">
            <a:extLst>
              <a:ext uri="{FF2B5EF4-FFF2-40B4-BE49-F238E27FC236}">
                <a16:creationId xmlns:a16="http://schemas.microsoft.com/office/drawing/2014/main" id="{A041FB13-19AC-E24E-BD36-A045EADD4547}"/>
              </a:ext>
            </a:extLst>
          </p:cNvPr>
          <p:cNvPicPr>
            <a:picLocks noChangeAspect="1"/>
          </p:cNvPicPr>
          <p:nvPr/>
        </p:nvPicPr>
        <p:blipFill>
          <a:blip r:embed="rId5"/>
          <a:stretch>
            <a:fillRect/>
          </a:stretch>
        </p:blipFill>
        <p:spPr>
          <a:xfrm>
            <a:off x="167343" y="2375869"/>
            <a:ext cx="9360419" cy="9403755"/>
          </a:xfrm>
          <a:prstGeom prst="rect">
            <a:avLst/>
          </a:prstGeom>
        </p:spPr>
      </p:pic>
      <p:cxnSp>
        <p:nvCxnSpPr>
          <p:cNvPr id="28" name="Straight Arrow Connector 27">
            <a:extLst>
              <a:ext uri="{FF2B5EF4-FFF2-40B4-BE49-F238E27FC236}">
                <a16:creationId xmlns:a16="http://schemas.microsoft.com/office/drawing/2014/main" id="{B08A384F-2095-F948-B7C2-CA5EF87BF148}"/>
              </a:ext>
            </a:extLst>
          </p:cNvPr>
          <p:cNvCxnSpPr>
            <a:cxnSpLocks/>
          </p:cNvCxnSpPr>
          <p:nvPr/>
        </p:nvCxnSpPr>
        <p:spPr>
          <a:xfrm flipH="1" flipV="1">
            <a:off x="2077943" y="7272792"/>
            <a:ext cx="12591923" cy="4259984"/>
          </a:xfrm>
          <a:prstGeom prst="straightConnector1">
            <a:avLst/>
          </a:prstGeom>
          <a:ln w="38100">
            <a:solidFill>
              <a:srgbClr val="CD3669"/>
            </a:solidFill>
            <a:tailEnd type="triangle"/>
          </a:ln>
        </p:spPr>
        <p:style>
          <a:lnRef idx="2">
            <a:schemeClr val="accent1"/>
          </a:lnRef>
          <a:fillRef idx="0">
            <a:schemeClr val="accent1"/>
          </a:fillRef>
          <a:effectRef idx="1">
            <a:schemeClr val="accent1"/>
          </a:effectRef>
          <a:fontRef idx="minor">
            <a:schemeClr val="tx1"/>
          </a:fontRef>
        </p:style>
      </p:cxnSp>
      <p:grpSp>
        <p:nvGrpSpPr>
          <p:cNvPr id="8" name="Group 7">
            <a:extLst>
              <a:ext uri="{FF2B5EF4-FFF2-40B4-BE49-F238E27FC236}">
                <a16:creationId xmlns:a16="http://schemas.microsoft.com/office/drawing/2014/main" id="{7185EB6A-95AC-324D-B0D9-4CC9C5C7249F}"/>
              </a:ext>
            </a:extLst>
          </p:cNvPr>
          <p:cNvGrpSpPr/>
          <p:nvPr/>
        </p:nvGrpSpPr>
        <p:grpSpPr>
          <a:xfrm>
            <a:off x="2926080" y="3222928"/>
            <a:ext cx="17344448" cy="4647099"/>
            <a:chOff x="1097280" y="1208598"/>
            <a:chExt cx="6504168" cy="1742662"/>
          </a:xfrm>
        </p:grpSpPr>
        <p:cxnSp>
          <p:nvCxnSpPr>
            <p:cNvPr id="29" name="Straight Arrow Connector 28">
              <a:extLst>
                <a:ext uri="{FF2B5EF4-FFF2-40B4-BE49-F238E27FC236}">
                  <a16:creationId xmlns:a16="http://schemas.microsoft.com/office/drawing/2014/main" id="{955E7C13-7E74-6547-8CEB-7D46B1F5C3D5}"/>
                </a:ext>
              </a:extLst>
            </p:cNvPr>
            <p:cNvCxnSpPr>
              <a:cxnSpLocks/>
            </p:cNvCxnSpPr>
            <p:nvPr/>
          </p:nvCxnSpPr>
          <p:spPr>
            <a:xfrm flipH="1" flipV="1">
              <a:off x="2130950" y="1208598"/>
              <a:ext cx="5470498" cy="1574359"/>
            </a:xfrm>
            <a:prstGeom prst="straightConnector1">
              <a:avLst/>
            </a:prstGeom>
            <a:ln w="38100">
              <a:solidFill>
                <a:srgbClr val="35B0E5"/>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DC9CA567-1499-6845-A038-DBBDBE089FA8}"/>
                </a:ext>
              </a:extLst>
            </p:cNvPr>
            <p:cNvCxnSpPr>
              <a:cxnSpLocks/>
            </p:cNvCxnSpPr>
            <p:nvPr/>
          </p:nvCxnSpPr>
          <p:spPr>
            <a:xfrm flipH="1" flipV="1">
              <a:off x="3124864" y="1765191"/>
              <a:ext cx="4476583" cy="1017766"/>
            </a:xfrm>
            <a:prstGeom prst="straightConnector1">
              <a:avLst/>
            </a:prstGeom>
            <a:ln w="38100">
              <a:solidFill>
                <a:srgbClr val="35B0E5"/>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1AB877B9-65C7-AC45-828B-2FB9D0A927A5}"/>
                </a:ext>
              </a:extLst>
            </p:cNvPr>
            <p:cNvCxnSpPr>
              <a:cxnSpLocks/>
            </p:cNvCxnSpPr>
            <p:nvPr/>
          </p:nvCxnSpPr>
          <p:spPr>
            <a:xfrm flipH="1" flipV="1">
              <a:off x="1097280" y="1892410"/>
              <a:ext cx="5241235" cy="1058850"/>
            </a:xfrm>
            <a:prstGeom prst="straightConnector1">
              <a:avLst/>
            </a:prstGeom>
            <a:ln w="38100">
              <a:solidFill>
                <a:srgbClr val="35B0E5"/>
              </a:solidFill>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DA6E457C-7059-4A49-85FD-320AB9CA6337}"/>
                </a:ext>
              </a:extLst>
            </p:cNvPr>
            <p:cNvCxnSpPr>
              <a:cxnSpLocks/>
            </p:cNvCxnSpPr>
            <p:nvPr/>
          </p:nvCxnSpPr>
          <p:spPr>
            <a:xfrm flipH="1" flipV="1">
              <a:off x="3053302" y="1892410"/>
              <a:ext cx="3267985" cy="1057524"/>
            </a:xfrm>
            <a:prstGeom prst="straightConnector1">
              <a:avLst/>
            </a:prstGeom>
            <a:ln w="38100">
              <a:solidFill>
                <a:srgbClr val="35B0E5"/>
              </a:solidFill>
              <a:tailEnd type="triangle"/>
            </a:ln>
          </p:spPr>
          <p:style>
            <a:lnRef idx="2">
              <a:schemeClr val="accent1"/>
            </a:lnRef>
            <a:fillRef idx="0">
              <a:schemeClr val="accent1"/>
            </a:fillRef>
            <a:effectRef idx="1">
              <a:schemeClr val="accent1"/>
            </a:effectRef>
            <a:fontRef idx="minor">
              <a:schemeClr val="tx1"/>
            </a:fontRef>
          </p:style>
        </p:cxnSp>
      </p:grpSp>
      <p:sp>
        <p:nvSpPr>
          <p:cNvPr id="38" name="TextBox 37">
            <a:extLst>
              <a:ext uri="{FF2B5EF4-FFF2-40B4-BE49-F238E27FC236}">
                <a16:creationId xmlns:a16="http://schemas.microsoft.com/office/drawing/2014/main" id="{9E01AA5B-C141-6F43-86C2-63CC871FFACD}"/>
              </a:ext>
            </a:extLst>
          </p:cNvPr>
          <p:cNvSpPr txBox="1"/>
          <p:nvPr/>
        </p:nvSpPr>
        <p:spPr>
          <a:xfrm>
            <a:off x="172491" y="11406777"/>
            <a:ext cx="9635971" cy="1241430"/>
          </a:xfrm>
          <a:prstGeom prst="rect">
            <a:avLst/>
          </a:prstGeom>
          <a:noFill/>
        </p:spPr>
        <p:txBody>
          <a:bodyPr wrap="none" rtlCol="0">
            <a:spAutoFit/>
          </a:bodyPr>
          <a:lstStyle/>
          <a:p>
            <a:r>
              <a:rPr lang="en-GB" sz="7467" dirty="0">
                <a:solidFill>
                  <a:srgbClr val="A98069"/>
                </a:solidFill>
              </a:rPr>
              <a:t>Astronomy collateral</a:t>
            </a:r>
          </a:p>
        </p:txBody>
      </p:sp>
      <p:sp>
        <p:nvSpPr>
          <p:cNvPr id="39" name="Oval 38">
            <a:extLst>
              <a:ext uri="{FF2B5EF4-FFF2-40B4-BE49-F238E27FC236}">
                <a16:creationId xmlns:a16="http://schemas.microsoft.com/office/drawing/2014/main" id="{60EDB624-D402-5A49-B052-37E5292EBE37}"/>
              </a:ext>
            </a:extLst>
          </p:cNvPr>
          <p:cNvSpPr/>
          <p:nvPr/>
        </p:nvSpPr>
        <p:spPr>
          <a:xfrm>
            <a:off x="742124" y="7951304"/>
            <a:ext cx="8438984" cy="3668203"/>
          </a:xfrm>
          <a:prstGeom prst="ellipse">
            <a:avLst/>
          </a:prstGeom>
          <a:noFill/>
          <a:ln w="38100">
            <a:solidFill>
              <a:srgbClr val="A9806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7467"/>
          </a:p>
        </p:txBody>
      </p:sp>
      <p:pic>
        <p:nvPicPr>
          <p:cNvPr id="19" name="Picture 18">
            <a:extLst>
              <a:ext uri="{FF2B5EF4-FFF2-40B4-BE49-F238E27FC236}">
                <a16:creationId xmlns:a16="http://schemas.microsoft.com/office/drawing/2014/main" id="{62295F2F-E327-A54D-BDD9-A902FD3A5A4B}"/>
              </a:ext>
            </a:extLst>
          </p:cNvPr>
          <p:cNvPicPr>
            <a:picLocks noChangeAspect="1"/>
          </p:cNvPicPr>
          <p:nvPr/>
        </p:nvPicPr>
        <p:blipFill>
          <a:blip r:embed="rId6"/>
          <a:stretch>
            <a:fillRect/>
          </a:stretch>
        </p:blipFill>
        <p:spPr>
          <a:xfrm>
            <a:off x="-3" y="-2"/>
            <a:ext cx="2061840" cy="1444979"/>
          </a:xfrm>
          <a:prstGeom prst="rect">
            <a:avLst/>
          </a:prstGeom>
          <a:solidFill>
            <a:schemeClr val="bg1"/>
          </a:solidFill>
        </p:spPr>
      </p:pic>
      <p:grpSp>
        <p:nvGrpSpPr>
          <p:cNvPr id="3" name="Group 2">
            <a:extLst>
              <a:ext uri="{FF2B5EF4-FFF2-40B4-BE49-F238E27FC236}">
                <a16:creationId xmlns:a16="http://schemas.microsoft.com/office/drawing/2014/main" id="{5033E768-B576-424C-9894-1AB49E218EE3}"/>
              </a:ext>
            </a:extLst>
          </p:cNvPr>
          <p:cNvGrpSpPr/>
          <p:nvPr/>
        </p:nvGrpSpPr>
        <p:grpSpPr>
          <a:xfrm>
            <a:off x="9349962" y="6755945"/>
            <a:ext cx="4128973" cy="1253523"/>
            <a:chOff x="3506235" y="2533479"/>
            <a:chExt cx="1548365" cy="470071"/>
          </a:xfrm>
        </p:grpSpPr>
        <p:cxnSp>
          <p:nvCxnSpPr>
            <p:cNvPr id="13" name="Straight Arrow Connector 12">
              <a:extLst>
                <a:ext uri="{FF2B5EF4-FFF2-40B4-BE49-F238E27FC236}">
                  <a16:creationId xmlns:a16="http://schemas.microsoft.com/office/drawing/2014/main" id="{6DEF0144-FD56-BB47-91E6-6866931C7D66}"/>
                </a:ext>
              </a:extLst>
            </p:cNvPr>
            <p:cNvCxnSpPr>
              <a:cxnSpLocks/>
            </p:cNvCxnSpPr>
            <p:nvPr/>
          </p:nvCxnSpPr>
          <p:spPr>
            <a:xfrm flipH="1" flipV="1">
              <a:off x="3524250" y="2533479"/>
              <a:ext cx="1278862" cy="239866"/>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B241E8FF-12E2-4E40-B633-AA0DBFB92CE3}"/>
                </a:ext>
              </a:extLst>
            </p:cNvPr>
            <p:cNvCxnSpPr>
              <a:cxnSpLocks/>
            </p:cNvCxnSpPr>
            <p:nvPr/>
          </p:nvCxnSpPr>
          <p:spPr>
            <a:xfrm flipH="1" flipV="1">
              <a:off x="3506235" y="2663680"/>
              <a:ext cx="1548365" cy="339870"/>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15109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149" y="170199"/>
            <a:ext cx="22349155" cy="1143901"/>
          </a:xfrm>
        </p:spPr>
        <p:txBody>
          <a:bodyPr>
            <a:noAutofit/>
          </a:bodyPr>
          <a:lstStyle/>
          <a:p>
            <a:r>
              <a:rPr lang="en-US" sz="7600" b="1" dirty="0">
                <a:latin typeface="Arial" panose="020B0604020202020204" pitchFamily="34" charset="0"/>
                <a:cs typeface="Arial" panose="020B0604020202020204" pitchFamily="34" charset="0"/>
              </a:rPr>
              <a:t>Nikhef/RU Electronics and Mechanics</a:t>
            </a:r>
          </a:p>
        </p:txBody>
      </p:sp>
      <p:pic>
        <p:nvPicPr>
          <p:cNvPr id="85" name="Picture 84">
            <a:extLst>
              <a:ext uri="{FF2B5EF4-FFF2-40B4-BE49-F238E27FC236}">
                <a16:creationId xmlns:a16="http://schemas.microsoft.com/office/drawing/2014/main" id="{A092154D-C11D-564F-ADD3-F63BA42017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60505" y="0"/>
            <a:ext cx="2423495" cy="1698433"/>
          </a:xfrm>
          <a:prstGeom prst="rect">
            <a:avLst/>
          </a:prstGeom>
        </p:spPr>
      </p:pic>
      <p:pic>
        <p:nvPicPr>
          <p:cNvPr id="4" name="Picture 3">
            <a:extLst>
              <a:ext uri="{FF2B5EF4-FFF2-40B4-BE49-F238E27FC236}">
                <a16:creationId xmlns:a16="http://schemas.microsoft.com/office/drawing/2014/main" id="{82231F72-5A3B-1543-9A38-3C67B60EAD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813323"/>
            <a:ext cx="8208550" cy="10944733"/>
          </a:xfrm>
          <a:prstGeom prst="rect">
            <a:avLst/>
          </a:prstGeom>
        </p:spPr>
      </p:pic>
      <p:pic>
        <p:nvPicPr>
          <p:cNvPr id="6" name="Online Media 5" descr="Assembly1-filmpje">
            <a:hlinkClick r:id="" action="ppaction://media"/>
            <a:extLst>
              <a:ext uri="{FF2B5EF4-FFF2-40B4-BE49-F238E27FC236}">
                <a16:creationId xmlns:a16="http://schemas.microsoft.com/office/drawing/2014/main" id="{D180B882-67A8-1940-AEAE-8AE188B1826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27360"/>
          <a:stretch/>
        </p:blipFill>
        <p:spPr>
          <a:xfrm>
            <a:off x="8208550" y="1868632"/>
            <a:ext cx="16217611" cy="10889424"/>
          </a:xfrm>
          <a:prstGeom prst="rect">
            <a:avLst/>
          </a:prstGeom>
        </p:spPr>
      </p:pic>
      <p:pic>
        <p:nvPicPr>
          <p:cNvPr id="7" name="Picture 6">
            <a:extLst>
              <a:ext uri="{FF2B5EF4-FFF2-40B4-BE49-F238E27FC236}">
                <a16:creationId xmlns:a16="http://schemas.microsoft.com/office/drawing/2014/main" id="{9E1A3928-3264-7840-9E3E-C97BAA1F6E61}"/>
              </a:ext>
            </a:extLst>
          </p:cNvPr>
          <p:cNvPicPr>
            <a:picLocks noChangeAspect="1"/>
          </p:cNvPicPr>
          <p:nvPr/>
        </p:nvPicPr>
        <p:blipFill>
          <a:blip r:embed="rId8"/>
          <a:stretch>
            <a:fillRect/>
          </a:stretch>
        </p:blipFill>
        <p:spPr>
          <a:xfrm>
            <a:off x="20031075" y="1859612"/>
            <a:ext cx="4352925" cy="5590906"/>
          </a:xfrm>
          <a:prstGeom prst="rect">
            <a:avLst/>
          </a:prstGeom>
        </p:spPr>
      </p:pic>
    </p:spTree>
    <p:extLst>
      <p:ext uri="{BB962C8B-B14F-4D97-AF65-F5344CB8AC3E}">
        <p14:creationId xmlns:p14="http://schemas.microsoft.com/office/powerpoint/2010/main" val="321668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1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1B671-C99D-7C42-8D41-68E943D78C64}"/>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04FBE35A-1619-C24A-81C4-1D26AF56D3A5}"/>
              </a:ext>
            </a:extLst>
          </p:cNvPr>
          <p:cNvSpPr>
            <a:spLocks noGrp="1"/>
          </p:cNvSpPr>
          <p:nvPr>
            <p:ph idx="1"/>
          </p:nvPr>
        </p:nvSpPr>
        <p:spPr>
          <a:xfrm>
            <a:off x="657226" y="1685925"/>
            <a:ext cx="23031450" cy="10899107"/>
          </a:xfrm>
        </p:spPr>
        <p:txBody>
          <a:bodyPr/>
          <a:lstStyle/>
          <a:p>
            <a:pPr marL="40640" indent="0">
              <a:buNone/>
            </a:pPr>
            <a:r>
              <a:rPr lang="en-US" sz="6000" dirty="0"/>
              <a:t>Cosmic Ray </a:t>
            </a:r>
            <a:r>
              <a:rPr lang="en-US" sz="6000" dirty="0" err="1"/>
              <a:t>programme</a:t>
            </a:r>
            <a:r>
              <a:rPr lang="en-US" sz="6000" dirty="0"/>
              <a:t> includes (multi-messenger !):								 	                  nuclei, neutrinos and photons with E&gt;1 </a:t>
            </a:r>
            <a:r>
              <a:rPr lang="en-US" sz="6000" dirty="0" err="1"/>
              <a:t>EeV</a:t>
            </a:r>
            <a:endParaRPr lang="en-US" sz="6000" dirty="0"/>
          </a:p>
          <a:p>
            <a:pPr marL="40640" indent="0">
              <a:buNone/>
            </a:pPr>
            <a:endParaRPr lang="en-US" sz="1500" dirty="0">
              <a:solidFill>
                <a:schemeClr val="tx1"/>
              </a:solidFill>
            </a:endParaRPr>
          </a:p>
          <a:p>
            <a:pPr marL="40640" indent="0">
              <a:buNone/>
            </a:pPr>
            <a:r>
              <a:rPr lang="en-US" sz="6000" dirty="0">
                <a:solidFill>
                  <a:schemeClr val="tx1"/>
                </a:solidFill>
              </a:rPr>
              <a:t>now  – 2030+	</a:t>
            </a:r>
            <a:r>
              <a:rPr lang="en-US" sz="6000" dirty="0" err="1">
                <a:solidFill>
                  <a:schemeClr val="tx1"/>
                </a:solidFill>
              </a:rPr>
              <a:t>AugerPrime</a:t>
            </a:r>
            <a:r>
              <a:rPr lang="en-US" sz="6000" dirty="0">
                <a:solidFill>
                  <a:schemeClr val="tx1"/>
                </a:solidFill>
              </a:rPr>
              <a:t> Upgrade &amp; harvesting</a:t>
            </a:r>
          </a:p>
          <a:p>
            <a:pPr marL="40640" indent="0">
              <a:buNone/>
            </a:pPr>
            <a:r>
              <a:rPr lang="en-US" sz="6000" dirty="0">
                <a:solidFill>
                  <a:schemeClr val="tx1"/>
                </a:solidFill>
              </a:rPr>
              <a:t>now  – 2030		GRAND, GCOS, … development</a:t>
            </a:r>
          </a:p>
          <a:p>
            <a:pPr marL="40640" indent="0">
              <a:buNone/>
            </a:pPr>
            <a:r>
              <a:rPr lang="en-US" sz="6000" dirty="0">
                <a:solidFill>
                  <a:schemeClr val="tx1"/>
                </a:solidFill>
              </a:rPr>
              <a:t>2030 – 2040+	GRAND, GCOS, … data taking</a:t>
            </a:r>
          </a:p>
          <a:p>
            <a:pPr marL="40640" indent="0">
              <a:buNone/>
            </a:pPr>
            <a:endParaRPr lang="en-US" sz="1500" dirty="0">
              <a:solidFill>
                <a:srgbClr val="E6344C"/>
              </a:solidFill>
            </a:endParaRPr>
          </a:p>
          <a:p>
            <a:pPr marL="40640" indent="0">
              <a:buNone/>
            </a:pPr>
            <a:r>
              <a:rPr lang="en-US" sz="6000" dirty="0">
                <a:solidFill>
                  <a:srgbClr val="E6344C"/>
                </a:solidFill>
              </a:rPr>
              <a:t>2030:	UHECR sources will be found,</a:t>
            </a:r>
          </a:p>
          <a:p>
            <a:pPr marL="40640" indent="0">
              <a:buNone/>
            </a:pPr>
            <a:r>
              <a:rPr lang="en-US" sz="6000" dirty="0">
                <a:solidFill>
                  <a:srgbClr val="E6344C"/>
                </a:solidFill>
              </a:rPr>
              <a:t>		UHECR propagation will be (partly) understood,</a:t>
            </a:r>
          </a:p>
          <a:p>
            <a:pPr marL="40640" indent="0">
              <a:buNone/>
            </a:pPr>
            <a:r>
              <a:rPr lang="en-US" sz="6000" dirty="0">
                <a:solidFill>
                  <a:srgbClr val="E6344C"/>
                </a:solidFill>
              </a:rPr>
              <a:t>		&gt;</a:t>
            </a:r>
            <a:r>
              <a:rPr lang="en-US" sz="6000" dirty="0" err="1">
                <a:solidFill>
                  <a:srgbClr val="E6344C"/>
                </a:solidFill>
              </a:rPr>
              <a:t>EeV</a:t>
            </a:r>
            <a:r>
              <a:rPr lang="en-US" sz="6000" dirty="0">
                <a:solidFill>
                  <a:srgbClr val="E6344C"/>
                </a:solidFill>
              </a:rPr>
              <a:t> hadronic, </a:t>
            </a:r>
            <a:r>
              <a:rPr lang="en-US" sz="6000" dirty="0">
                <a:solidFill>
                  <a:srgbClr val="E6344C"/>
                </a:solidFill>
                <a:latin typeface="Symbol" pitchFamily="2" charset="2"/>
              </a:rPr>
              <a:t>n</a:t>
            </a:r>
            <a:r>
              <a:rPr lang="en-US" sz="6000" dirty="0">
                <a:solidFill>
                  <a:srgbClr val="E6344C"/>
                </a:solidFill>
              </a:rPr>
              <a:t> (maybe </a:t>
            </a:r>
            <a:r>
              <a:rPr lang="en-US" sz="6000" dirty="0">
                <a:solidFill>
                  <a:srgbClr val="E6344C"/>
                </a:solidFill>
                <a:latin typeface="Symbol" pitchFamily="2" charset="2"/>
              </a:rPr>
              <a:t>g</a:t>
            </a:r>
            <a:r>
              <a:rPr lang="en-US" sz="6000" dirty="0">
                <a:solidFill>
                  <a:srgbClr val="E6344C"/>
                </a:solidFill>
              </a:rPr>
              <a:t>) interactions will be understood,</a:t>
            </a:r>
          </a:p>
          <a:p>
            <a:pPr marL="40640" indent="0">
              <a:buNone/>
            </a:pPr>
            <a:r>
              <a:rPr lang="en-US" sz="6000" dirty="0">
                <a:solidFill>
                  <a:srgbClr val="E6344C"/>
                </a:solidFill>
              </a:rPr>
              <a:t> 		multi-messenger will be done,</a:t>
            </a:r>
          </a:p>
          <a:p>
            <a:pPr marL="40640" indent="0">
              <a:buNone/>
            </a:pPr>
            <a:r>
              <a:rPr lang="en-US" sz="6000" dirty="0">
                <a:solidFill>
                  <a:srgbClr val="E6344C"/>
                </a:solidFill>
              </a:rPr>
              <a:t>		… (surprises !?)						</a:t>
            </a:r>
            <a:r>
              <a:rPr lang="en-US" sz="6000" b="1" dirty="0">
                <a:solidFill>
                  <a:srgbClr val="E6344C"/>
                </a:solidFill>
              </a:rPr>
              <a:t>Exciting times ahead !</a:t>
            </a:r>
          </a:p>
          <a:p>
            <a:endParaRPr lang="en-US" sz="6000" dirty="0"/>
          </a:p>
        </p:txBody>
      </p:sp>
    </p:spTree>
    <p:extLst>
      <p:ext uri="{BB962C8B-B14F-4D97-AF65-F5344CB8AC3E}">
        <p14:creationId xmlns:p14="http://schemas.microsoft.com/office/powerpoint/2010/main" val="3153823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F0566-33E0-6D4D-A760-C367EF0B8982}"/>
              </a:ext>
            </a:extLst>
          </p:cNvPr>
          <p:cNvSpPr>
            <a:spLocks noGrp="1"/>
          </p:cNvSpPr>
          <p:nvPr>
            <p:ph type="title"/>
          </p:nvPr>
        </p:nvSpPr>
        <p:spPr/>
        <p:txBody>
          <a:bodyPr/>
          <a:lstStyle/>
          <a:p>
            <a:r>
              <a:rPr lang="en-US">
                <a:solidFill>
                  <a:schemeClr val="bg1"/>
                </a:solidFill>
              </a:rPr>
              <a:t>		Cosmic Rays in the Universe</a:t>
            </a:r>
          </a:p>
        </p:txBody>
      </p:sp>
      <p:pic>
        <p:nvPicPr>
          <p:cNvPr id="51" name="Picture 50" descr="overviewEN.pdf"/>
          <p:cNvPicPr>
            <a:picLocks noChangeAspect="1"/>
          </p:cNvPicPr>
          <p:nvPr/>
        </p:nvPicPr>
        <p:blipFill rotWithShape="1">
          <a:blip r:embed="rId3"/>
          <a:srcRect l="4252" t="10258" r="3779" b="14282"/>
          <a:stretch/>
        </p:blipFill>
        <p:spPr>
          <a:xfrm>
            <a:off x="0" y="0"/>
            <a:ext cx="24441692" cy="12801600"/>
          </a:xfrm>
          <a:prstGeom prst="rect">
            <a:avLst/>
          </a:prstGeom>
        </p:spPr>
      </p:pic>
      <p:sp>
        <p:nvSpPr>
          <p:cNvPr id="3" name="TextBox 2">
            <a:extLst>
              <a:ext uri="{FF2B5EF4-FFF2-40B4-BE49-F238E27FC236}">
                <a16:creationId xmlns:a16="http://schemas.microsoft.com/office/drawing/2014/main" id="{71492F20-65D0-F94C-9EA5-6D8F0A1146DA}"/>
              </a:ext>
            </a:extLst>
          </p:cNvPr>
          <p:cNvSpPr txBox="1"/>
          <p:nvPr/>
        </p:nvSpPr>
        <p:spPr>
          <a:xfrm>
            <a:off x="330429" y="2882686"/>
            <a:ext cx="5281895" cy="22365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4400" b="0" i="0" u="none" strike="noStrike" cap="none" spc="0" normalizeH="0" baseline="0" dirty="0">
                <a:ln>
                  <a:noFill/>
                </a:ln>
                <a:solidFill>
                  <a:schemeClr val="bg1"/>
                </a:solidFill>
                <a:effectLst/>
                <a:uFillTx/>
                <a:latin typeface="Helvetica Neue"/>
                <a:ea typeface="Helvetica Neue"/>
                <a:cs typeface="Helvetica Neue"/>
                <a:sym typeface="Helvetica Neue"/>
              </a:rPr>
              <a:t>Astronomy</a:t>
            </a:r>
            <a:r>
              <a:rPr lang="en-GB" sz="4400" b="0" i="0" dirty="0">
                <a:solidFill>
                  <a:schemeClr val="bg1"/>
                </a:solidFill>
              </a:rPr>
              <a:t> + </a:t>
            </a:r>
          </a:p>
          <a:p>
            <a:pPr marL="0" marR="0" indent="0" algn="l" defTabSz="457200" rtl="0" fontAlgn="auto" latinLnBrk="0" hangingPunct="0">
              <a:lnSpc>
                <a:spcPct val="100000"/>
              </a:lnSpc>
              <a:spcBef>
                <a:spcPts val="0"/>
              </a:spcBef>
              <a:spcAft>
                <a:spcPts val="0"/>
              </a:spcAft>
              <a:buClrTx/>
              <a:buSzTx/>
              <a:buFontTx/>
              <a:buNone/>
              <a:tabLst/>
            </a:pPr>
            <a:r>
              <a:rPr kumimoji="0" lang="en-GB" sz="4400" b="0" i="0" u="none" strike="noStrike" cap="none" spc="0" normalizeH="0" baseline="0" dirty="0">
                <a:ln>
                  <a:noFill/>
                </a:ln>
                <a:solidFill>
                  <a:schemeClr val="bg1"/>
                </a:solidFill>
                <a:effectLst/>
                <a:uFillTx/>
                <a:latin typeface="Helvetica Neue"/>
                <a:ea typeface="Helvetica Neue"/>
                <a:cs typeface="Helvetica Neue"/>
                <a:sym typeface="Helvetica Neue"/>
              </a:rPr>
              <a:t>Physics</a:t>
            </a:r>
            <a:r>
              <a:rPr kumimoji="0" lang="en-GB" sz="4400" b="0" i="0" u="none" strike="noStrike" cap="none" spc="0" normalizeH="0" dirty="0">
                <a:ln>
                  <a:noFill/>
                </a:ln>
                <a:solidFill>
                  <a:schemeClr val="bg1"/>
                </a:solidFill>
                <a:effectLst/>
                <a:uFillTx/>
                <a:latin typeface="Helvetica Neue"/>
                <a:ea typeface="Helvetica Neue"/>
                <a:cs typeface="Helvetica Neue"/>
                <a:sym typeface="Helvetica Neue"/>
              </a:rPr>
              <a:t> of</a:t>
            </a:r>
          </a:p>
          <a:p>
            <a:pPr marL="0" marR="0" indent="0" algn="l" defTabSz="457200" rtl="0" fontAlgn="auto" latinLnBrk="0" hangingPunct="0">
              <a:lnSpc>
                <a:spcPct val="100000"/>
              </a:lnSpc>
              <a:spcBef>
                <a:spcPts val="0"/>
              </a:spcBef>
              <a:spcAft>
                <a:spcPts val="0"/>
              </a:spcAft>
              <a:buClrTx/>
              <a:buSzTx/>
              <a:buFontTx/>
              <a:buNone/>
              <a:tabLst/>
            </a:pPr>
            <a:r>
              <a:rPr lang="en-GB" sz="4400" b="0" i="0" dirty="0">
                <a:solidFill>
                  <a:schemeClr val="bg1"/>
                </a:solidFill>
              </a:rPr>
              <a:t>c</a:t>
            </a:r>
            <a:r>
              <a:rPr kumimoji="0" lang="en-GB" sz="4400" b="0" i="0" u="none" strike="noStrike" cap="none" spc="0" normalizeH="0" dirty="0">
                <a:ln>
                  <a:noFill/>
                </a:ln>
                <a:solidFill>
                  <a:schemeClr val="bg1"/>
                </a:solidFill>
                <a:effectLst/>
                <a:uFillTx/>
                <a:latin typeface="Helvetica Neue"/>
                <a:ea typeface="Helvetica Neue"/>
                <a:cs typeface="Helvetica Neue"/>
                <a:sym typeface="Helvetica Neue"/>
              </a:rPr>
              <a:t>osmic </a:t>
            </a:r>
            <a:r>
              <a:rPr lang="en-GB" sz="4400" b="0" i="0" dirty="0">
                <a:solidFill>
                  <a:schemeClr val="bg1"/>
                </a:solidFill>
              </a:rPr>
              <a:t>a</a:t>
            </a:r>
            <a:r>
              <a:rPr kumimoji="0" lang="en-GB" sz="4400" b="0" i="0" u="none" strike="noStrike" cap="none" spc="0" normalizeH="0" baseline="0" dirty="0">
                <a:ln>
                  <a:noFill/>
                </a:ln>
                <a:solidFill>
                  <a:schemeClr val="bg1"/>
                </a:solidFill>
                <a:effectLst/>
                <a:uFillTx/>
                <a:latin typeface="Helvetica Neue"/>
                <a:ea typeface="Helvetica Neue"/>
                <a:cs typeface="Helvetica Neue"/>
                <a:sym typeface="Helvetica Neue"/>
              </a:rPr>
              <a:t>ccelerator</a:t>
            </a:r>
            <a:r>
              <a:rPr lang="en-GB" sz="4400" b="0" i="0" dirty="0">
                <a:solidFill>
                  <a:schemeClr val="bg1"/>
                </a:solidFill>
              </a:rPr>
              <a:t>s</a:t>
            </a:r>
          </a:p>
        </p:txBody>
      </p:sp>
      <p:sp>
        <p:nvSpPr>
          <p:cNvPr id="5" name="TextBox 4">
            <a:extLst>
              <a:ext uri="{FF2B5EF4-FFF2-40B4-BE49-F238E27FC236}">
                <a16:creationId xmlns:a16="http://schemas.microsoft.com/office/drawing/2014/main" id="{F5AC0254-1BCB-394A-A187-6831E5B59150}"/>
              </a:ext>
            </a:extLst>
          </p:cNvPr>
          <p:cNvSpPr txBox="1"/>
          <p:nvPr/>
        </p:nvSpPr>
        <p:spPr>
          <a:xfrm>
            <a:off x="4122821" y="9068483"/>
            <a:ext cx="4722447" cy="22365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4400" b="0" i="0" u="none" strike="noStrike" cap="none" spc="0" normalizeH="0" baseline="0" dirty="0">
                <a:ln>
                  <a:noFill/>
                </a:ln>
                <a:solidFill>
                  <a:schemeClr val="bg1"/>
                </a:solidFill>
                <a:effectLst/>
                <a:uFillTx/>
                <a:latin typeface="Helvetica Neue"/>
                <a:ea typeface="Helvetica Neue"/>
                <a:cs typeface="Helvetica Neue"/>
                <a:sym typeface="Helvetica Neue"/>
              </a:rPr>
              <a:t>Cosmic B-fields</a:t>
            </a:r>
            <a:r>
              <a:rPr lang="en-GB" sz="4400" b="0" i="0" dirty="0">
                <a:solidFill>
                  <a:schemeClr val="bg1"/>
                </a:solidFill>
              </a:rPr>
              <a:t> +</a:t>
            </a:r>
          </a:p>
          <a:p>
            <a:pPr marL="0" marR="0" indent="0" algn="l" defTabSz="457200" rtl="0" fontAlgn="auto" latinLnBrk="0" hangingPunct="0">
              <a:lnSpc>
                <a:spcPct val="100000"/>
              </a:lnSpc>
              <a:spcBef>
                <a:spcPts val="0"/>
              </a:spcBef>
              <a:spcAft>
                <a:spcPts val="0"/>
              </a:spcAft>
              <a:buClrTx/>
              <a:buSzTx/>
              <a:buFontTx/>
              <a:buNone/>
              <a:tabLst/>
            </a:pPr>
            <a:r>
              <a:rPr lang="en-GB" sz="4400" b="0" i="0" dirty="0">
                <a:solidFill>
                  <a:schemeClr val="bg1"/>
                </a:solidFill>
              </a:rPr>
              <a:t>Structure of</a:t>
            </a:r>
          </a:p>
          <a:p>
            <a:pPr marL="0" marR="0" indent="0" algn="l" defTabSz="457200" rtl="0" fontAlgn="auto" latinLnBrk="0" hangingPunct="0">
              <a:lnSpc>
                <a:spcPct val="100000"/>
              </a:lnSpc>
              <a:spcBef>
                <a:spcPts val="0"/>
              </a:spcBef>
              <a:spcAft>
                <a:spcPts val="0"/>
              </a:spcAft>
              <a:buClrTx/>
              <a:buSzTx/>
              <a:buFontTx/>
              <a:buNone/>
              <a:tabLst/>
            </a:pPr>
            <a:r>
              <a:rPr lang="en-GB" sz="4400" b="0" i="0" dirty="0">
                <a:solidFill>
                  <a:schemeClr val="bg1"/>
                </a:solidFill>
              </a:rPr>
              <a:t>space-time </a:t>
            </a:r>
          </a:p>
        </p:txBody>
      </p:sp>
      <p:sp>
        <p:nvSpPr>
          <p:cNvPr id="6" name="TextBox 5">
            <a:extLst>
              <a:ext uri="{FF2B5EF4-FFF2-40B4-BE49-F238E27FC236}">
                <a16:creationId xmlns:a16="http://schemas.microsoft.com/office/drawing/2014/main" id="{F089DE1F-31E4-AE43-AAEE-0DF0659D1A6D}"/>
              </a:ext>
            </a:extLst>
          </p:cNvPr>
          <p:cNvSpPr txBox="1"/>
          <p:nvPr/>
        </p:nvSpPr>
        <p:spPr>
          <a:xfrm>
            <a:off x="15921790" y="5999760"/>
            <a:ext cx="5188921" cy="882293"/>
          </a:xfrm>
          <a:prstGeom prst="rect">
            <a:avLst/>
          </a:prstGeom>
          <a:solidFill>
            <a:srgbClr val="FFFF00">
              <a:alpha val="69804"/>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4400" b="0" i="0" u="none" strike="noStrike" cap="none" spc="0" normalizeH="0" baseline="0" dirty="0">
                <a:ln>
                  <a:noFill/>
                </a:ln>
                <a:solidFill>
                  <a:schemeClr val="tx1"/>
                </a:solidFill>
                <a:effectLst/>
                <a:uFillTx/>
                <a:latin typeface="Helvetica Neue"/>
                <a:ea typeface="Helvetica Neue"/>
                <a:cs typeface="Helvetica Neue"/>
                <a:sym typeface="Helvetica Neue"/>
              </a:rPr>
              <a:t>Particle interactions</a:t>
            </a:r>
            <a:endParaRPr lang="en-GB" sz="4400" b="0" i="0" dirty="0">
              <a:solidFill>
                <a:schemeClr val="tx1"/>
              </a:solidFill>
            </a:endParaRPr>
          </a:p>
        </p:txBody>
      </p:sp>
      <p:grpSp>
        <p:nvGrpSpPr>
          <p:cNvPr id="7" name="Group 6">
            <a:extLst>
              <a:ext uri="{FF2B5EF4-FFF2-40B4-BE49-F238E27FC236}">
                <a16:creationId xmlns:a16="http://schemas.microsoft.com/office/drawing/2014/main" id="{21ED89F8-FFC2-D846-BC99-64C1AE031A4D}"/>
              </a:ext>
            </a:extLst>
          </p:cNvPr>
          <p:cNvGrpSpPr/>
          <p:nvPr/>
        </p:nvGrpSpPr>
        <p:grpSpPr>
          <a:xfrm>
            <a:off x="4143375" y="0"/>
            <a:ext cx="7393777" cy="2000250"/>
            <a:chOff x="4143375" y="0"/>
            <a:chExt cx="7393777" cy="2000250"/>
          </a:xfrm>
        </p:grpSpPr>
        <p:pic>
          <p:nvPicPr>
            <p:cNvPr id="4" name="Picture 3">
              <a:extLst>
                <a:ext uri="{FF2B5EF4-FFF2-40B4-BE49-F238E27FC236}">
                  <a16:creationId xmlns:a16="http://schemas.microsoft.com/office/drawing/2014/main" id="{E9896FEB-50BE-B64F-9010-BFE2CC114045}"/>
                </a:ext>
              </a:extLst>
            </p:cNvPr>
            <p:cNvPicPr>
              <a:picLocks noChangeAspect="1"/>
            </p:cNvPicPr>
            <p:nvPr/>
          </p:nvPicPr>
          <p:blipFill rotWithShape="1">
            <a:blip r:embed="rId4"/>
            <a:srcRect l="41510"/>
            <a:stretch/>
          </p:blipFill>
          <p:spPr>
            <a:xfrm rot="696991">
              <a:off x="4143375" y="0"/>
              <a:ext cx="2079923" cy="2000250"/>
            </a:xfrm>
            <a:prstGeom prst="rect">
              <a:avLst/>
            </a:prstGeom>
          </p:spPr>
        </p:pic>
        <p:sp>
          <p:nvSpPr>
            <p:cNvPr id="8" name="TextBox 7">
              <a:extLst>
                <a:ext uri="{FF2B5EF4-FFF2-40B4-BE49-F238E27FC236}">
                  <a16:creationId xmlns:a16="http://schemas.microsoft.com/office/drawing/2014/main" id="{AEC86CF4-82E4-7242-95F6-8614752E6AC1}"/>
                </a:ext>
              </a:extLst>
            </p:cNvPr>
            <p:cNvSpPr txBox="1"/>
            <p:nvPr/>
          </p:nvSpPr>
          <p:spPr>
            <a:xfrm>
              <a:off x="6306553" y="648533"/>
              <a:ext cx="5230599" cy="8822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GB" sz="4400" b="0" i="0" dirty="0">
                  <a:solidFill>
                    <a:schemeClr val="bg1"/>
                  </a:solidFill>
                </a:rPr>
                <a:t>Gravitational Waves</a:t>
              </a:r>
            </a:p>
          </p:txBody>
        </p:sp>
      </p:grpSp>
    </p:spTree>
    <p:extLst>
      <p:ext uri="{BB962C8B-B14F-4D97-AF65-F5344CB8AC3E}">
        <p14:creationId xmlns:p14="http://schemas.microsoft.com/office/powerpoint/2010/main" val="1625253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F0566-33E0-6D4D-A760-C367EF0B8982}"/>
              </a:ext>
            </a:extLst>
          </p:cNvPr>
          <p:cNvSpPr>
            <a:spLocks noGrp="1"/>
          </p:cNvSpPr>
          <p:nvPr>
            <p:ph type="title"/>
          </p:nvPr>
        </p:nvSpPr>
        <p:spPr>
          <a:xfrm>
            <a:off x="0" y="0"/>
            <a:ext cx="24384000" cy="1552918"/>
          </a:xfrm>
        </p:spPr>
        <p:txBody>
          <a:bodyPr/>
          <a:lstStyle/>
          <a:p>
            <a:r>
              <a:rPr lang="en-US">
                <a:solidFill>
                  <a:schemeClr val="bg1"/>
                </a:solidFill>
              </a:rPr>
              <a:t>Cosmic magnetic field, particle type and sources</a:t>
            </a:r>
          </a:p>
        </p:txBody>
      </p:sp>
      <p:pic>
        <p:nvPicPr>
          <p:cNvPr id="5" name="Picture 4">
            <a:extLst>
              <a:ext uri="{FF2B5EF4-FFF2-40B4-BE49-F238E27FC236}">
                <a16:creationId xmlns:a16="http://schemas.microsoft.com/office/drawing/2014/main" id="{79C68B72-7787-F948-92EC-8D90EFE76675}"/>
              </a:ext>
            </a:extLst>
          </p:cNvPr>
          <p:cNvPicPr>
            <a:picLocks noChangeAspect="1"/>
          </p:cNvPicPr>
          <p:nvPr/>
        </p:nvPicPr>
        <p:blipFill rotWithShape="1">
          <a:blip r:embed="rId3"/>
          <a:srcRect b="6407"/>
          <a:stretch/>
        </p:blipFill>
        <p:spPr>
          <a:xfrm>
            <a:off x="21516" y="1313"/>
            <a:ext cx="24366533" cy="12837135"/>
          </a:xfrm>
          <a:prstGeom prst="rect">
            <a:avLst/>
          </a:prstGeom>
        </p:spPr>
      </p:pic>
      <p:grpSp>
        <p:nvGrpSpPr>
          <p:cNvPr id="7" name="Group 6">
            <a:extLst>
              <a:ext uri="{FF2B5EF4-FFF2-40B4-BE49-F238E27FC236}">
                <a16:creationId xmlns:a16="http://schemas.microsoft.com/office/drawing/2014/main" id="{01CC4C73-CE5E-9B48-9C31-40D5C9542554}"/>
              </a:ext>
            </a:extLst>
          </p:cNvPr>
          <p:cNvGrpSpPr/>
          <p:nvPr/>
        </p:nvGrpSpPr>
        <p:grpSpPr>
          <a:xfrm>
            <a:off x="251155" y="564970"/>
            <a:ext cx="12896434" cy="5604556"/>
            <a:chOff x="745424" y="-27289"/>
            <a:chExt cx="18619809" cy="7418265"/>
          </a:xfrm>
        </p:grpSpPr>
        <p:pic>
          <p:nvPicPr>
            <p:cNvPr id="3" name="Picture 2">
              <a:extLst>
                <a:ext uri="{FF2B5EF4-FFF2-40B4-BE49-F238E27FC236}">
                  <a16:creationId xmlns:a16="http://schemas.microsoft.com/office/drawing/2014/main" id="{2BB790A5-BC60-3A42-9D8B-C761A041ECC8}"/>
                </a:ext>
              </a:extLst>
            </p:cNvPr>
            <p:cNvPicPr>
              <a:picLocks noChangeAspect="1" noChangeArrowheads="1"/>
            </p:cNvPicPr>
            <p:nvPr/>
          </p:nvPicPr>
          <p:blipFill>
            <a:blip r:embed="rId4"/>
            <a:srcRect/>
            <a:stretch>
              <a:fillRect/>
            </a:stretch>
          </p:blipFill>
          <p:spPr bwMode="auto">
            <a:xfrm flipH="1">
              <a:off x="749473" y="467985"/>
              <a:ext cx="18615760" cy="6922991"/>
            </a:xfrm>
            <a:prstGeom prst="rect">
              <a:avLst/>
            </a:prstGeom>
            <a:noFill/>
            <a:ln w="12700" cap="flat">
              <a:noFill/>
              <a:round/>
              <a:headEnd/>
              <a:tailEnd/>
            </a:ln>
          </p:spPr>
        </p:pic>
        <p:sp>
          <p:nvSpPr>
            <p:cNvPr id="6" name="TextBox 5">
              <a:extLst>
                <a:ext uri="{FF2B5EF4-FFF2-40B4-BE49-F238E27FC236}">
                  <a16:creationId xmlns:a16="http://schemas.microsoft.com/office/drawing/2014/main" id="{6B07BB09-1442-4A48-B1A8-640829EB0467}"/>
                </a:ext>
              </a:extLst>
            </p:cNvPr>
            <p:cNvSpPr txBox="1"/>
            <p:nvPr/>
          </p:nvSpPr>
          <p:spPr>
            <a:xfrm>
              <a:off x="745424" y="-27289"/>
              <a:ext cx="18615761" cy="124929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Helvetica Neue"/>
                  <a:ea typeface="Helvetica Neue"/>
                  <a:cs typeface="Helvetica Neue"/>
                  <a:sym typeface="Helvetica Neue"/>
                </a:rPr>
                <a:t>Trajectories of </a:t>
              </a:r>
              <a:r>
                <a:rPr kumimoji="0" lang="en-US" sz="2400" i="0" u="sng" strike="noStrike" cap="none" spc="0" normalizeH="0" baseline="0" dirty="0">
                  <a:ln>
                    <a:noFill/>
                  </a:ln>
                  <a:solidFill>
                    <a:srgbClr val="000000"/>
                  </a:solidFill>
                  <a:effectLst/>
                  <a:uFillTx/>
                  <a:latin typeface="Helvetica Neue"/>
                  <a:ea typeface="Helvetica Neue"/>
                  <a:cs typeface="Helvetica Neue"/>
                  <a:sym typeface="Helvetica Neue"/>
                </a:rPr>
                <a:t>proton</a:t>
              </a:r>
              <a:r>
                <a:rPr kumimoji="0" lang="en-US" sz="2400" b="0" i="0" u="none" strike="noStrike" cap="none" spc="0" normalizeH="0" baseline="0" dirty="0">
                  <a:ln>
                    <a:noFill/>
                  </a:ln>
                  <a:solidFill>
                    <a:srgbClr val="000000"/>
                  </a:solidFill>
                  <a:effectLst/>
                  <a:uFillTx/>
                  <a:latin typeface="Helvetica Neue"/>
                  <a:ea typeface="Helvetica Neue"/>
                  <a:cs typeface="Helvetica Neue"/>
                  <a:sym typeface="Helvetica Neue"/>
                </a:rPr>
                <a:t> in our Milky Way</a:t>
              </a:r>
            </a:p>
            <a:p>
              <a:pPr marL="0" marR="0" indent="0" algn="l" defTabSz="457200" rtl="0" fontAlgn="auto" latinLnBrk="0" hangingPunct="0">
                <a:lnSpc>
                  <a:spcPct val="100000"/>
                </a:lnSpc>
                <a:spcBef>
                  <a:spcPts val="0"/>
                </a:spcBef>
                <a:spcAft>
                  <a:spcPts val="0"/>
                </a:spcAft>
                <a:buClrTx/>
                <a:buSzTx/>
                <a:buFontTx/>
                <a:buNone/>
                <a:tabLst/>
              </a:pPr>
              <a:r>
                <a:rPr lang="en-US" sz="2400" b="0" i="0" dirty="0"/>
                <a:t>			10</a:t>
              </a:r>
              <a:r>
                <a:rPr lang="en-US" sz="2400" b="0" i="0" baseline="30000" dirty="0"/>
                <a:t>18</a:t>
              </a:r>
              <a:r>
                <a:rPr lang="en-US" sz="2400" b="0" i="0" dirty="0"/>
                <a:t> eV								10</a:t>
              </a:r>
              <a:r>
                <a:rPr lang="en-US" sz="2400" b="0" i="0" baseline="30000" dirty="0"/>
                <a:t>19</a:t>
              </a:r>
              <a:r>
                <a:rPr lang="en-US" sz="2400" b="0" i="0" dirty="0"/>
                <a:t>	eV							10</a:t>
              </a:r>
              <a:r>
                <a:rPr lang="en-US" sz="2400" b="0" i="0" baseline="30000" dirty="0"/>
                <a:t>20</a:t>
              </a:r>
              <a:r>
                <a:rPr lang="en-US" sz="2400" b="0" i="0" dirty="0"/>
                <a:t> eV</a:t>
              </a:r>
              <a:endParaRPr kumimoji="0" lang="en-US" sz="2400" b="0"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grpSp>
      <p:pic>
        <p:nvPicPr>
          <p:cNvPr id="4" name="Picture 3" descr="rook.png">
            <a:extLst>
              <a:ext uri="{FF2B5EF4-FFF2-40B4-BE49-F238E27FC236}">
                <a16:creationId xmlns:a16="http://schemas.microsoft.com/office/drawing/2014/main" id="{68EE8353-696B-9B40-A589-D291541F6EFB}"/>
              </a:ext>
            </a:extLst>
          </p:cNvPr>
          <p:cNvPicPr>
            <a:picLocks noChangeAspect="1"/>
          </p:cNvPicPr>
          <p:nvPr/>
        </p:nvPicPr>
        <p:blipFill>
          <a:blip r:embed="rId5"/>
          <a:stretch>
            <a:fillRect/>
          </a:stretch>
        </p:blipFill>
        <p:spPr>
          <a:xfrm>
            <a:off x="8066281" y="1824314"/>
            <a:ext cx="6694446" cy="5407891"/>
          </a:xfrm>
          <a:prstGeom prst="rect">
            <a:avLst/>
          </a:prstGeom>
        </p:spPr>
      </p:pic>
      <p:sp>
        <p:nvSpPr>
          <p:cNvPr id="9" name="TextBox 8">
            <a:extLst>
              <a:ext uri="{FF2B5EF4-FFF2-40B4-BE49-F238E27FC236}">
                <a16:creationId xmlns:a16="http://schemas.microsoft.com/office/drawing/2014/main" id="{7AEA4682-34B3-E846-81AD-8DE96616CC3B}"/>
              </a:ext>
            </a:extLst>
          </p:cNvPr>
          <p:cNvSpPr txBox="1"/>
          <p:nvPr/>
        </p:nvSpPr>
        <p:spPr>
          <a:xfrm>
            <a:off x="13857328" y="9139683"/>
            <a:ext cx="9220473" cy="16825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4800" b="0" i="0" u="none" strike="noStrike" cap="none" spc="0" normalizeH="0" baseline="0" dirty="0">
                <a:ln>
                  <a:noFill/>
                </a:ln>
                <a:solidFill>
                  <a:schemeClr val="bg1"/>
                </a:solidFill>
                <a:effectLst/>
                <a:uFillTx/>
                <a:latin typeface="Helvetica Neue"/>
                <a:ea typeface="Helvetica Neue"/>
                <a:cs typeface="Helvetica Neue"/>
                <a:sym typeface="Helvetica Neue"/>
              </a:rPr>
              <a:t>GZK interactions/cosmic horizon</a:t>
            </a:r>
          </a:p>
          <a:p>
            <a:pPr marL="0" marR="0" indent="0" algn="ctr" defTabSz="457200" rtl="0" fontAlgn="auto" latinLnBrk="0" hangingPunct="0">
              <a:lnSpc>
                <a:spcPct val="100000"/>
              </a:lnSpc>
              <a:spcBef>
                <a:spcPts val="0"/>
              </a:spcBef>
              <a:spcAft>
                <a:spcPts val="0"/>
              </a:spcAft>
              <a:buClrTx/>
              <a:buSzTx/>
              <a:buFontTx/>
              <a:buNone/>
              <a:tabLst/>
            </a:pPr>
            <a:r>
              <a:rPr kumimoji="0" lang="en-US" sz="4800" b="0" i="0" u="none" strike="noStrike" cap="none" spc="0" normalizeH="0" baseline="0" dirty="0">
                <a:ln>
                  <a:noFill/>
                </a:ln>
                <a:solidFill>
                  <a:schemeClr val="bg1"/>
                </a:solidFill>
                <a:effectLst/>
                <a:uFillTx/>
                <a:latin typeface="Helvetica Neue"/>
                <a:ea typeface="Helvetica Neue"/>
                <a:cs typeface="Helvetica Neue"/>
                <a:sym typeface="Helvetica Neue"/>
              </a:rPr>
              <a:t>p + </a:t>
            </a:r>
            <a:r>
              <a:rPr kumimoji="0" lang="en-US" sz="4800" b="0" i="0" u="none" strike="noStrike" cap="none" spc="0" normalizeH="0" baseline="0" dirty="0">
                <a:ln>
                  <a:noFill/>
                </a:ln>
                <a:solidFill>
                  <a:schemeClr val="bg1"/>
                </a:solidFill>
                <a:effectLst/>
                <a:uFillTx/>
                <a:latin typeface="Symbol" pitchFamily="2" charset="2"/>
                <a:sym typeface="Helvetica Neue"/>
              </a:rPr>
              <a:t>g</a:t>
            </a:r>
            <a:r>
              <a:rPr kumimoji="0" lang="en-US" sz="4800" b="0" i="0" u="none" strike="noStrike" cap="none" spc="0" normalizeH="0" baseline="0" dirty="0">
                <a:ln>
                  <a:noFill/>
                </a:ln>
                <a:solidFill>
                  <a:schemeClr val="bg1"/>
                </a:solidFill>
                <a:effectLst/>
                <a:uFillTx/>
                <a:latin typeface="Helvetica Neue"/>
                <a:ea typeface="Helvetica Neue"/>
                <a:cs typeface="Helvetica Neue"/>
                <a:sym typeface="Helvetica Neue"/>
              </a:rPr>
              <a:t> -&gt; </a:t>
            </a:r>
            <a:r>
              <a:rPr kumimoji="0" lang="en-US" sz="4800" b="0" i="0" u="none" strike="noStrike" cap="none" spc="0" normalizeH="0" baseline="0" dirty="0" err="1">
                <a:ln>
                  <a:noFill/>
                </a:ln>
                <a:solidFill>
                  <a:schemeClr val="bg1"/>
                </a:solidFill>
                <a:effectLst/>
                <a:uFillTx/>
                <a:latin typeface="Helvetica Neue"/>
                <a:ea typeface="Helvetica Neue"/>
                <a:cs typeface="Helvetica Neue"/>
                <a:sym typeface="Helvetica Neue"/>
              </a:rPr>
              <a:t>p/n</a:t>
            </a:r>
            <a:r>
              <a:rPr kumimoji="0" lang="en-US" sz="4800" b="0" i="0" u="none" strike="noStrike" cap="none" spc="0" normalizeH="0" baseline="0" dirty="0">
                <a:ln>
                  <a:noFill/>
                </a:ln>
                <a:solidFill>
                  <a:schemeClr val="bg1"/>
                </a:solidFill>
                <a:effectLst/>
                <a:uFillTx/>
                <a:latin typeface="Helvetica Neue"/>
                <a:ea typeface="Helvetica Neue"/>
                <a:cs typeface="Helvetica Neue"/>
                <a:sym typeface="Helvetica Neue"/>
              </a:rPr>
              <a:t> + </a:t>
            </a:r>
            <a:r>
              <a:rPr kumimoji="0" lang="en-US" sz="4800" b="0" i="0" u="none" strike="noStrike" cap="none" spc="0" normalizeH="0" baseline="0" dirty="0">
                <a:ln>
                  <a:noFill/>
                </a:ln>
                <a:solidFill>
                  <a:schemeClr val="bg1"/>
                </a:solidFill>
                <a:effectLst/>
                <a:uFillTx/>
                <a:latin typeface="Symbol" pitchFamily="2" charset="2"/>
                <a:sym typeface="Helvetica Neue"/>
              </a:rPr>
              <a:t>p</a:t>
            </a:r>
            <a:r>
              <a:rPr kumimoji="0" lang="en-US" sz="4800" b="0" i="0" u="none" strike="noStrike" cap="none" spc="0" normalizeH="0" baseline="0" dirty="0">
                <a:ln>
                  <a:noFill/>
                </a:ln>
                <a:solidFill>
                  <a:schemeClr val="bg1"/>
                </a:solidFill>
                <a:effectLst/>
                <a:uFillTx/>
                <a:latin typeface="Helvetica Neue"/>
                <a:ea typeface="Helvetica Neue"/>
                <a:cs typeface="Helvetica Neue"/>
                <a:sym typeface="Helvetica Neue"/>
              </a:rPr>
              <a:t> -&gt; </a:t>
            </a:r>
            <a:r>
              <a:rPr kumimoji="0" lang="en-US" sz="4800" b="0" i="0" u="none" strike="noStrike" cap="none" spc="0" normalizeH="0" baseline="0" dirty="0" err="1">
                <a:ln>
                  <a:noFill/>
                </a:ln>
                <a:solidFill>
                  <a:schemeClr val="bg1"/>
                </a:solidFill>
                <a:effectLst/>
                <a:uFillTx/>
                <a:latin typeface="Helvetica Neue"/>
                <a:ea typeface="Helvetica Neue"/>
                <a:cs typeface="Helvetica Neue"/>
                <a:sym typeface="Helvetica Neue"/>
              </a:rPr>
              <a:t>p/n</a:t>
            </a:r>
            <a:r>
              <a:rPr kumimoji="0" lang="en-US" sz="4800" b="0" i="0" u="none" strike="noStrike" cap="none" spc="0" normalizeH="0" baseline="0" dirty="0">
                <a:ln>
                  <a:noFill/>
                </a:ln>
                <a:solidFill>
                  <a:schemeClr val="bg1"/>
                </a:solidFill>
                <a:effectLst/>
                <a:uFillTx/>
                <a:latin typeface="Helvetica Neue"/>
                <a:ea typeface="Helvetica Neue"/>
                <a:cs typeface="Helvetica Neue"/>
                <a:sym typeface="Helvetica Neue"/>
              </a:rPr>
              <a:t> + </a:t>
            </a:r>
            <a:r>
              <a:rPr kumimoji="0" lang="en-US" sz="4800" b="0" i="0" u="none" strike="noStrike" cap="none" spc="0" normalizeH="0" baseline="0" dirty="0">
                <a:ln>
                  <a:noFill/>
                </a:ln>
                <a:solidFill>
                  <a:schemeClr val="bg1"/>
                </a:solidFill>
                <a:effectLst/>
                <a:uFillTx/>
                <a:latin typeface="Symbol" pitchFamily="2" charset="2"/>
                <a:sym typeface="Helvetica Neue"/>
              </a:rPr>
              <a:t>gg</a:t>
            </a:r>
            <a:r>
              <a:rPr kumimoji="0" lang="en-US" sz="4800" b="0" i="0" u="none" strike="noStrike" cap="none" spc="0" normalizeH="0" baseline="0" dirty="0">
                <a:ln>
                  <a:noFill/>
                </a:ln>
                <a:solidFill>
                  <a:schemeClr val="bg1"/>
                </a:solidFill>
                <a:effectLst/>
                <a:uFillTx/>
                <a:latin typeface="Helvetica Neue"/>
                <a:ea typeface="Helvetica Neue"/>
                <a:cs typeface="Helvetica Neue"/>
                <a:sym typeface="Helvetica Neue"/>
              </a:rPr>
              <a:t>/</a:t>
            </a:r>
            <a:r>
              <a:rPr kumimoji="0" lang="en-US" sz="4800" b="0" i="0" u="none" strike="noStrike" cap="none" spc="0" normalizeH="0" baseline="0" dirty="0" err="1">
                <a:ln>
                  <a:noFill/>
                </a:ln>
                <a:solidFill>
                  <a:schemeClr val="bg1"/>
                </a:solidFill>
                <a:effectLst/>
                <a:uFillTx/>
                <a:latin typeface="Symbol" pitchFamily="2" charset="2"/>
                <a:sym typeface="Helvetica Neue"/>
              </a:rPr>
              <a:t>mn</a:t>
            </a:r>
            <a:endParaRPr kumimoji="0" lang="en-US" sz="4800" b="0" i="0" u="none" strike="noStrike" cap="none" spc="0" normalizeH="0" baseline="0" dirty="0">
              <a:ln>
                <a:noFill/>
              </a:ln>
              <a:solidFill>
                <a:schemeClr val="bg1"/>
              </a:solidFill>
              <a:effectLst/>
              <a:uFillTx/>
              <a:latin typeface="Symbol" pitchFamily="2" charset="2"/>
              <a:sym typeface="Helvetica Neue"/>
            </a:endParaRPr>
          </a:p>
        </p:txBody>
      </p:sp>
      <p:pic>
        <p:nvPicPr>
          <p:cNvPr id="10" name="Picture 2" descr="GZKAbs">
            <a:extLst>
              <a:ext uri="{FF2B5EF4-FFF2-40B4-BE49-F238E27FC236}">
                <a16:creationId xmlns:a16="http://schemas.microsoft.com/office/drawing/2014/main" id="{1F6884B2-F7EF-E146-ADAA-85D0C3BDE8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29253" y="259256"/>
            <a:ext cx="8129038" cy="8907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2B870D6A-A61F-6549-9E81-1140892BD88A}"/>
              </a:ext>
            </a:extLst>
          </p:cNvPr>
          <p:cNvSpPr txBox="1"/>
          <p:nvPr/>
        </p:nvSpPr>
        <p:spPr>
          <a:xfrm>
            <a:off x="0" y="8252745"/>
            <a:ext cx="13700866" cy="9438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4800" b="0" i="0" u="none" strike="noStrike" cap="none" spc="0" normalizeH="0" baseline="0" dirty="0">
                <a:ln>
                  <a:noFill/>
                </a:ln>
                <a:solidFill>
                  <a:schemeClr val="bg1"/>
                </a:solidFill>
                <a:effectLst/>
                <a:uFillTx/>
                <a:latin typeface="Helvetica Neue"/>
                <a:ea typeface="Helvetica Neue"/>
                <a:cs typeface="Helvetica Neue"/>
                <a:sym typeface="Helvetica Neue"/>
              </a:rPr>
              <a:t>Only pointing back to source for rigidity &gt; 10 </a:t>
            </a:r>
            <a:r>
              <a:rPr kumimoji="0" lang="en-US" sz="4800" b="0" i="0" u="none" strike="noStrike" cap="none" spc="0" normalizeH="0" baseline="0" dirty="0" err="1">
                <a:ln>
                  <a:noFill/>
                </a:ln>
                <a:solidFill>
                  <a:schemeClr val="bg1"/>
                </a:solidFill>
                <a:effectLst/>
                <a:uFillTx/>
                <a:latin typeface="Helvetica Neue"/>
                <a:ea typeface="Helvetica Neue"/>
                <a:cs typeface="Helvetica Neue"/>
                <a:sym typeface="Helvetica Neue"/>
              </a:rPr>
              <a:t>EeV</a:t>
            </a:r>
            <a:endParaRPr kumimoji="0" lang="en-US" sz="4800" b="0" i="0" u="none" strike="noStrike" cap="none" spc="0" normalizeH="0" baseline="0" dirty="0">
              <a:ln>
                <a:noFill/>
              </a:ln>
              <a:solidFill>
                <a:schemeClr val="bg1"/>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1024181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22062CE-AFCD-2E42-8516-775E13C6C869}"/>
              </a:ext>
            </a:extLst>
          </p:cNvPr>
          <p:cNvSpPr/>
          <p:nvPr/>
        </p:nvSpPr>
        <p:spPr>
          <a:xfrm>
            <a:off x="-91622" y="-24714"/>
            <a:ext cx="24567244" cy="12763251"/>
          </a:xfrm>
          <a:prstGeom prst="rect">
            <a:avLst/>
          </a:prstGeom>
          <a:solidFill>
            <a:schemeClr val="bg1"/>
          </a:solidFill>
          <a:ln w="127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40639" marR="40639" indent="0" algn="l" defTabSz="9144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000000"/>
              </a:solidFill>
              <a:effectLst/>
              <a:uFill>
                <a:solidFill>
                  <a:srgbClr val="000000"/>
                </a:solidFill>
              </a:uFill>
              <a:latin typeface="Arial"/>
              <a:ea typeface="Arial"/>
              <a:cs typeface="Arial"/>
              <a:sym typeface="Arial"/>
            </a:endParaRPr>
          </a:p>
        </p:txBody>
      </p:sp>
      <p:grpSp>
        <p:nvGrpSpPr>
          <p:cNvPr id="24" name="Group 23">
            <a:extLst>
              <a:ext uri="{FF2B5EF4-FFF2-40B4-BE49-F238E27FC236}">
                <a16:creationId xmlns:a16="http://schemas.microsoft.com/office/drawing/2014/main" id="{84498AE8-2870-C442-A7CF-916EE91E444B}"/>
              </a:ext>
            </a:extLst>
          </p:cNvPr>
          <p:cNvGrpSpPr/>
          <p:nvPr/>
        </p:nvGrpSpPr>
        <p:grpSpPr>
          <a:xfrm>
            <a:off x="-134470" y="2254599"/>
            <a:ext cx="10045794" cy="9476856"/>
            <a:chOff x="11950262" y="2658309"/>
            <a:chExt cx="10045794" cy="9476856"/>
          </a:xfrm>
        </p:grpSpPr>
        <p:pic>
          <p:nvPicPr>
            <p:cNvPr id="5" name="Picture 4" descr="scenarios.pdf">
              <a:extLst>
                <a:ext uri="{FF2B5EF4-FFF2-40B4-BE49-F238E27FC236}">
                  <a16:creationId xmlns:a16="http://schemas.microsoft.com/office/drawing/2014/main" id="{FAC284E0-3403-B541-9815-5F6D708D583F}"/>
                </a:ext>
              </a:extLst>
            </p:cNvPr>
            <p:cNvPicPr>
              <a:picLocks noChangeAspect="1"/>
            </p:cNvPicPr>
            <p:nvPr/>
          </p:nvPicPr>
          <p:blipFill rotWithShape="1">
            <a:blip r:embed="rId3">
              <a:extLst>
                <a:ext uri="{28A0092B-C50C-407E-A947-70E740481C1C}">
                  <a14:useLocalDpi xmlns:a14="http://schemas.microsoft.com/office/drawing/2010/main" val="0"/>
                </a:ext>
              </a:extLst>
            </a:blip>
            <a:srcRect l="49747"/>
            <a:stretch/>
          </p:blipFill>
          <p:spPr>
            <a:xfrm>
              <a:off x="11950262" y="2658309"/>
              <a:ext cx="10045794" cy="9476856"/>
            </a:xfrm>
            <a:prstGeom prst="rect">
              <a:avLst/>
            </a:prstGeom>
          </p:spPr>
        </p:pic>
        <p:sp>
          <p:nvSpPr>
            <p:cNvPr id="10" name="TextBox 9">
              <a:extLst>
                <a:ext uri="{FF2B5EF4-FFF2-40B4-BE49-F238E27FC236}">
                  <a16:creationId xmlns:a16="http://schemas.microsoft.com/office/drawing/2014/main" id="{AB0B2607-1EF7-9248-8575-4922C9E2AA3A}"/>
                </a:ext>
              </a:extLst>
            </p:cNvPr>
            <p:cNvSpPr txBox="1"/>
            <p:nvPr/>
          </p:nvSpPr>
          <p:spPr>
            <a:xfrm>
              <a:off x="18145852" y="4379397"/>
              <a:ext cx="623888" cy="954109"/>
            </a:xfrm>
            <a:prstGeom prst="rect">
              <a:avLst/>
            </a:prstGeom>
            <a:noFill/>
          </p:spPr>
          <p:txBody>
            <a:bodyPr wrap="none" rtlCol="0">
              <a:spAutoFit/>
            </a:bodyPr>
            <a:lstStyle/>
            <a:p>
              <a:r>
                <a:rPr lang="en-US" sz="5600">
                  <a:solidFill>
                    <a:srgbClr val="000090"/>
                  </a:solidFill>
                </a:rPr>
                <a:t>p</a:t>
              </a:r>
            </a:p>
          </p:txBody>
        </p:sp>
        <p:sp>
          <p:nvSpPr>
            <p:cNvPr id="11" name="TextBox 10">
              <a:extLst>
                <a:ext uri="{FF2B5EF4-FFF2-40B4-BE49-F238E27FC236}">
                  <a16:creationId xmlns:a16="http://schemas.microsoft.com/office/drawing/2014/main" id="{B1F373DC-3145-1743-AA59-3F021A4EF8CB}"/>
                </a:ext>
              </a:extLst>
            </p:cNvPr>
            <p:cNvSpPr txBox="1"/>
            <p:nvPr/>
          </p:nvSpPr>
          <p:spPr>
            <a:xfrm>
              <a:off x="16529164" y="8255448"/>
              <a:ext cx="1128834" cy="954109"/>
            </a:xfrm>
            <a:prstGeom prst="rect">
              <a:avLst/>
            </a:prstGeom>
            <a:noFill/>
          </p:spPr>
          <p:txBody>
            <a:bodyPr wrap="none" rtlCol="0">
              <a:spAutoFit/>
            </a:bodyPr>
            <a:lstStyle/>
            <a:p>
              <a:r>
                <a:rPr lang="en-US" sz="5600">
                  <a:solidFill>
                    <a:schemeClr val="bg1">
                      <a:lumMod val="50000"/>
                    </a:schemeClr>
                  </a:solidFill>
                </a:rPr>
                <a:t>He</a:t>
              </a:r>
            </a:p>
          </p:txBody>
        </p:sp>
        <p:sp>
          <p:nvSpPr>
            <p:cNvPr id="12" name="TextBox 11">
              <a:extLst>
                <a:ext uri="{FF2B5EF4-FFF2-40B4-BE49-F238E27FC236}">
                  <a16:creationId xmlns:a16="http://schemas.microsoft.com/office/drawing/2014/main" id="{76A6AF6C-BA33-634F-ACB0-16DA776CFDE1}"/>
                </a:ext>
              </a:extLst>
            </p:cNvPr>
            <p:cNvSpPr txBox="1"/>
            <p:nvPr/>
          </p:nvSpPr>
          <p:spPr>
            <a:xfrm>
              <a:off x="15251270" y="5128631"/>
              <a:ext cx="716865" cy="954109"/>
            </a:xfrm>
            <a:prstGeom prst="rect">
              <a:avLst/>
            </a:prstGeom>
            <a:noFill/>
          </p:spPr>
          <p:txBody>
            <a:bodyPr wrap="none" rtlCol="0">
              <a:spAutoFit/>
            </a:bodyPr>
            <a:lstStyle/>
            <a:p>
              <a:r>
                <a:rPr lang="en-US" sz="5600" dirty="0">
                  <a:solidFill>
                    <a:srgbClr val="00FF00"/>
                  </a:solidFill>
                </a:rPr>
                <a:t>N</a:t>
              </a:r>
            </a:p>
          </p:txBody>
        </p:sp>
        <p:sp>
          <p:nvSpPr>
            <p:cNvPr id="13" name="TextBox 12">
              <a:extLst>
                <a:ext uri="{FF2B5EF4-FFF2-40B4-BE49-F238E27FC236}">
                  <a16:creationId xmlns:a16="http://schemas.microsoft.com/office/drawing/2014/main" id="{486D51FF-8438-C649-A57D-8718AD9805BF}"/>
                </a:ext>
              </a:extLst>
            </p:cNvPr>
            <p:cNvSpPr txBox="1"/>
            <p:nvPr/>
          </p:nvSpPr>
          <p:spPr>
            <a:xfrm>
              <a:off x="18211989" y="7568610"/>
              <a:ext cx="1023035" cy="954109"/>
            </a:xfrm>
            <a:prstGeom prst="rect">
              <a:avLst/>
            </a:prstGeom>
            <a:noFill/>
          </p:spPr>
          <p:txBody>
            <a:bodyPr wrap="none" rtlCol="0">
              <a:spAutoFit/>
            </a:bodyPr>
            <a:lstStyle/>
            <a:p>
              <a:r>
                <a:rPr lang="en-US" sz="5600">
                  <a:solidFill>
                    <a:srgbClr val="FF0000"/>
                  </a:solidFill>
                </a:rPr>
                <a:t>Fe</a:t>
              </a:r>
            </a:p>
          </p:txBody>
        </p:sp>
      </p:grpSp>
      <p:sp>
        <p:nvSpPr>
          <p:cNvPr id="28" name="TextBox 27">
            <a:extLst>
              <a:ext uri="{FF2B5EF4-FFF2-40B4-BE49-F238E27FC236}">
                <a16:creationId xmlns:a16="http://schemas.microsoft.com/office/drawing/2014/main" id="{E1C512CB-6317-9F44-9E96-CFA40F103487}"/>
              </a:ext>
            </a:extLst>
          </p:cNvPr>
          <p:cNvSpPr txBox="1"/>
          <p:nvPr/>
        </p:nvSpPr>
        <p:spPr>
          <a:xfrm>
            <a:off x="13708566" y="10988779"/>
            <a:ext cx="7074052" cy="11285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6000" i="0" u="none" strike="noStrike" cap="none" spc="0" normalizeH="0" baseline="0" dirty="0">
                <a:ln>
                  <a:noFill/>
                </a:ln>
                <a:solidFill>
                  <a:srgbClr val="FF0000"/>
                </a:solidFill>
                <a:effectLst/>
                <a:uFillTx/>
                <a:latin typeface="Helvetica Neue"/>
                <a:ea typeface="Helvetica Neue"/>
                <a:cs typeface="Helvetica Neue"/>
                <a:sym typeface="Helvetica Neue"/>
              </a:rPr>
              <a:t>Gamma &amp; neutrino</a:t>
            </a:r>
          </a:p>
        </p:txBody>
      </p:sp>
      <p:grpSp>
        <p:nvGrpSpPr>
          <p:cNvPr id="14" name="Group 13">
            <a:extLst>
              <a:ext uri="{FF2B5EF4-FFF2-40B4-BE49-F238E27FC236}">
                <a16:creationId xmlns:a16="http://schemas.microsoft.com/office/drawing/2014/main" id="{5102E7E0-D4EA-7141-B849-09AB4C30DA94}"/>
              </a:ext>
            </a:extLst>
          </p:cNvPr>
          <p:cNvGrpSpPr>
            <a:grpSpLocks noChangeAspect="1"/>
          </p:cNvGrpSpPr>
          <p:nvPr/>
        </p:nvGrpSpPr>
        <p:grpSpPr>
          <a:xfrm>
            <a:off x="10519167" y="2835157"/>
            <a:ext cx="4837375" cy="8140073"/>
            <a:chOff x="1126158" y="1417638"/>
            <a:chExt cx="3124200" cy="5092700"/>
          </a:xfrm>
        </p:grpSpPr>
        <p:pic>
          <p:nvPicPr>
            <p:cNvPr id="15" name="Picture 14">
              <a:extLst>
                <a:ext uri="{FF2B5EF4-FFF2-40B4-BE49-F238E27FC236}">
                  <a16:creationId xmlns:a16="http://schemas.microsoft.com/office/drawing/2014/main" id="{CF40C754-056E-AA4C-AE29-BBD3CC6627EF}"/>
                </a:ext>
              </a:extLst>
            </p:cNvPr>
            <p:cNvPicPr>
              <a:picLocks noChangeAspect="1"/>
            </p:cNvPicPr>
            <p:nvPr/>
          </p:nvPicPr>
          <p:blipFill>
            <a:blip r:embed="rId4"/>
            <a:stretch>
              <a:fillRect/>
            </a:stretch>
          </p:blipFill>
          <p:spPr>
            <a:xfrm>
              <a:off x="1126158" y="1417638"/>
              <a:ext cx="3124200" cy="5092700"/>
            </a:xfrm>
            <a:prstGeom prst="rect">
              <a:avLst/>
            </a:prstGeom>
          </p:spPr>
        </p:pic>
        <p:sp>
          <p:nvSpPr>
            <p:cNvPr id="16" name="Rectangle 15">
              <a:extLst>
                <a:ext uri="{FF2B5EF4-FFF2-40B4-BE49-F238E27FC236}">
                  <a16:creationId xmlns:a16="http://schemas.microsoft.com/office/drawing/2014/main" id="{6F51A8E5-A8FC-FB4A-895F-6C4F97AC94D7}"/>
                </a:ext>
              </a:extLst>
            </p:cNvPr>
            <p:cNvSpPr/>
            <p:nvPr/>
          </p:nvSpPr>
          <p:spPr>
            <a:xfrm>
              <a:off x="1126158" y="1655195"/>
              <a:ext cx="243837" cy="156958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grpSp>
      <p:sp>
        <p:nvSpPr>
          <p:cNvPr id="18" name="TextBox 17">
            <a:extLst>
              <a:ext uri="{FF2B5EF4-FFF2-40B4-BE49-F238E27FC236}">
                <a16:creationId xmlns:a16="http://schemas.microsoft.com/office/drawing/2014/main" id="{81444C0B-68CE-5747-8FA3-4B0EEAFE76F8}"/>
              </a:ext>
            </a:extLst>
          </p:cNvPr>
          <p:cNvSpPr txBox="1"/>
          <p:nvPr/>
        </p:nvSpPr>
        <p:spPr>
          <a:xfrm>
            <a:off x="15523151" y="3172944"/>
            <a:ext cx="9145452" cy="7017306"/>
          </a:xfrm>
          <a:prstGeom prst="rect">
            <a:avLst/>
          </a:prstGeom>
          <a:noFill/>
        </p:spPr>
        <p:txBody>
          <a:bodyPr wrap="none" rtlCol="0">
            <a:spAutoFit/>
          </a:bodyPr>
          <a:lstStyle/>
          <a:p>
            <a:r>
              <a:rPr lang="nl-NL" sz="4500" i="0" dirty="0" err="1">
                <a:latin typeface="Arial" panose="020B0604020202020204" pitchFamily="34" charset="0"/>
                <a:ea typeface="Cambria Math" panose="02040503050406030204" pitchFamily="18" charset="0"/>
                <a:cs typeface="Arial" panose="020B0604020202020204" pitchFamily="34" charset="0"/>
              </a:rPr>
              <a:t>p+</a:t>
            </a:r>
            <a:r>
              <a:rPr lang="nl-NL" sz="4500" i="0" dirty="0" err="1">
                <a:latin typeface="Symbol" pitchFamily="2" charset="2"/>
                <a:ea typeface="Cambria Math" panose="02040503050406030204" pitchFamily="18" charset="0"/>
                <a:cs typeface="Arial" panose="020B0604020202020204" pitchFamily="34" charset="0"/>
              </a:rPr>
              <a:t>g</a:t>
            </a:r>
            <a:r>
              <a:rPr lang="nl-NL" sz="4500" i="0" baseline="-25000" dirty="0" err="1">
                <a:latin typeface="Arial" panose="020B0604020202020204" pitchFamily="34" charset="0"/>
                <a:ea typeface="Cambria Math" panose="02040503050406030204" pitchFamily="18" charset="0"/>
                <a:cs typeface="Arial" panose="020B0604020202020204" pitchFamily="34" charset="0"/>
              </a:rPr>
              <a:t>CMB</a:t>
            </a:r>
            <a:r>
              <a:rPr lang="nl-NL" sz="4500" i="0" baseline="-25000" dirty="0">
                <a:latin typeface="Arial" panose="020B0604020202020204" pitchFamily="34" charset="0"/>
                <a:ea typeface="Cambria Math" panose="02040503050406030204" pitchFamily="18" charset="0"/>
                <a:cs typeface="Arial" panose="020B0604020202020204" pitchFamily="34" charset="0"/>
              </a:rPr>
              <a:t> </a:t>
            </a:r>
            <a:r>
              <a:rPr lang="nl-NL" sz="4500" i="0" dirty="0">
                <a:latin typeface="Arial" panose="020B0604020202020204" pitchFamily="34" charset="0"/>
                <a:ea typeface="Cambria Math" panose="02040503050406030204" pitchFamily="18" charset="0"/>
                <a:cs typeface="Arial" panose="020B0604020202020204" pitchFamily="34" charset="0"/>
              </a:rPr>
              <a:t>→ p+</a:t>
            </a:r>
            <a:r>
              <a:rPr lang="nl-NL" sz="4500" i="0" dirty="0">
                <a:latin typeface="Symbol" pitchFamily="2" charset="2"/>
                <a:ea typeface="Cambria Math" panose="02040503050406030204" pitchFamily="18" charset="0"/>
                <a:cs typeface="Arial" panose="020B0604020202020204" pitchFamily="34" charset="0"/>
              </a:rPr>
              <a:t>p</a:t>
            </a:r>
            <a:r>
              <a:rPr lang="nl-NL" sz="4500" i="0" baseline="30000" dirty="0">
                <a:latin typeface="Arial" panose="020B0604020202020204" pitchFamily="34" charset="0"/>
                <a:ea typeface="Cambria Math" panose="02040503050406030204" pitchFamily="18" charset="0"/>
                <a:cs typeface="Arial" panose="020B0604020202020204" pitchFamily="34" charset="0"/>
              </a:rPr>
              <a:t>0</a:t>
            </a:r>
            <a:endParaRPr lang="nl-NL" sz="4500" i="0" dirty="0">
              <a:latin typeface="Arial" panose="020B0604020202020204" pitchFamily="34" charset="0"/>
              <a:ea typeface="Cambria Math" panose="02040503050406030204" pitchFamily="18" charset="0"/>
              <a:cs typeface="Arial" panose="020B0604020202020204" pitchFamily="34" charset="0"/>
            </a:endParaRPr>
          </a:p>
          <a:p>
            <a:r>
              <a:rPr lang="nl-NL" sz="4500" i="0" dirty="0">
                <a:latin typeface="Symbol" pitchFamily="2" charset="2"/>
                <a:ea typeface="Cambria Math" panose="02040503050406030204" pitchFamily="18" charset="0"/>
                <a:cs typeface="Arial" panose="020B0604020202020204" pitchFamily="34" charset="0"/>
              </a:rPr>
              <a:t>             p</a:t>
            </a:r>
            <a:r>
              <a:rPr lang="nl-NL" sz="4500" i="0" baseline="30000" dirty="0">
                <a:latin typeface="Arial" panose="020B0604020202020204" pitchFamily="34" charset="0"/>
                <a:ea typeface="Cambria Math" panose="02040503050406030204" pitchFamily="18" charset="0"/>
                <a:cs typeface="Arial" panose="020B0604020202020204" pitchFamily="34" charset="0"/>
              </a:rPr>
              <a:t>0</a:t>
            </a:r>
            <a:r>
              <a:rPr lang="nl-NL" sz="4500" i="0" dirty="0">
                <a:latin typeface="Arial" panose="020B0604020202020204" pitchFamily="34" charset="0"/>
                <a:ea typeface="Cambria Math" panose="02040503050406030204" pitchFamily="18" charset="0"/>
                <a:cs typeface="Arial" panose="020B0604020202020204" pitchFamily="34" charset="0"/>
              </a:rPr>
              <a:t> → </a:t>
            </a:r>
            <a:r>
              <a:rPr lang="nl-NL" sz="4500" i="0" dirty="0">
                <a:latin typeface="Symbol" pitchFamily="2" charset="2"/>
                <a:ea typeface="Cambria Math" panose="02040503050406030204" pitchFamily="18" charset="0"/>
                <a:cs typeface="Arial" panose="020B0604020202020204" pitchFamily="34" charset="0"/>
              </a:rPr>
              <a:t>g</a:t>
            </a:r>
            <a:r>
              <a:rPr lang="nl-NL" sz="4500" i="0" dirty="0">
                <a:latin typeface="Arial" panose="020B0604020202020204" pitchFamily="34" charset="0"/>
                <a:ea typeface="Cambria Math" panose="02040503050406030204" pitchFamily="18" charset="0"/>
                <a:cs typeface="Arial" panose="020B0604020202020204" pitchFamily="34" charset="0"/>
              </a:rPr>
              <a:t>+</a:t>
            </a:r>
            <a:r>
              <a:rPr lang="nl-NL" sz="4500" i="0" dirty="0">
                <a:latin typeface="Symbol" pitchFamily="2" charset="2"/>
                <a:ea typeface="Cambria Math" panose="02040503050406030204" pitchFamily="18" charset="0"/>
                <a:cs typeface="Arial" panose="020B0604020202020204" pitchFamily="34" charset="0"/>
              </a:rPr>
              <a:t> g</a:t>
            </a:r>
            <a:r>
              <a:rPr lang="nl-NL" sz="4500" i="0" dirty="0">
                <a:latin typeface="Arial" panose="020B0604020202020204" pitchFamily="34" charset="0"/>
                <a:ea typeface="Cambria Math" panose="02040503050406030204" pitchFamily="18" charset="0"/>
                <a:cs typeface="Arial" panose="020B0604020202020204" pitchFamily="34" charset="0"/>
              </a:rPr>
              <a:t>	     E</a:t>
            </a:r>
            <a:r>
              <a:rPr lang="nl-NL" sz="4500" i="0" baseline="-25000" dirty="0">
                <a:latin typeface="Symbol" pitchFamily="2" charset="2"/>
                <a:ea typeface="Cambria Math" panose="02040503050406030204" pitchFamily="18" charset="0"/>
                <a:cs typeface="Arial" panose="020B0604020202020204" pitchFamily="34" charset="0"/>
              </a:rPr>
              <a:t>g </a:t>
            </a:r>
            <a:r>
              <a:rPr lang="nl-NL" sz="4500" i="0" dirty="0">
                <a:latin typeface="Arial" panose="020B0604020202020204" pitchFamily="34" charset="0"/>
                <a:ea typeface="Cambria Math" panose="02040503050406030204" pitchFamily="18" charset="0"/>
                <a:cs typeface="Arial" panose="020B0604020202020204" pitchFamily="34" charset="0"/>
              </a:rPr>
              <a:t>≈ </a:t>
            </a:r>
            <a:r>
              <a:rPr lang="nl-NL" sz="4500" i="0" dirty="0" err="1">
                <a:latin typeface="Arial" panose="020B0604020202020204" pitchFamily="34" charset="0"/>
                <a:ea typeface="Cambria Math" panose="02040503050406030204" pitchFamily="18" charset="0"/>
                <a:cs typeface="Arial" panose="020B0604020202020204" pitchFamily="34" charset="0"/>
              </a:rPr>
              <a:t>E</a:t>
            </a:r>
            <a:r>
              <a:rPr lang="nl-NL" sz="4500" i="0" baseline="-25000" dirty="0" err="1">
                <a:latin typeface="Arial" panose="020B0604020202020204" pitchFamily="34" charset="0"/>
                <a:ea typeface="Cambria Math" panose="02040503050406030204" pitchFamily="18" charset="0"/>
                <a:cs typeface="Arial" panose="020B0604020202020204" pitchFamily="34" charset="0"/>
              </a:rPr>
              <a:t>p</a:t>
            </a:r>
            <a:r>
              <a:rPr lang="nl-NL" sz="4500" i="0" dirty="0">
                <a:latin typeface="Arial" panose="020B0604020202020204" pitchFamily="34" charset="0"/>
                <a:ea typeface="Cambria Math" panose="02040503050406030204" pitchFamily="18" charset="0"/>
                <a:cs typeface="Arial" panose="020B0604020202020204" pitchFamily="34" charset="0"/>
              </a:rPr>
              <a:t>/10</a:t>
            </a:r>
          </a:p>
          <a:p>
            <a:endParaRPr lang="nl-NL" sz="4500" i="0" dirty="0">
              <a:latin typeface="Arial" panose="020B0604020202020204" pitchFamily="34" charset="0"/>
              <a:ea typeface="Cambria Math" panose="02040503050406030204" pitchFamily="18" charset="0"/>
              <a:cs typeface="Arial" panose="020B0604020202020204" pitchFamily="34" charset="0"/>
            </a:endParaRPr>
          </a:p>
          <a:p>
            <a:r>
              <a:rPr lang="nl-NL" sz="4500" i="0" dirty="0" err="1">
                <a:latin typeface="Arial" panose="020B0604020202020204" pitchFamily="34" charset="0"/>
                <a:ea typeface="Cambria Math" panose="02040503050406030204" pitchFamily="18" charset="0"/>
                <a:cs typeface="Arial" panose="020B0604020202020204" pitchFamily="34" charset="0"/>
              </a:rPr>
              <a:t>p+</a:t>
            </a:r>
            <a:r>
              <a:rPr lang="nl-NL" sz="4500" i="0" dirty="0" err="1">
                <a:latin typeface="Symbol" pitchFamily="2" charset="2"/>
                <a:ea typeface="Cambria Math" panose="02040503050406030204" pitchFamily="18" charset="0"/>
                <a:cs typeface="Arial" panose="020B0604020202020204" pitchFamily="34" charset="0"/>
              </a:rPr>
              <a:t>g</a:t>
            </a:r>
            <a:r>
              <a:rPr lang="nl-NL" sz="4500" i="0" baseline="-25000" dirty="0" err="1">
                <a:latin typeface="Arial" panose="020B0604020202020204" pitchFamily="34" charset="0"/>
                <a:ea typeface="Cambria Math" panose="02040503050406030204" pitchFamily="18" charset="0"/>
                <a:cs typeface="Arial" panose="020B0604020202020204" pitchFamily="34" charset="0"/>
              </a:rPr>
              <a:t>CMB</a:t>
            </a:r>
            <a:r>
              <a:rPr lang="nl-NL" sz="4500" i="0" baseline="-25000" dirty="0">
                <a:latin typeface="Arial" panose="020B0604020202020204" pitchFamily="34" charset="0"/>
                <a:ea typeface="Cambria Math" panose="02040503050406030204" pitchFamily="18" charset="0"/>
                <a:cs typeface="Arial" panose="020B0604020202020204" pitchFamily="34" charset="0"/>
              </a:rPr>
              <a:t> </a:t>
            </a:r>
            <a:r>
              <a:rPr lang="nl-NL" sz="4500" i="0" dirty="0">
                <a:latin typeface="Arial" panose="020B0604020202020204" pitchFamily="34" charset="0"/>
                <a:ea typeface="Cambria Math" panose="02040503050406030204" pitchFamily="18" charset="0"/>
                <a:cs typeface="Arial" panose="020B0604020202020204" pitchFamily="34" charset="0"/>
              </a:rPr>
              <a:t>→ </a:t>
            </a:r>
            <a:r>
              <a:rPr lang="nl-NL" sz="4500" i="0" dirty="0" err="1">
                <a:latin typeface="Arial" panose="020B0604020202020204" pitchFamily="34" charset="0"/>
                <a:ea typeface="Cambria Math" panose="02040503050406030204" pitchFamily="18" charset="0"/>
                <a:cs typeface="Arial" panose="020B0604020202020204" pitchFamily="34" charset="0"/>
              </a:rPr>
              <a:t>n+</a:t>
            </a:r>
            <a:r>
              <a:rPr lang="nl-NL" sz="4500" i="0" dirty="0" err="1">
                <a:latin typeface="Symbol" pitchFamily="2" charset="2"/>
                <a:ea typeface="Cambria Math" panose="02040503050406030204" pitchFamily="18" charset="0"/>
                <a:cs typeface="Arial" panose="020B0604020202020204" pitchFamily="34" charset="0"/>
              </a:rPr>
              <a:t>p</a:t>
            </a:r>
            <a:r>
              <a:rPr lang="nl-NL" sz="4500" i="0" baseline="30000" dirty="0">
                <a:latin typeface="Arial" panose="020B0604020202020204" pitchFamily="34" charset="0"/>
                <a:ea typeface="Cambria Math" panose="02040503050406030204" pitchFamily="18" charset="0"/>
                <a:cs typeface="Arial" panose="020B0604020202020204" pitchFamily="34" charset="0"/>
              </a:rPr>
              <a:t>+</a:t>
            </a:r>
            <a:endParaRPr lang="nl-NL" sz="4500" i="0" dirty="0">
              <a:latin typeface="Arial" panose="020B0604020202020204" pitchFamily="34" charset="0"/>
              <a:ea typeface="Cambria Math" panose="02040503050406030204" pitchFamily="18" charset="0"/>
              <a:cs typeface="Arial" panose="020B0604020202020204" pitchFamily="34" charset="0"/>
            </a:endParaRPr>
          </a:p>
          <a:p>
            <a:r>
              <a:rPr lang="nl-NL" sz="4500" i="0" dirty="0">
                <a:latin typeface="Symbol" pitchFamily="2" charset="2"/>
                <a:ea typeface="Cambria Math" panose="02040503050406030204" pitchFamily="18" charset="0"/>
                <a:cs typeface="Arial" panose="020B0604020202020204" pitchFamily="34" charset="0"/>
              </a:rPr>
              <a:t>             p</a:t>
            </a:r>
            <a:r>
              <a:rPr lang="nl-NL" sz="4500" i="0" baseline="30000" dirty="0">
                <a:latin typeface="Arial" panose="020B0604020202020204" pitchFamily="34" charset="0"/>
                <a:ea typeface="Cambria Math" panose="02040503050406030204" pitchFamily="18" charset="0"/>
                <a:cs typeface="Arial" panose="020B0604020202020204" pitchFamily="34" charset="0"/>
              </a:rPr>
              <a:t>+</a:t>
            </a:r>
            <a:r>
              <a:rPr lang="nl-NL" sz="4500" i="0" dirty="0">
                <a:latin typeface="Arial" panose="020B0604020202020204" pitchFamily="34" charset="0"/>
                <a:ea typeface="Cambria Math" panose="02040503050406030204" pitchFamily="18" charset="0"/>
                <a:cs typeface="Arial" panose="020B0604020202020204" pitchFamily="34" charset="0"/>
              </a:rPr>
              <a:t> → </a:t>
            </a:r>
            <a:r>
              <a:rPr lang="nl-NL" sz="4500" i="0" dirty="0">
                <a:latin typeface="Symbol" pitchFamily="2" charset="2"/>
                <a:ea typeface="Cambria Math" panose="02040503050406030204" pitchFamily="18" charset="0"/>
                <a:cs typeface="Arial" panose="020B0604020202020204" pitchFamily="34" charset="0"/>
              </a:rPr>
              <a:t>m</a:t>
            </a:r>
            <a:r>
              <a:rPr lang="nl-NL" sz="4500" i="0" baseline="30000" dirty="0">
                <a:latin typeface="Arial" panose="020B0604020202020204" pitchFamily="34" charset="0"/>
                <a:ea typeface="Cambria Math" panose="02040503050406030204" pitchFamily="18" charset="0"/>
                <a:cs typeface="Arial" panose="020B0604020202020204" pitchFamily="34" charset="0"/>
              </a:rPr>
              <a:t>+</a:t>
            </a:r>
            <a:r>
              <a:rPr lang="nl-NL" sz="4500" i="0" dirty="0">
                <a:latin typeface="Arial" panose="020B0604020202020204" pitchFamily="34" charset="0"/>
                <a:ea typeface="Cambria Math" panose="02040503050406030204" pitchFamily="18" charset="0"/>
                <a:cs typeface="Arial" panose="020B0604020202020204" pitchFamily="34" charset="0"/>
              </a:rPr>
              <a:t>+</a:t>
            </a:r>
            <a:r>
              <a:rPr lang="nl-NL" sz="4500" i="0" dirty="0">
                <a:latin typeface="Symbol" pitchFamily="2" charset="2"/>
                <a:ea typeface="Cambria Math" panose="02040503050406030204" pitchFamily="18" charset="0"/>
                <a:cs typeface="Arial" panose="020B0604020202020204" pitchFamily="34" charset="0"/>
              </a:rPr>
              <a:t> n</a:t>
            </a:r>
            <a:r>
              <a:rPr lang="nl-NL" sz="4500" i="0" baseline="-25000" dirty="0">
                <a:latin typeface="Symbol" pitchFamily="2" charset="2"/>
                <a:ea typeface="Cambria Math" panose="02040503050406030204" pitchFamily="18" charset="0"/>
                <a:cs typeface="Arial" panose="020B0604020202020204" pitchFamily="34" charset="0"/>
              </a:rPr>
              <a:t>m</a:t>
            </a:r>
            <a:r>
              <a:rPr lang="nl-NL" sz="4500" i="0" dirty="0">
                <a:latin typeface="Arial" panose="020B0604020202020204" pitchFamily="34" charset="0"/>
                <a:ea typeface="Cambria Math" panose="02040503050406030204" pitchFamily="18" charset="0"/>
                <a:cs typeface="Arial" panose="020B0604020202020204" pitchFamily="34" charset="0"/>
              </a:rPr>
              <a:t>	  E</a:t>
            </a:r>
            <a:r>
              <a:rPr lang="nl-NL" sz="4500" i="0" baseline="-25000" dirty="0">
                <a:latin typeface="Symbol" pitchFamily="2" charset="2"/>
                <a:ea typeface="Cambria Math" panose="02040503050406030204" pitchFamily="18" charset="0"/>
                <a:cs typeface="Arial" panose="020B0604020202020204" pitchFamily="34" charset="0"/>
              </a:rPr>
              <a:t>n </a:t>
            </a:r>
            <a:r>
              <a:rPr lang="nl-NL" sz="4500" i="0" dirty="0">
                <a:latin typeface="Arial" panose="020B0604020202020204" pitchFamily="34" charset="0"/>
                <a:ea typeface="Cambria Math" panose="02040503050406030204" pitchFamily="18" charset="0"/>
                <a:cs typeface="Arial" panose="020B0604020202020204" pitchFamily="34" charset="0"/>
              </a:rPr>
              <a:t>≈ </a:t>
            </a:r>
            <a:r>
              <a:rPr lang="nl-NL" sz="4500" i="0" dirty="0" err="1">
                <a:latin typeface="Arial" panose="020B0604020202020204" pitchFamily="34" charset="0"/>
                <a:ea typeface="Cambria Math" panose="02040503050406030204" pitchFamily="18" charset="0"/>
                <a:cs typeface="Arial" panose="020B0604020202020204" pitchFamily="34" charset="0"/>
              </a:rPr>
              <a:t>E</a:t>
            </a:r>
            <a:r>
              <a:rPr lang="nl-NL" sz="4500" i="0" baseline="-25000" dirty="0" err="1">
                <a:latin typeface="Arial" panose="020B0604020202020204" pitchFamily="34" charset="0"/>
                <a:ea typeface="Cambria Math" panose="02040503050406030204" pitchFamily="18" charset="0"/>
                <a:cs typeface="Arial" panose="020B0604020202020204" pitchFamily="34" charset="0"/>
              </a:rPr>
              <a:t>p</a:t>
            </a:r>
            <a:r>
              <a:rPr lang="nl-NL" sz="4500" i="0" dirty="0">
                <a:latin typeface="Arial" panose="020B0604020202020204" pitchFamily="34" charset="0"/>
                <a:ea typeface="Cambria Math" panose="02040503050406030204" pitchFamily="18" charset="0"/>
                <a:cs typeface="Arial" panose="020B0604020202020204" pitchFamily="34" charset="0"/>
              </a:rPr>
              <a:t>/20</a:t>
            </a:r>
          </a:p>
          <a:p>
            <a:r>
              <a:rPr lang="nl-NL" sz="4500" i="0" dirty="0">
                <a:latin typeface="Symbol" pitchFamily="2" charset="2"/>
                <a:ea typeface="Cambria Math" panose="02040503050406030204" pitchFamily="18" charset="0"/>
                <a:cs typeface="Arial" panose="020B0604020202020204" pitchFamily="34" charset="0"/>
              </a:rPr>
              <a:t>	 m</a:t>
            </a:r>
            <a:r>
              <a:rPr lang="nl-NL" sz="4500" i="0" baseline="30000" dirty="0">
                <a:latin typeface="Arial" panose="020B0604020202020204" pitchFamily="34" charset="0"/>
                <a:ea typeface="Cambria Math" panose="02040503050406030204" pitchFamily="18" charset="0"/>
                <a:cs typeface="Arial" panose="020B0604020202020204" pitchFamily="34" charset="0"/>
              </a:rPr>
              <a:t>+</a:t>
            </a:r>
            <a:r>
              <a:rPr lang="nl-NL" sz="4500" i="0" dirty="0">
                <a:latin typeface="Arial" panose="020B0604020202020204" pitchFamily="34" charset="0"/>
                <a:ea typeface="Cambria Math" panose="02040503050406030204" pitchFamily="18" charset="0"/>
                <a:cs typeface="Arial" panose="020B0604020202020204" pitchFamily="34" charset="0"/>
              </a:rPr>
              <a:t> → e</a:t>
            </a:r>
            <a:r>
              <a:rPr lang="nl-NL" sz="4500" i="0" baseline="30000" dirty="0">
                <a:latin typeface="Arial" panose="020B0604020202020204" pitchFamily="34" charset="0"/>
                <a:ea typeface="Cambria Math" panose="02040503050406030204" pitchFamily="18" charset="0"/>
                <a:cs typeface="Arial" panose="020B0604020202020204" pitchFamily="34" charset="0"/>
              </a:rPr>
              <a:t>+</a:t>
            </a:r>
            <a:r>
              <a:rPr lang="nl-NL" sz="4500" i="0" dirty="0">
                <a:latin typeface="Arial" panose="020B0604020202020204" pitchFamily="34" charset="0"/>
                <a:ea typeface="Cambria Math" panose="02040503050406030204" pitchFamily="18" charset="0"/>
                <a:cs typeface="Arial" panose="020B0604020202020204" pitchFamily="34" charset="0"/>
              </a:rPr>
              <a:t>+</a:t>
            </a:r>
            <a:r>
              <a:rPr lang="nl-NL" sz="4500" i="0" dirty="0">
                <a:latin typeface="Symbol" pitchFamily="2" charset="2"/>
                <a:ea typeface="Cambria Math" panose="02040503050406030204" pitchFamily="18" charset="0"/>
                <a:cs typeface="Arial" panose="020B0604020202020204" pitchFamily="34" charset="0"/>
              </a:rPr>
              <a:t> n</a:t>
            </a:r>
            <a:r>
              <a:rPr lang="nl-NL" sz="4500" i="0" baseline="-25000" dirty="0">
                <a:latin typeface="Symbol" pitchFamily="2" charset="2"/>
                <a:ea typeface="Cambria Math" panose="02040503050406030204" pitchFamily="18" charset="0"/>
                <a:cs typeface="Arial" panose="020B0604020202020204" pitchFamily="34" charset="0"/>
              </a:rPr>
              <a:t>m</a:t>
            </a:r>
            <a:r>
              <a:rPr lang="nl-NL" sz="4500" i="0" dirty="0">
                <a:latin typeface="Arial" panose="020B0604020202020204" pitchFamily="34" charset="0"/>
                <a:ea typeface="Cambria Math" panose="02040503050406030204" pitchFamily="18" charset="0"/>
                <a:cs typeface="Arial" panose="020B0604020202020204" pitchFamily="34" charset="0"/>
              </a:rPr>
              <a:t>+</a:t>
            </a:r>
            <a:r>
              <a:rPr lang="nl-NL" sz="4500" i="0" dirty="0">
                <a:latin typeface="Symbol" pitchFamily="2" charset="2"/>
                <a:ea typeface="Cambria Math" panose="02040503050406030204" pitchFamily="18" charset="0"/>
                <a:cs typeface="Arial" panose="020B0604020202020204" pitchFamily="34" charset="0"/>
              </a:rPr>
              <a:t> n</a:t>
            </a:r>
            <a:r>
              <a:rPr lang="nl-NL" sz="4500" i="0" baseline="-25000" dirty="0">
                <a:latin typeface="Arial" panose="020B0604020202020204" pitchFamily="34" charset="0"/>
                <a:ea typeface="Cambria Math" panose="02040503050406030204" pitchFamily="18" charset="0"/>
                <a:cs typeface="Arial" panose="020B0604020202020204" pitchFamily="34" charset="0"/>
              </a:rPr>
              <a:t>e</a:t>
            </a:r>
            <a:r>
              <a:rPr lang="nl-NL" sz="4500" i="0" dirty="0">
                <a:latin typeface="Arial" panose="020B0604020202020204" pitchFamily="34" charset="0"/>
                <a:ea typeface="Cambria Math" panose="02040503050406030204" pitchFamily="18" charset="0"/>
                <a:cs typeface="Arial" panose="020B0604020202020204" pitchFamily="34" charset="0"/>
              </a:rPr>
              <a:t>	     E</a:t>
            </a:r>
            <a:r>
              <a:rPr lang="nl-NL" sz="4500" i="0" baseline="-25000" dirty="0">
                <a:latin typeface="Symbol" pitchFamily="2" charset="2"/>
                <a:ea typeface="Cambria Math" panose="02040503050406030204" pitchFamily="18" charset="0"/>
                <a:cs typeface="Arial" panose="020B0604020202020204" pitchFamily="34" charset="0"/>
              </a:rPr>
              <a:t>n </a:t>
            </a:r>
            <a:r>
              <a:rPr lang="nl-NL" sz="4500" i="0" dirty="0">
                <a:latin typeface="Arial" panose="020B0604020202020204" pitchFamily="34" charset="0"/>
                <a:ea typeface="Cambria Math" panose="02040503050406030204" pitchFamily="18" charset="0"/>
                <a:cs typeface="Arial" panose="020B0604020202020204" pitchFamily="34" charset="0"/>
              </a:rPr>
              <a:t>≈ </a:t>
            </a:r>
            <a:r>
              <a:rPr lang="nl-NL" sz="4500" i="0" dirty="0" err="1">
                <a:latin typeface="Arial" panose="020B0604020202020204" pitchFamily="34" charset="0"/>
                <a:ea typeface="Cambria Math" panose="02040503050406030204" pitchFamily="18" charset="0"/>
                <a:cs typeface="Arial" panose="020B0604020202020204" pitchFamily="34" charset="0"/>
              </a:rPr>
              <a:t>E</a:t>
            </a:r>
            <a:r>
              <a:rPr lang="nl-NL" sz="4500" i="0" baseline="-25000" dirty="0" err="1">
                <a:latin typeface="Arial" panose="020B0604020202020204" pitchFamily="34" charset="0"/>
                <a:ea typeface="Cambria Math" panose="02040503050406030204" pitchFamily="18" charset="0"/>
                <a:cs typeface="Arial" panose="020B0604020202020204" pitchFamily="34" charset="0"/>
              </a:rPr>
              <a:t>p</a:t>
            </a:r>
            <a:r>
              <a:rPr lang="nl-NL" sz="4500" i="0" dirty="0">
                <a:latin typeface="Arial" panose="020B0604020202020204" pitchFamily="34" charset="0"/>
                <a:ea typeface="Cambria Math" panose="02040503050406030204" pitchFamily="18" charset="0"/>
                <a:cs typeface="Arial" panose="020B0604020202020204" pitchFamily="34" charset="0"/>
              </a:rPr>
              <a:t>/1000</a:t>
            </a:r>
          </a:p>
          <a:p>
            <a:endParaRPr lang="nl-NL" sz="4500" i="0" dirty="0">
              <a:latin typeface="Arial" panose="020B0604020202020204" pitchFamily="34" charset="0"/>
              <a:ea typeface="Cambria Math" panose="02040503050406030204" pitchFamily="18" charset="0"/>
              <a:cs typeface="Arial" panose="020B0604020202020204" pitchFamily="34" charset="0"/>
            </a:endParaRPr>
          </a:p>
          <a:p>
            <a:r>
              <a:rPr lang="nl-NL" sz="4500" i="0" dirty="0" err="1">
                <a:latin typeface="Arial" panose="020B0604020202020204" pitchFamily="34" charset="0"/>
                <a:ea typeface="Cambria Math" panose="02040503050406030204" pitchFamily="18" charset="0"/>
                <a:cs typeface="Arial" panose="020B0604020202020204" pitchFamily="34" charset="0"/>
              </a:rPr>
              <a:t>A+</a:t>
            </a:r>
            <a:r>
              <a:rPr lang="nl-NL" sz="4500" i="0" dirty="0" err="1">
                <a:latin typeface="Symbol" pitchFamily="2" charset="2"/>
                <a:ea typeface="Cambria Math" panose="02040503050406030204" pitchFamily="18" charset="0"/>
                <a:cs typeface="Arial" panose="020B0604020202020204" pitchFamily="34" charset="0"/>
              </a:rPr>
              <a:t>g</a:t>
            </a:r>
            <a:r>
              <a:rPr lang="nl-NL" sz="4500" i="0" baseline="-25000" dirty="0" err="1">
                <a:latin typeface="Arial" panose="020B0604020202020204" pitchFamily="34" charset="0"/>
                <a:ea typeface="Cambria Math" panose="02040503050406030204" pitchFamily="18" charset="0"/>
                <a:cs typeface="Arial" panose="020B0604020202020204" pitchFamily="34" charset="0"/>
              </a:rPr>
              <a:t>CMB</a:t>
            </a:r>
            <a:r>
              <a:rPr lang="nl-NL" sz="4500" i="0" baseline="-25000" dirty="0">
                <a:latin typeface="Arial" panose="020B0604020202020204" pitchFamily="34" charset="0"/>
                <a:ea typeface="Cambria Math" panose="02040503050406030204" pitchFamily="18" charset="0"/>
                <a:cs typeface="Arial" panose="020B0604020202020204" pitchFamily="34" charset="0"/>
              </a:rPr>
              <a:t> </a:t>
            </a:r>
            <a:r>
              <a:rPr lang="nl-NL" sz="4500" i="0" dirty="0">
                <a:latin typeface="Arial" panose="020B0604020202020204" pitchFamily="34" charset="0"/>
                <a:ea typeface="Cambria Math" panose="02040503050406030204" pitchFamily="18" charset="0"/>
                <a:cs typeface="Arial" panose="020B0604020202020204" pitchFamily="34" charset="0"/>
              </a:rPr>
              <a:t>→ </a:t>
            </a:r>
            <a:r>
              <a:rPr lang="nl-NL" sz="4500" i="0" dirty="0" err="1">
                <a:latin typeface="Arial" panose="020B0604020202020204" pitchFamily="34" charset="0"/>
                <a:ea typeface="Cambria Math" panose="02040503050406030204" pitchFamily="18" charset="0"/>
                <a:cs typeface="Arial" panose="020B0604020202020204" pitchFamily="34" charset="0"/>
              </a:rPr>
              <a:t>A′+p</a:t>
            </a:r>
            <a:endParaRPr lang="nl-NL" sz="4500" i="0" dirty="0">
              <a:latin typeface="Arial" panose="020B0604020202020204" pitchFamily="34" charset="0"/>
              <a:ea typeface="Cambria Math" panose="02040503050406030204" pitchFamily="18" charset="0"/>
              <a:cs typeface="Arial" panose="020B0604020202020204" pitchFamily="34" charset="0"/>
            </a:endParaRPr>
          </a:p>
          <a:p>
            <a:r>
              <a:rPr lang="nl-NL" sz="4500" i="0" dirty="0">
                <a:latin typeface="Symbol" pitchFamily="2" charset="2"/>
                <a:ea typeface="Cambria Math" panose="02040503050406030204" pitchFamily="18" charset="0"/>
                <a:cs typeface="Arial" panose="020B0604020202020204" pitchFamily="34" charset="0"/>
              </a:rPr>
              <a:t>             </a:t>
            </a:r>
            <a:r>
              <a:rPr lang="nl-NL" sz="4500" i="0" dirty="0" err="1">
                <a:latin typeface="Arial" panose="020B0604020202020204" pitchFamily="34" charset="0"/>
                <a:ea typeface="Cambria Math" panose="02040503050406030204" pitchFamily="18" charset="0"/>
                <a:cs typeface="Arial" panose="020B0604020202020204" pitchFamily="34" charset="0"/>
              </a:rPr>
              <a:t>p+</a:t>
            </a:r>
            <a:r>
              <a:rPr lang="nl-NL" sz="4500" i="0" dirty="0" err="1">
                <a:latin typeface="Symbol" pitchFamily="2" charset="2"/>
                <a:ea typeface="Cambria Math" panose="02040503050406030204" pitchFamily="18" charset="0"/>
                <a:cs typeface="Arial" panose="020B0604020202020204" pitchFamily="34" charset="0"/>
              </a:rPr>
              <a:t>g</a:t>
            </a:r>
            <a:r>
              <a:rPr lang="nl-NL" sz="4500" i="0" baseline="-25000" dirty="0" err="1">
                <a:latin typeface="Arial" panose="020B0604020202020204" pitchFamily="34" charset="0"/>
                <a:ea typeface="Cambria Math" panose="02040503050406030204" pitchFamily="18" charset="0"/>
                <a:cs typeface="Arial" panose="020B0604020202020204" pitchFamily="34" charset="0"/>
              </a:rPr>
              <a:t>CMB</a:t>
            </a:r>
            <a:r>
              <a:rPr lang="nl-NL" sz="4500" i="0" baseline="-25000" dirty="0">
                <a:latin typeface="Arial" panose="020B0604020202020204" pitchFamily="34" charset="0"/>
                <a:ea typeface="Cambria Math" panose="02040503050406030204" pitchFamily="18" charset="0"/>
                <a:cs typeface="Arial" panose="020B0604020202020204" pitchFamily="34" charset="0"/>
              </a:rPr>
              <a:t> </a:t>
            </a:r>
            <a:r>
              <a:rPr lang="nl-NL" sz="4500" i="0" dirty="0">
                <a:latin typeface="Arial" panose="020B0604020202020204" pitchFamily="34" charset="0"/>
                <a:ea typeface="Cambria Math" panose="02040503050406030204" pitchFamily="18" charset="0"/>
                <a:cs typeface="Arial" panose="020B0604020202020204" pitchFamily="34" charset="0"/>
              </a:rPr>
              <a:t>→ </a:t>
            </a:r>
            <a:r>
              <a:rPr lang="nl-NL" sz="4500" i="0" dirty="0">
                <a:latin typeface="Symbol" pitchFamily="2" charset="2"/>
                <a:ea typeface="Cambria Math" panose="02040503050406030204" pitchFamily="18" charset="0"/>
                <a:cs typeface="Arial" panose="020B0604020202020204" pitchFamily="34" charset="0"/>
              </a:rPr>
              <a:t>n</a:t>
            </a:r>
            <a:r>
              <a:rPr lang="nl-NL" sz="4500" i="0" dirty="0">
                <a:latin typeface="Arial" panose="020B0604020202020204" pitchFamily="34" charset="0"/>
                <a:ea typeface="Cambria Math" panose="02040503050406030204" pitchFamily="18" charset="0"/>
                <a:cs typeface="Arial" panose="020B0604020202020204" pitchFamily="34" charset="0"/>
              </a:rPr>
              <a:t>’s	E</a:t>
            </a:r>
            <a:r>
              <a:rPr lang="nl-NL" sz="4500" i="0" baseline="-25000" dirty="0">
                <a:latin typeface="Symbol" pitchFamily="2" charset="2"/>
                <a:ea typeface="Cambria Math" panose="02040503050406030204" pitchFamily="18" charset="0"/>
                <a:cs typeface="Arial" panose="020B0604020202020204" pitchFamily="34" charset="0"/>
              </a:rPr>
              <a:t>n </a:t>
            </a:r>
            <a:r>
              <a:rPr lang="nl-NL" sz="4500" i="0" dirty="0">
                <a:latin typeface="Arial" panose="020B0604020202020204" pitchFamily="34" charset="0"/>
                <a:ea typeface="Cambria Math" panose="02040503050406030204" pitchFamily="18" charset="0"/>
                <a:cs typeface="Arial" panose="020B0604020202020204" pitchFamily="34" charset="0"/>
              </a:rPr>
              <a:t>≈ E</a:t>
            </a:r>
            <a:r>
              <a:rPr lang="nl-NL" sz="4500" i="0" baseline="-25000" dirty="0">
                <a:latin typeface="Arial" panose="020B0604020202020204" pitchFamily="34" charset="0"/>
                <a:ea typeface="Cambria Math" panose="02040503050406030204" pitchFamily="18" charset="0"/>
                <a:cs typeface="Arial" panose="020B0604020202020204" pitchFamily="34" charset="0"/>
              </a:rPr>
              <a:t>A</a:t>
            </a:r>
            <a:r>
              <a:rPr lang="nl-NL" sz="4500" i="0" dirty="0">
                <a:latin typeface="Arial" panose="020B0604020202020204" pitchFamily="34" charset="0"/>
                <a:ea typeface="Cambria Math" panose="02040503050406030204" pitchFamily="18" charset="0"/>
                <a:cs typeface="Arial" panose="020B0604020202020204" pitchFamily="34" charset="0"/>
              </a:rPr>
              <a:t>/A/20</a:t>
            </a:r>
          </a:p>
          <a:p>
            <a:r>
              <a:rPr lang="nl-NL" sz="4500" i="0" dirty="0">
                <a:latin typeface="Symbol" pitchFamily="2" charset="2"/>
                <a:ea typeface="Cambria Math" panose="02040503050406030204" pitchFamily="18" charset="0"/>
                <a:cs typeface="Arial" panose="020B0604020202020204" pitchFamily="34" charset="0"/>
              </a:rPr>
              <a:t>             </a:t>
            </a:r>
            <a:r>
              <a:rPr lang="nl-NL" sz="4500" i="0" dirty="0" err="1">
                <a:latin typeface="Arial" panose="020B0604020202020204" pitchFamily="34" charset="0"/>
                <a:ea typeface="Cambria Math" panose="02040503050406030204" pitchFamily="18" charset="0"/>
                <a:cs typeface="Arial" panose="020B0604020202020204" pitchFamily="34" charset="0"/>
              </a:rPr>
              <a:t>p+</a:t>
            </a:r>
            <a:r>
              <a:rPr lang="nl-NL" sz="4500" i="0" dirty="0" err="1">
                <a:latin typeface="Symbol" pitchFamily="2" charset="2"/>
                <a:ea typeface="Cambria Math" panose="02040503050406030204" pitchFamily="18" charset="0"/>
                <a:cs typeface="Arial" panose="020B0604020202020204" pitchFamily="34" charset="0"/>
              </a:rPr>
              <a:t>g</a:t>
            </a:r>
            <a:r>
              <a:rPr lang="nl-NL" sz="4500" i="0" baseline="-25000" dirty="0" err="1">
                <a:latin typeface="Arial" panose="020B0604020202020204" pitchFamily="34" charset="0"/>
                <a:ea typeface="Cambria Math" panose="02040503050406030204" pitchFamily="18" charset="0"/>
                <a:cs typeface="Arial" panose="020B0604020202020204" pitchFamily="34" charset="0"/>
              </a:rPr>
              <a:t>CMB</a:t>
            </a:r>
            <a:r>
              <a:rPr lang="nl-NL" sz="4500" i="0" baseline="-25000" dirty="0">
                <a:latin typeface="Arial" panose="020B0604020202020204" pitchFamily="34" charset="0"/>
                <a:ea typeface="Cambria Math" panose="02040503050406030204" pitchFamily="18" charset="0"/>
                <a:cs typeface="Arial" panose="020B0604020202020204" pitchFamily="34" charset="0"/>
              </a:rPr>
              <a:t> </a:t>
            </a:r>
            <a:r>
              <a:rPr lang="nl-NL" sz="4500" i="0" dirty="0">
                <a:latin typeface="Arial" panose="020B0604020202020204" pitchFamily="34" charset="0"/>
                <a:ea typeface="Cambria Math" panose="02040503050406030204" pitchFamily="18" charset="0"/>
                <a:cs typeface="Arial" panose="020B0604020202020204" pitchFamily="34" charset="0"/>
              </a:rPr>
              <a:t>→ </a:t>
            </a:r>
            <a:r>
              <a:rPr lang="nl-NL" sz="4500" i="0" dirty="0">
                <a:latin typeface="Symbol" pitchFamily="2" charset="2"/>
                <a:ea typeface="Cambria Math" panose="02040503050406030204" pitchFamily="18" charset="0"/>
                <a:cs typeface="Arial" panose="020B0604020202020204" pitchFamily="34" charset="0"/>
              </a:rPr>
              <a:t>g</a:t>
            </a:r>
            <a:r>
              <a:rPr lang="nl-NL" sz="4500" i="0" dirty="0">
                <a:latin typeface="Arial" panose="020B0604020202020204" pitchFamily="34" charset="0"/>
                <a:ea typeface="Cambria Math" panose="02040503050406030204" pitchFamily="18" charset="0"/>
                <a:cs typeface="Arial" panose="020B0604020202020204" pitchFamily="34" charset="0"/>
              </a:rPr>
              <a:t>’s	E</a:t>
            </a:r>
            <a:r>
              <a:rPr lang="nl-NL" sz="4500" i="0" baseline="-25000" dirty="0">
                <a:latin typeface="Symbol" pitchFamily="2" charset="2"/>
                <a:ea typeface="Cambria Math" panose="02040503050406030204" pitchFamily="18" charset="0"/>
                <a:cs typeface="Arial" panose="020B0604020202020204" pitchFamily="34" charset="0"/>
              </a:rPr>
              <a:t>g </a:t>
            </a:r>
            <a:r>
              <a:rPr lang="nl-NL" sz="4500" i="0" dirty="0">
                <a:latin typeface="Arial" panose="020B0604020202020204" pitchFamily="34" charset="0"/>
                <a:ea typeface="Cambria Math" panose="02040503050406030204" pitchFamily="18" charset="0"/>
                <a:cs typeface="Arial" panose="020B0604020202020204" pitchFamily="34" charset="0"/>
              </a:rPr>
              <a:t>≈ E</a:t>
            </a:r>
            <a:r>
              <a:rPr lang="nl-NL" sz="4500" i="0" baseline="-25000" dirty="0">
                <a:latin typeface="Arial" panose="020B0604020202020204" pitchFamily="34" charset="0"/>
                <a:ea typeface="Cambria Math" panose="02040503050406030204" pitchFamily="18" charset="0"/>
                <a:cs typeface="Arial" panose="020B0604020202020204" pitchFamily="34" charset="0"/>
              </a:rPr>
              <a:t>A</a:t>
            </a:r>
            <a:r>
              <a:rPr lang="nl-NL" sz="4500" i="0" dirty="0">
                <a:latin typeface="Arial" panose="020B0604020202020204" pitchFamily="34" charset="0"/>
                <a:ea typeface="Cambria Math" panose="02040503050406030204" pitchFamily="18" charset="0"/>
                <a:cs typeface="Arial" panose="020B0604020202020204" pitchFamily="34" charset="0"/>
              </a:rPr>
              <a:t>/A/10</a:t>
            </a:r>
          </a:p>
        </p:txBody>
      </p:sp>
      <p:pic>
        <p:nvPicPr>
          <p:cNvPr id="22" name="Picture 21">
            <a:extLst>
              <a:ext uri="{FF2B5EF4-FFF2-40B4-BE49-F238E27FC236}">
                <a16:creationId xmlns:a16="http://schemas.microsoft.com/office/drawing/2014/main" id="{3A4033EA-7B7A-3B49-9EE3-24D6B2A1696E}"/>
              </a:ext>
            </a:extLst>
          </p:cNvPr>
          <p:cNvPicPr>
            <a:picLocks noChangeAspect="1" noChangeArrowheads="1"/>
          </p:cNvPicPr>
          <p:nvPr/>
        </p:nvPicPr>
        <p:blipFill rotWithShape="1">
          <a:blip r:embed="rId5"/>
          <a:srcRect t="11371" r="66948" b="3758"/>
          <a:stretch/>
        </p:blipFill>
        <p:spPr bwMode="auto">
          <a:xfrm flipH="1">
            <a:off x="7438456" y="2781469"/>
            <a:ext cx="2247903" cy="2146586"/>
          </a:xfrm>
          <a:prstGeom prst="rect">
            <a:avLst/>
          </a:prstGeom>
          <a:noFill/>
          <a:ln w="12700" cap="flat">
            <a:noFill/>
            <a:round/>
            <a:headEnd/>
            <a:tailEnd/>
          </a:ln>
        </p:spPr>
      </p:pic>
      <p:sp>
        <p:nvSpPr>
          <p:cNvPr id="23" name="TextBox 22">
            <a:extLst>
              <a:ext uri="{FF2B5EF4-FFF2-40B4-BE49-F238E27FC236}">
                <a16:creationId xmlns:a16="http://schemas.microsoft.com/office/drawing/2014/main" id="{AC37C3E4-B982-964C-9027-5B8BA425453D}"/>
              </a:ext>
            </a:extLst>
          </p:cNvPr>
          <p:cNvSpPr txBox="1"/>
          <p:nvPr/>
        </p:nvSpPr>
        <p:spPr>
          <a:xfrm>
            <a:off x="8966744" y="12116469"/>
            <a:ext cx="15334326" cy="6360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chemeClr val="tx1"/>
                </a:solidFill>
                <a:effectLst/>
                <a:uFillTx/>
                <a:latin typeface="Helvetica Neue"/>
                <a:ea typeface="Helvetica Neue"/>
                <a:cs typeface="Helvetica Neue"/>
                <a:sym typeface="Helvetica Neue"/>
              </a:rPr>
              <a:t>* Being sensitive to both cosmic rays, neutrinos and photons is the key to guaranteed success.</a:t>
            </a:r>
          </a:p>
        </p:txBody>
      </p:sp>
      <p:sp>
        <p:nvSpPr>
          <p:cNvPr id="2" name="Title 1">
            <a:extLst>
              <a:ext uri="{FF2B5EF4-FFF2-40B4-BE49-F238E27FC236}">
                <a16:creationId xmlns:a16="http://schemas.microsoft.com/office/drawing/2014/main" id="{A6AF0566-33E0-6D4D-A760-C367EF0B8982}"/>
              </a:ext>
            </a:extLst>
          </p:cNvPr>
          <p:cNvSpPr>
            <a:spLocks noGrp="1"/>
          </p:cNvSpPr>
          <p:nvPr>
            <p:ph type="title"/>
          </p:nvPr>
        </p:nvSpPr>
        <p:spPr>
          <a:xfrm>
            <a:off x="0" y="0"/>
            <a:ext cx="24384000" cy="1552918"/>
          </a:xfrm>
        </p:spPr>
        <p:txBody>
          <a:bodyPr/>
          <a:lstStyle/>
          <a:p>
            <a:r>
              <a:rPr lang="en-US" dirty="0"/>
              <a:t>Multi-messenger to find sources</a:t>
            </a:r>
          </a:p>
        </p:txBody>
      </p:sp>
      <p:sp>
        <p:nvSpPr>
          <p:cNvPr id="27" name="TextBox 26">
            <a:extLst>
              <a:ext uri="{FF2B5EF4-FFF2-40B4-BE49-F238E27FC236}">
                <a16:creationId xmlns:a16="http://schemas.microsoft.com/office/drawing/2014/main" id="{EA383502-DD7F-0D45-A985-E24DFAF45F58}"/>
              </a:ext>
            </a:extLst>
          </p:cNvPr>
          <p:cNvSpPr txBox="1"/>
          <p:nvPr/>
        </p:nvSpPr>
        <p:spPr>
          <a:xfrm>
            <a:off x="1411368" y="1541956"/>
            <a:ext cx="5948744" cy="11285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6000" i="0" u="none" strike="noStrike" cap="none" spc="0" normalizeH="0" baseline="0" dirty="0">
                <a:ln>
                  <a:noFill/>
                </a:ln>
                <a:solidFill>
                  <a:srgbClr val="FF0000"/>
                </a:solidFill>
                <a:effectLst/>
                <a:uFillTx/>
                <a:latin typeface="Helvetica Neue"/>
                <a:ea typeface="Helvetica Neue"/>
                <a:cs typeface="Helvetica Neue"/>
                <a:sym typeface="Helvetica Neue"/>
              </a:rPr>
              <a:t>Proton &amp; Nuclei</a:t>
            </a:r>
            <a:endParaRPr kumimoji="0" lang="en-US" sz="6000" i="0" u="none" strike="noStrike" cap="none" spc="0" normalizeH="0" baseline="0" dirty="0">
              <a:ln>
                <a:noFill/>
              </a:ln>
              <a:solidFill>
                <a:schemeClr val="tx1"/>
              </a:solidFill>
              <a:effectLst/>
              <a:uFillTx/>
              <a:latin typeface="Helvetica Neue"/>
              <a:ea typeface="Helvetica Neue"/>
              <a:cs typeface="Helvetica Neue"/>
              <a:sym typeface="Helvetica Neue"/>
            </a:endParaRPr>
          </a:p>
        </p:txBody>
      </p:sp>
      <p:sp>
        <p:nvSpPr>
          <p:cNvPr id="19" name="TextBox 18">
            <a:extLst>
              <a:ext uri="{FF2B5EF4-FFF2-40B4-BE49-F238E27FC236}">
                <a16:creationId xmlns:a16="http://schemas.microsoft.com/office/drawing/2014/main" id="{1C34B5A4-B140-B147-96AF-EC11B7B652EC}"/>
              </a:ext>
            </a:extLst>
          </p:cNvPr>
          <p:cNvSpPr txBox="1"/>
          <p:nvPr/>
        </p:nvSpPr>
        <p:spPr>
          <a:xfrm>
            <a:off x="10763138" y="1690342"/>
            <a:ext cx="4924425" cy="11285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6000" b="0" i="0" u="none" strike="noStrike" cap="none" spc="0" normalizeH="0" baseline="0" dirty="0">
                <a:ln>
                  <a:noFill/>
                </a:ln>
                <a:solidFill>
                  <a:srgbClr val="000000"/>
                </a:solidFill>
                <a:effectLst/>
                <a:uFillTx/>
                <a:latin typeface="Helvetica Neue"/>
                <a:ea typeface="Helvetica Neue"/>
                <a:cs typeface="Helvetica Neue"/>
                <a:sym typeface="Helvetica Neue"/>
              </a:rPr>
              <a:t>Point sources</a:t>
            </a:r>
          </a:p>
        </p:txBody>
      </p:sp>
      <p:sp>
        <p:nvSpPr>
          <p:cNvPr id="20" name="TextBox 19">
            <a:extLst>
              <a:ext uri="{FF2B5EF4-FFF2-40B4-BE49-F238E27FC236}">
                <a16:creationId xmlns:a16="http://schemas.microsoft.com/office/drawing/2014/main" id="{B92A17E7-1E1E-B744-884D-DBC474FAB3F8}"/>
              </a:ext>
            </a:extLst>
          </p:cNvPr>
          <p:cNvSpPr txBox="1"/>
          <p:nvPr/>
        </p:nvSpPr>
        <p:spPr>
          <a:xfrm>
            <a:off x="17447445" y="1798674"/>
            <a:ext cx="4555734" cy="11285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6000" b="0" i="0" u="none" strike="noStrike" cap="none" spc="0" normalizeH="0" baseline="0" dirty="0">
                <a:ln>
                  <a:noFill/>
                </a:ln>
                <a:solidFill>
                  <a:srgbClr val="000000"/>
                </a:solidFill>
                <a:effectLst/>
                <a:uFillTx/>
                <a:latin typeface="Helvetica Neue"/>
                <a:ea typeface="Helvetica Neue"/>
                <a:cs typeface="Helvetica Neue"/>
                <a:sym typeface="Helvetica Neue"/>
              </a:rPr>
              <a:t>Cosmogenic</a:t>
            </a:r>
          </a:p>
        </p:txBody>
      </p:sp>
    </p:spTree>
    <p:extLst>
      <p:ext uri="{BB962C8B-B14F-4D97-AF65-F5344CB8AC3E}">
        <p14:creationId xmlns:p14="http://schemas.microsoft.com/office/powerpoint/2010/main" val="3901400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F0566-33E0-6D4D-A760-C367EF0B8982}"/>
              </a:ext>
            </a:extLst>
          </p:cNvPr>
          <p:cNvSpPr>
            <a:spLocks noGrp="1"/>
          </p:cNvSpPr>
          <p:nvPr>
            <p:ph type="title"/>
          </p:nvPr>
        </p:nvSpPr>
        <p:spPr>
          <a:xfrm>
            <a:off x="0" y="0"/>
            <a:ext cx="24384000" cy="1552918"/>
          </a:xfrm>
        </p:spPr>
        <p:txBody>
          <a:bodyPr/>
          <a:lstStyle/>
          <a:p>
            <a:r>
              <a:rPr lang="en-US" dirty="0">
                <a:solidFill>
                  <a:schemeClr val="bg1"/>
                </a:solidFill>
              </a:rPr>
              <a:t>Energy spectrum and detector size</a:t>
            </a:r>
          </a:p>
        </p:txBody>
      </p:sp>
      <p:pic>
        <p:nvPicPr>
          <p:cNvPr id="5" name="Picture 4">
            <a:extLst>
              <a:ext uri="{FF2B5EF4-FFF2-40B4-BE49-F238E27FC236}">
                <a16:creationId xmlns:a16="http://schemas.microsoft.com/office/drawing/2014/main" id="{E1E39997-4FAF-DC4D-96A3-DE8A7875756A}"/>
              </a:ext>
            </a:extLst>
          </p:cNvPr>
          <p:cNvPicPr>
            <a:picLocks noChangeAspect="1"/>
          </p:cNvPicPr>
          <p:nvPr/>
        </p:nvPicPr>
        <p:blipFill rotWithShape="1">
          <a:blip r:embed="rId3"/>
          <a:srcRect b="6407"/>
          <a:stretch/>
        </p:blipFill>
        <p:spPr>
          <a:xfrm>
            <a:off x="17467" y="345989"/>
            <a:ext cx="24366533" cy="12837135"/>
          </a:xfrm>
          <a:prstGeom prst="rect">
            <a:avLst/>
          </a:prstGeom>
        </p:spPr>
      </p:pic>
      <p:grpSp>
        <p:nvGrpSpPr>
          <p:cNvPr id="3" name="Group 2">
            <a:extLst>
              <a:ext uri="{FF2B5EF4-FFF2-40B4-BE49-F238E27FC236}">
                <a16:creationId xmlns:a16="http://schemas.microsoft.com/office/drawing/2014/main" id="{FD612206-D5AA-8C4D-A383-243D3931722C}"/>
              </a:ext>
            </a:extLst>
          </p:cNvPr>
          <p:cNvGrpSpPr/>
          <p:nvPr/>
        </p:nvGrpSpPr>
        <p:grpSpPr>
          <a:xfrm>
            <a:off x="124180" y="54955"/>
            <a:ext cx="6149257" cy="13201488"/>
            <a:chOff x="2063814" y="54955"/>
            <a:chExt cx="6149257" cy="13201488"/>
          </a:xfrm>
        </p:grpSpPr>
        <p:sp>
          <p:nvSpPr>
            <p:cNvPr id="7" name="Rectangle 6">
              <a:extLst>
                <a:ext uri="{FF2B5EF4-FFF2-40B4-BE49-F238E27FC236}">
                  <a16:creationId xmlns:a16="http://schemas.microsoft.com/office/drawing/2014/main" id="{B588A3EF-FF43-B64C-98B1-9E4199516057}"/>
                </a:ext>
              </a:extLst>
            </p:cNvPr>
            <p:cNvSpPr>
              <a:spLocks noChangeArrowheads="1"/>
            </p:cNvSpPr>
            <p:nvPr/>
          </p:nvSpPr>
          <p:spPr bwMode="auto">
            <a:xfrm>
              <a:off x="2211704" y="1975961"/>
              <a:ext cx="2000251" cy="9322595"/>
            </a:xfrm>
            <a:prstGeom prst="rect">
              <a:avLst/>
            </a:prstGeom>
            <a:solidFill>
              <a:schemeClr val="bg1"/>
            </a:solidFill>
            <a:ln w="9525">
              <a:noFill/>
              <a:miter lim="800000"/>
              <a:headEnd/>
              <a:tailEnd/>
            </a:ln>
          </p:spPr>
          <p:txBody>
            <a:bodyPr wrap="none" lIns="153059" tIns="76528" rIns="153059" bIns="76528" anchor="ctr">
              <a:prstTxWarp prst="textNoShape">
                <a:avLst/>
              </a:prstTxWarp>
            </a:bodyPr>
            <a:lstStyle/>
            <a:p>
              <a:pPr marL="765300" indent="-765300">
                <a:defRPr/>
              </a:pPr>
              <a:r>
                <a:rPr lang="fr-FR" sz="4000" dirty="0">
                  <a:noFill/>
                  <a:latin typeface="Arial"/>
                  <a:ea typeface="ヒラギノ明朝 ProN W3" charset="-128"/>
                  <a:cs typeface="Arial"/>
                  <a:sym typeface="American Typewriter" charset="0"/>
                </a:rPr>
                <a:t>10</a:t>
              </a:r>
              <a:r>
                <a:rPr lang="fr-FR" sz="4000" baseline="30000" dirty="0">
                  <a:noFill/>
                  <a:latin typeface="Arial"/>
                  <a:ea typeface="ヒラギノ明朝 ProN W3" charset="-128"/>
                  <a:cs typeface="Arial"/>
                  <a:sym typeface="American Typewriter" charset="0"/>
                </a:rPr>
                <a:t>4</a:t>
              </a:r>
              <a:endParaRPr lang="fr-FR" sz="4000" dirty="0">
                <a:noFill/>
                <a:latin typeface="Arial"/>
                <a:ea typeface="ヒラギノ明朝 ProN W3" charset="-128"/>
                <a:cs typeface="Arial"/>
                <a:sym typeface="American Typewriter" charset="0"/>
              </a:endParaRPr>
            </a:p>
            <a:p>
              <a:pPr marL="765300" indent="-765300">
                <a:defRPr/>
              </a:pPr>
              <a:endParaRPr lang="fr-FR" sz="267" dirty="0">
                <a:noFill/>
                <a:latin typeface="Arial"/>
                <a:ea typeface="ヒラギノ明朝 ProN W3" charset="-128"/>
                <a:cs typeface="Arial"/>
                <a:sym typeface="American Typewriter" charset="0"/>
              </a:endParaRPr>
            </a:p>
            <a:p>
              <a:pPr marL="765300" indent="-765300">
                <a:defRPr/>
              </a:pPr>
              <a:r>
                <a:rPr lang="fr-FR" sz="4000" dirty="0">
                  <a:noFill/>
                  <a:latin typeface="Arial"/>
                  <a:ea typeface="ヒラギノ明朝 ProN W3" charset="-128"/>
                  <a:cs typeface="Arial"/>
                  <a:sym typeface="American Typewriter" charset="0"/>
                </a:rPr>
                <a:t>10</a:t>
              </a:r>
              <a:r>
                <a:rPr lang="fr-FR" sz="4000" baseline="30000" dirty="0">
                  <a:noFill/>
                  <a:latin typeface="Arial"/>
                  <a:ea typeface="ヒラギノ明朝 ProN W3" charset="-128"/>
                  <a:cs typeface="Arial"/>
                  <a:sym typeface="American Typewriter" charset="0"/>
                </a:rPr>
                <a:t>2</a:t>
              </a:r>
              <a:endParaRPr lang="fr-FR" sz="4000" dirty="0">
                <a:noFill/>
                <a:latin typeface="Arial"/>
                <a:ea typeface="ヒラギノ明朝 ProN W3" charset="-128"/>
                <a:cs typeface="Arial"/>
                <a:sym typeface="American Typewriter" charset="0"/>
              </a:endParaRPr>
            </a:p>
            <a:p>
              <a:pPr marL="765300" indent="-765300">
                <a:defRPr/>
              </a:pPr>
              <a:endParaRPr lang="fr-FR" sz="2400" dirty="0">
                <a:noFill/>
                <a:latin typeface="Arial"/>
                <a:ea typeface="ヒラギノ明朝 ProN W3" charset="-128"/>
                <a:cs typeface="Arial"/>
                <a:sym typeface="American Typewriter" charset="0"/>
              </a:endParaRPr>
            </a:p>
            <a:p>
              <a:pPr marL="765300" indent="-765300">
                <a:defRPr/>
              </a:pPr>
              <a:r>
                <a:rPr lang="fr-FR" sz="4000" dirty="0">
                  <a:noFill/>
                  <a:latin typeface="Arial"/>
                  <a:ea typeface="ヒラギノ明朝 ProN W3" charset="-128"/>
                  <a:cs typeface="Arial"/>
                  <a:sym typeface="American Typewriter" charset="0"/>
                </a:rPr>
                <a:t>10</a:t>
              </a:r>
              <a:r>
                <a:rPr lang="fr-FR" sz="4000" baseline="30000" dirty="0">
                  <a:noFill/>
                  <a:latin typeface="Arial"/>
                  <a:ea typeface="ヒラギノ明朝 ProN W3" charset="-128"/>
                  <a:cs typeface="Arial"/>
                  <a:sym typeface="American Typewriter" charset="0"/>
                </a:rPr>
                <a:t>-1</a:t>
              </a:r>
              <a:endParaRPr lang="fr-FR" sz="4000" dirty="0">
                <a:noFill/>
                <a:latin typeface="Arial"/>
                <a:ea typeface="ヒラギノ明朝 ProN W3" charset="-128"/>
                <a:cs typeface="Arial"/>
                <a:sym typeface="American Typewriter" charset="0"/>
              </a:endParaRPr>
            </a:p>
            <a:p>
              <a:pPr marL="765300" indent="-765300">
                <a:defRPr/>
              </a:pPr>
              <a:endParaRPr lang="fr-FR" sz="2400" dirty="0">
                <a:noFill/>
                <a:latin typeface="Arial"/>
                <a:ea typeface="ヒラギノ明朝 ProN W3" charset="-128"/>
                <a:cs typeface="Arial"/>
                <a:sym typeface="American Typewriter" charset="0"/>
              </a:endParaRPr>
            </a:p>
            <a:p>
              <a:pPr marL="765300" indent="-765300">
                <a:defRPr/>
              </a:pPr>
              <a:r>
                <a:rPr lang="fr-FR" sz="4000" dirty="0">
                  <a:noFill/>
                  <a:latin typeface="Arial"/>
                  <a:ea typeface="ヒラギノ明朝 ProN W3" charset="-128"/>
                  <a:cs typeface="Arial"/>
                  <a:sym typeface="American Typewriter" charset="0"/>
                </a:rPr>
                <a:t>10</a:t>
              </a:r>
              <a:r>
                <a:rPr lang="fr-FR" sz="4000" baseline="30000" dirty="0">
                  <a:noFill/>
                  <a:latin typeface="Arial"/>
                  <a:ea typeface="ヒラギノ明朝 ProN W3" charset="-128"/>
                  <a:cs typeface="Arial"/>
                  <a:sym typeface="American Typewriter" charset="0"/>
                </a:rPr>
                <a:t>-4</a:t>
              </a:r>
              <a:endParaRPr lang="fr-FR" sz="4000" dirty="0">
                <a:noFill/>
                <a:latin typeface="Arial"/>
                <a:ea typeface="ヒラギノ明朝 ProN W3" charset="-128"/>
                <a:cs typeface="Arial"/>
                <a:sym typeface="American Typewriter" charset="0"/>
              </a:endParaRPr>
            </a:p>
            <a:p>
              <a:pPr marL="765300" indent="-765300">
                <a:defRPr/>
              </a:pPr>
              <a:endParaRPr lang="fr-FR" sz="2400" dirty="0">
                <a:noFill/>
                <a:latin typeface="Arial"/>
                <a:ea typeface="ヒラギノ明朝 ProN W3" charset="-128"/>
                <a:cs typeface="Arial"/>
                <a:sym typeface="American Typewriter" charset="0"/>
              </a:endParaRPr>
            </a:p>
            <a:p>
              <a:pPr marL="765300" indent="-765300">
                <a:defRPr/>
              </a:pPr>
              <a:r>
                <a:rPr lang="fr-FR" sz="4000" dirty="0">
                  <a:noFill/>
                  <a:latin typeface="Arial"/>
                  <a:ea typeface="ヒラギノ明朝 ProN W3" charset="-128"/>
                  <a:cs typeface="Arial"/>
                  <a:sym typeface="American Typewriter" charset="0"/>
                </a:rPr>
                <a:t>10</a:t>
              </a:r>
              <a:r>
                <a:rPr lang="fr-FR" sz="4000" baseline="30000" dirty="0">
                  <a:noFill/>
                  <a:latin typeface="Arial"/>
                  <a:ea typeface="ヒラギノ明朝 ProN W3" charset="-128"/>
                  <a:cs typeface="Arial"/>
                  <a:sym typeface="American Typewriter" charset="0"/>
                </a:rPr>
                <a:t>-7</a:t>
              </a:r>
              <a:endParaRPr lang="fr-FR" sz="4000" dirty="0">
                <a:noFill/>
                <a:latin typeface="Arial"/>
                <a:ea typeface="ヒラギノ明朝 ProN W3" charset="-128"/>
                <a:cs typeface="Arial"/>
                <a:sym typeface="American Typewriter" charset="0"/>
              </a:endParaRPr>
            </a:p>
            <a:p>
              <a:pPr marL="765300" indent="-765300">
                <a:defRPr/>
              </a:pPr>
              <a:endParaRPr lang="fr-FR" sz="2400" dirty="0">
                <a:noFill/>
                <a:latin typeface="Arial"/>
                <a:ea typeface="ヒラギノ明朝 ProN W3" charset="-128"/>
                <a:cs typeface="Arial"/>
                <a:sym typeface="American Typewriter" charset="0"/>
              </a:endParaRPr>
            </a:p>
            <a:p>
              <a:pPr marL="765300" indent="-765300">
                <a:defRPr/>
              </a:pPr>
              <a:r>
                <a:rPr lang="fr-FR" sz="4000" dirty="0">
                  <a:noFill/>
                  <a:latin typeface="Arial"/>
                  <a:ea typeface="ヒラギノ明朝 ProN W3" charset="-128"/>
                  <a:cs typeface="Arial"/>
                  <a:sym typeface="American Typewriter" charset="0"/>
                </a:rPr>
                <a:t>10</a:t>
              </a:r>
              <a:r>
                <a:rPr lang="fr-FR" sz="4000" baseline="30000" dirty="0">
                  <a:noFill/>
                  <a:latin typeface="Arial"/>
                  <a:ea typeface="ヒラギノ明朝 ProN W3" charset="-128"/>
                  <a:cs typeface="Arial"/>
                  <a:sym typeface="American Typewriter" charset="0"/>
                </a:rPr>
                <a:t>-10</a:t>
              </a:r>
              <a:endParaRPr lang="fr-FR" sz="4000" dirty="0">
                <a:noFill/>
                <a:latin typeface="Arial"/>
                <a:ea typeface="ヒラギノ明朝 ProN W3" charset="-128"/>
                <a:cs typeface="Arial"/>
                <a:sym typeface="American Typewriter" charset="0"/>
              </a:endParaRPr>
            </a:p>
            <a:p>
              <a:pPr marL="765300" indent="-765300">
                <a:defRPr/>
              </a:pPr>
              <a:endParaRPr lang="fr-FR" sz="2400" dirty="0">
                <a:noFill/>
                <a:latin typeface="Arial"/>
                <a:ea typeface="ヒラギノ明朝 ProN W3" charset="-128"/>
                <a:cs typeface="Arial"/>
                <a:sym typeface="American Typewriter" charset="0"/>
              </a:endParaRPr>
            </a:p>
            <a:p>
              <a:pPr marL="765300" indent="-765300">
                <a:defRPr/>
              </a:pPr>
              <a:r>
                <a:rPr lang="fr-FR" sz="4000" dirty="0">
                  <a:noFill/>
                  <a:latin typeface="Arial"/>
                  <a:ea typeface="ヒラギノ明朝 ProN W3" charset="-128"/>
                  <a:cs typeface="Arial"/>
                  <a:sym typeface="American Typewriter" charset="0"/>
                </a:rPr>
                <a:t>10</a:t>
              </a:r>
              <a:r>
                <a:rPr lang="fr-FR" sz="4000" baseline="30000" dirty="0">
                  <a:noFill/>
                  <a:latin typeface="Arial"/>
                  <a:ea typeface="ヒラギノ明朝 ProN W3" charset="-128"/>
                  <a:cs typeface="Arial"/>
                  <a:sym typeface="American Typewriter" charset="0"/>
                </a:rPr>
                <a:t>-13</a:t>
              </a:r>
              <a:endParaRPr lang="fr-FR" sz="4000" dirty="0">
                <a:noFill/>
                <a:latin typeface="Arial"/>
                <a:ea typeface="ヒラギノ明朝 ProN W3" charset="-128"/>
                <a:cs typeface="Arial"/>
                <a:sym typeface="American Typewriter" charset="0"/>
              </a:endParaRPr>
            </a:p>
            <a:p>
              <a:pPr marL="765300" indent="-765300">
                <a:defRPr/>
              </a:pPr>
              <a:endParaRPr lang="fr-FR" sz="2400" dirty="0">
                <a:noFill/>
                <a:latin typeface="Arial"/>
                <a:ea typeface="ヒラギノ明朝 ProN W3" charset="-128"/>
                <a:cs typeface="Arial"/>
                <a:sym typeface="American Typewriter" charset="0"/>
              </a:endParaRPr>
            </a:p>
            <a:p>
              <a:pPr marL="765300" indent="-765300">
                <a:defRPr/>
              </a:pPr>
              <a:r>
                <a:rPr lang="fr-FR" sz="4000" dirty="0">
                  <a:noFill/>
                  <a:latin typeface="Arial"/>
                  <a:ea typeface="ヒラギノ明朝 ProN W3" charset="-128"/>
                  <a:cs typeface="Arial"/>
                  <a:sym typeface="American Typewriter" charset="0"/>
                </a:rPr>
                <a:t>10</a:t>
              </a:r>
              <a:r>
                <a:rPr lang="fr-FR" sz="4000" baseline="30000" dirty="0">
                  <a:noFill/>
                  <a:latin typeface="Arial"/>
                  <a:ea typeface="ヒラギノ明朝 ProN W3" charset="-128"/>
                  <a:cs typeface="Arial"/>
                  <a:sym typeface="American Typewriter" charset="0"/>
                </a:rPr>
                <a:t>-16</a:t>
              </a:r>
              <a:endParaRPr lang="fr-FR" sz="4000" dirty="0">
                <a:noFill/>
                <a:latin typeface="Arial"/>
                <a:ea typeface="ヒラギノ明朝 ProN W3" charset="-128"/>
                <a:cs typeface="Arial"/>
                <a:sym typeface="American Typewriter" charset="0"/>
              </a:endParaRPr>
            </a:p>
            <a:p>
              <a:pPr marL="765300" indent="-765300">
                <a:defRPr/>
              </a:pPr>
              <a:endParaRPr lang="fr-FR" sz="2400" dirty="0">
                <a:noFill/>
                <a:latin typeface="Arial"/>
                <a:ea typeface="ヒラギノ明朝 ProN W3" charset="-128"/>
                <a:cs typeface="Arial"/>
                <a:sym typeface="American Typewriter" charset="0"/>
              </a:endParaRPr>
            </a:p>
            <a:p>
              <a:pPr marL="765300" indent="-765300">
                <a:defRPr/>
              </a:pPr>
              <a:r>
                <a:rPr lang="fr-FR" sz="4000" dirty="0">
                  <a:noFill/>
                  <a:latin typeface="Arial"/>
                  <a:ea typeface="ヒラギノ明朝 ProN W3" charset="-128"/>
                  <a:cs typeface="Arial"/>
                  <a:sym typeface="American Typewriter" charset="0"/>
                </a:rPr>
                <a:t>10</a:t>
              </a:r>
              <a:r>
                <a:rPr lang="fr-FR" sz="4000" baseline="30000" dirty="0">
                  <a:noFill/>
                  <a:latin typeface="Arial"/>
                  <a:ea typeface="ヒラギノ明朝 ProN W3" charset="-128"/>
                  <a:cs typeface="Arial"/>
                  <a:sym typeface="American Typewriter" charset="0"/>
                </a:rPr>
                <a:t>-19</a:t>
              </a:r>
              <a:endParaRPr lang="fr-FR" sz="4000" dirty="0">
                <a:noFill/>
                <a:latin typeface="Arial"/>
                <a:ea typeface="ヒラギノ明朝 ProN W3" charset="-128"/>
                <a:cs typeface="Arial"/>
                <a:sym typeface="American Typewriter" charset="0"/>
              </a:endParaRPr>
            </a:p>
            <a:p>
              <a:pPr marL="765300" indent="-765300">
                <a:defRPr/>
              </a:pPr>
              <a:endParaRPr lang="fr-FR" sz="2400" dirty="0">
                <a:noFill/>
                <a:latin typeface="Arial"/>
                <a:ea typeface="ヒラギノ明朝 ProN W3" charset="-128"/>
                <a:cs typeface="Arial"/>
                <a:sym typeface="American Typewriter" charset="0"/>
              </a:endParaRPr>
            </a:p>
            <a:p>
              <a:pPr marL="765300" indent="-765300">
                <a:defRPr/>
              </a:pPr>
              <a:r>
                <a:rPr lang="fr-FR" sz="4000" dirty="0">
                  <a:noFill/>
                  <a:latin typeface="Arial"/>
                  <a:ea typeface="ヒラギノ明朝 ProN W3" charset="-128"/>
                  <a:cs typeface="Arial"/>
                  <a:sym typeface="American Typewriter" charset="0"/>
                </a:rPr>
                <a:t>10</a:t>
              </a:r>
              <a:r>
                <a:rPr lang="fr-FR" sz="4000" baseline="30000" dirty="0">
                  <a:noFill/>
                  <a:latin typeface="Arial"/>
                  <a:ea typeface="ヒラギノ明朝 ProN W3" charset="-128"/>
                  <a:cs typeface="Arial"/>
                  <a:sym typeface="American Typewriter" charset="0"/>
                </a:rPr>
                <a:t>-22</a:t>
              </a:r>
              <a:endParaRPr lang="fr-FR" sz="4000" dirty="0">
                <a:noFill/>
                <a:latin typeface="Arial"/>
                <a:ea typeface="ヒラギノ明朝 ProN W3" charset="-128"/>
                <a:cs typeface="Arial"/>
                <a:sym typeface="American Typewriter" charset="0"/>
              </a:endParaRPr>
            </a:p>
            <a:p>
              <a:pPr marL="765300" indent="-765300">
                <a:defRPr/>
              </a:pPr>
              <a:endParaRPr lang="fr-FR" sz="2400" dirty="0">
                <a:noFill/>
                <a:latin typeface="Arial"/>
                <a:ea typeface="ヒラギノ明朝 ProN W3" charset="-128"/>
                <a:cs typeface="Arial"/>
                <a:sym typeface="American Typewriter" charset="0"/>
              </a:endParaRPr>
            </a:p>
            <a:p>
              <a:pPr marL="765300" indent="-765300">
                <a:defRPr/>
              </a:pPr>
              <a:r>
                <a:rPr lang="fr-FR" sz="4000" dirty="0">
                  <a:noFill/>
                  <a:latin typeface="Arial"/>
                  <a:ea typeface="ヒラギノ明朝 ProN W3" charset="-128"/>
                  <a:cs typeface="Arial"/>
                  <a:sym typeface="American Typewriter" charset="0"/>
                </a:rPr>
                <a:t>10</a:t>
              </a:r>
              <a:r>
                <a:rPr lang="fr-FR" sz="4000" baseline="30000" dirty="0">
                  <a:noFill/>
                  <a:latin typeface="Arial"/>
                  <a:ea typeface="ヒラギノ明朝 ProN W3" charset="-128"/>
                  <a:cs typeface="Arial"/>
                  <a:sym typeface="American Typewriter" charset="0"/>
                </a:rPr>
                <a:t>-25</a:t>
              </a:r>
              <a:endParaRPr lang="fr-FR" sz="4000" dirty="0">
                <a:noFill/>
                <a:latin typeface="Arial"/>
                <a:ea typeface="ヒラギノ明朝 ProN W3" charset="-128"/>
                <a:cs typeface="Arial"/>
                <a:sym typeface="American Typewriter" charset="0"/>
              </a:endParaRPr>
            </a:p>
            <a:p>
              <a:pPr marL="765300" indent="-765300">
                <a:defRPr/>
              </a:pPr>
              <a:endParaRPr lang="fr-FR" sz="2400" dirty="0">
                <a:noFill/>
                <a:latin typeface="Arial"/>
                <a:ea typeface="ヒラギノ明朝 ProN W3" charset="-128"/>
                <a:cs typeface="Arial"/>
                <a:sym typeface="American Typewriter" charset="0"/>
              </a:endParaRPr>
            </a:p>
            <a:p>
              <a:pPr marL="765300" indent="-765300">
                <a:defRPr/>
              </a:pPr>
              <a:r>
                <a:rPr lang="fr-FR" sz="4000" dirty="0">
                  <a:noFill/>
                  <a:latin typeface="Arial"/>
                  <a:ea typeface="ヒラギノ明朝 ProN W3" charset="-128"/>
                  <a:cs typeface="Arial"/>
                  <a:sym typeface="American Typewriter" charset="0"/>
                </a:rPr>
                <a:t>10</a:t>
              </a:r>
              <a:r>
                <a:rPr lang="fr-FR" sz="4000" baseline="30000" dirty="0">
                  <a:noFill/>
                  <a:latin typeface="Arial"/>
                  <a:ea typeface="ヒラギノ明朝 ProN W3" charset="-128"/>
                  <a:cs typeface="Arial"/>
                  <a:sym typeface="American Typewriter" charset="0"/>
                </a:rPr>
                <a:t>-28</a:t>
              </a:r>
            </a:p>
          </p:txBody>
        </p:sp>
        <p:sp>
          <p:nvSpPr>
            <p:cNvPr id="8" name="Footer Placeholder 22">
              <a:extLst>
                <a:ext uri="{FF2B5EF4-FFF2-40B4-BE49-F238E27FC236}">
                  <a16:creationId xmlns:a16="http://schemas.microsoft.com/office/drawing/2014/main" id="{B4D6C058-AFBF-D141-A6B9-F7BAA9DE54E4}"/>
                </a:ext>
              </a:extLst>
            </p:cNvPr>
            <p:cNvSpPr txBox="1">
              <a:spLocks/>
            </p:cNvSpPr>
            <p:nvPr/>
          </p:nvSpPr>
          <p:spPr>
            <a:xfrm>
              <a:off x="3002355" y="4547711"/>
              <a:ext cx="2895451" cy="273750"/>
            </a:xfrm>
            <a:prstGeom prst="rect">
              <a:avLst/>
            </a:prstGeom>
            <a:solidFill>
              <a:schemeClr val="bg1"/>
            </a:solidFill>
          </p:spPr>
          <p:txBody>
            <a:bodyPr vert="horz" lIns="57397" tIns="28698" rIns="57397" bIns="28698" rtlCol="0" anchor="ctr"/>
            <a:lstStyle>
              <a:defPPr marL="0" marR="0" indent="0" algn="l" defTabSz="914400" rtl="0" fontAlgn="auto" latinLnBrk="1" hangingPunct="0">
                <a:lnSpc>
                  <a:spcPct val="100000"/>
                </a:lnSpc>
                <a:spcBef>
                  <a:spcPts val="0"/>
                </a:spcBef>
                <a:spcAft>
                  <a:spcPts val="0"/>
                </a:spcAft>
                <a:buClrTx/>
                <a:buSzTx/>
                <a:buFontTx/>
                <a:buNone/>
                <a:tabLst/>
                <a:defRPr kumimoji="0" lang="en-US" sz="1800" b="0" i="0" u="none" strike="noStrike" cap="none" spc="0" normalizeH="0" baseline="0">
                  <a:ln>
                    <a:noFill/>
                  </a:ln>
                  <a:solidFill>
                    <a:srgbClr val="000000"/>
                  </a:solidFill>
                  <a:effectLst/>
                  <a:uFillTx/>
                </a:defRPr>
              </a:defPPr>
              <a:lvl1pPr marL="0" marR="0" indent="0" algn="ctr" defTabSz="457200" rtl="0" fontAlgn="base" latinLnBrk="0" hangingPunct="0">
                <a:lnSpc>
                  <a:spcPct val="100000"/>
                </a:lnSpc>
                <a:spcBef>
                  <a:spcPct val="0"/>
                </a:spcBef>
                <a:spcAft>
                  <a:spcPct val="0"/>
                </a:spcAft>
                <a:buClrTx/>
                <a:buSzTx/>
                <a:buFontTx/>
                <a:buNone/>
                <a:tabLst/>
                <a:defRPr kumimoji="0" sz="800" b="1" i="1" u="none" strike="noStrike" kern="1200" cap="none" spc="0" normalizeH="0" baseline="0">
                  <a:ln>
                    <a:noFill/>
                  </a:ln>
                  <a:solidFill>
                    <a:schemeClr val="bg1"/>
                  </a:solidFill>
                  <a:effectLst/>
                  <a:uFillTx/>
                  <a:latin typeface="Arial"/>
                  <a:ea typeface="ヒラギノ明朝 ProN W3" pitchFamily="-84" charset="-128"/>
                  <a:cs typeface="Arial"/>
                  <a:sym typeface="American Typewriter" pitchFamily="-84" charset="0"/>
                </a:defRPr>
              </a:lvl1pPr>
              <a:lvl2pPr marL="286984" marR="0" indent="228600" algn="l" defTabSz="457200" rtl="0" fontAlgn="base" latinLnBrk="0" hangingPunct="0">
                <a:lnSpc>
                  <a:spcPct val="100000"/>
                </a:lnSpc>
                <a:spcBef>
                  <a:spcPct val="0"/>
                </a:spcBef>
                <a:spcAft>
                  <a:spcPct val="0"/>
                </a:spcAft>
                <a:buClrTx/>
                <a:buSzTx/>
                <a:buFontTx/>
                <a:buNone/>
                <a:tabLst/>
                <a:defRPr kumimoji="0" sz="2500" b="1" i="1" u="none" strike="noStrike" kern="1200" cap="none" spc="0" normalizeH="0" baseline="0">
                  <a:ln>
                    <a:noFill/>
                  </a:ln>
                  <a:solidFill>
                    <a:srgbClr val="FFFFFF"/>
                  </a:solidFill>
                  <a:effectLst/>
                  <a:uFillTx/>
                  <a:latin typeface="American Typewriter" pitchFamily="-84" charset="0"/>
                  <a:ea typeface="ヒラギノ明朝 ProN W3" pitchFamily="-84" charset="-128"/>
                  <a:cs typeface="ヒラギノ明朝 ProN W3" pitchFamily="-84" charset="-128"/>
                  <a:sym typeface="American Typewriter" pitchFamily="-84" charset="0"/>
                </a:defRPr>
              </a:lvl2pPr>
              <a:lvl3pPr marL="573969" marR="0" indent="457200" algn="l" defTabSz="457200" rtl="0" fontAlgn="base" latinLnBrk="0" hangingPunct="0">
                <a:lnSpc>
                  <a:spcPct val="100000"/>
                </a:lnSpc>
                <a:spcBef>
                  <a:spcPct val="0"/>
                </a:spcBef>
                <a:spcAft>
                  <a:spcPct val="0"/>
                </a:spcAft>
                <a:buClrTx/>
                <a:buSzTx/>
                <a:buFontTx/>
                <a:buNone/>
                <a:tabLst/>
                <a:defRPr kumimoji="0" sz="2500" b="1" i="1" u="none" strike="noStrike" kern="1200" cap="none" spc="0" normalizeH="0" baseline="0">
                  <a:ln>
                    <a:noFill/>
                  </a:ln>
                  <a:solidFill>
                    <a:srgbClr val="FFFFFF"/>
                  </a:solidFill>
                  <a:effectLst/>
                  <a:uFillTx/>
                  <a:latin typeface="American Typewriter" pitchFamily="-84" charset="0"/>
                  <a:ea typeface="ヒラギノ明朝 ProN W3" pitchFamily="-84" charset="-128"/>
                  <a:cs typeface="ヒラギノ明朝 ProN W3" pitchFamily="-84" charset="-128"/>
                  <a:sym typeface="American Typewriter" pitchFamily="-84" charset="0"/>
                </a:defRPr>
              </a:lvl3pPr>
              <a:lvl4pPr marL="860953" marR="0" indent="685800" algn="l" defTabSz="457200" rtl="0" fontAlgn="base" latinLnBrk="0" hangingPunct="0">
                <a:lnSpc>
                  <a:spcPct val="100000"/>
                </a:lnSpc>
                <a:spcBef>
                  <a:spcPct val="0"/>
                </a:spcBef>
                <a:spcAft>
                  <a:spcPct val="0"/>
                </a:spcAft>
                <a:buClrTx/>
                <a:buSzTx/>
                <a:buFontTx/>
                <a:buNone/>
                <a:tabLst/>
                <a:defRPr kumimoji="0" sz="2500" b="1" i="1" u="none" strike="noStrike" kern="1200" cap="none" spc="0" normalizeH="0" baseline="0">
                  <a:ln>
                    <a:noFill/>
                  </a:ln>
                  <a:solidFill>
                    <a:srgbClr val="FFFFFF"/>
                  </a:solidFill>
                  <a:effectLst/>
                  <a:uFillTx/>
                  <a:latin typeface="American Typewriter" pitchFamily="-84" charset="0"/>
                  <a:ea typeface="ヒラギノ明朝 ProN W3" pitchFamily="-84" charset="-128"/>
                  <a:cs typeface="ヒラギノ明朝 ProN W3" pitchFamily="-84" charset="-128"/>
                  <a:sym typeface="American Typewriter" pitchFamily="-84" charset="0"/>
                </a:defRPr>
              </a:lvl4pPr>
              <a:lvl5pPr marL="1147938" marR="0" indent="914400" algn="l" defTabSz="457200" rtl="0" fontAlgn="base" latinLnBrk="0" hangingPunct="0">
                <a:lnSpc>
                  <a:spcPct val="100000"/>
                </a:lnSpc>
                <a:spcBef>
                  <a:spcPct val="0"/>
                </a:spcBef>
                <a:spcAft>
                  <a:spcPct val="0"/>
                </a:spcAft>
                <a:buClrTx/>
                <a:buSzTx/>
                <a:buFontTx/>
                <a:buNone/>
                <a:tabLst/>
                <a:defRPr kumimoji="0" sz="2500" b="1" i="1" u="none" strike="noStrike" kern="1200" cap="none" spc="0" normalizeH="0" baseline="0">
                  <a:ln>
                    <a:noFill/>
                  </a:ln>
                  <a:solidFill>
                    <a:srgbClr val="FFFFFF"/>
                  </a:solidFill>
                  <a:effectLst/>
                  <a:uFillTx/>
                  <a:latin typeface="American Typewriter" pitchFamily="-84" charset="0"/>
                  <a:ea typeface="ヒラギノ明朝 ProN W3" pitchFamily="-84" charset="-128"/>
                  <a:cs typeface="ヒラギノ明朝 ProN W3" pitchFamily="-84" charset="-128"/>
                  <a:sym typeface="American Typewriter" pitchFamily="-84" charset="0"/>
                </a:defRPr>
              </a:lvl5pPr>
              <a:lvl6pPr marL="1434922" marR="0" indent="1143000" algn="l" defTabSz="286984" rtl="0" eaLnBrk="1" fontAlgn="auto" latinLnBrk="0" hangingPunct="1">
                <a:lnSpc>
                  <a:spcPct val="100000"/>
                </a:lnSpc>
                <a:spcBef>
                  <a:spcPts val="0"/>
                </a:spcBef>
                <a:spcAft>
                  <a:spcPts val="0"/>
                </a:spcAft>
                <a:buClrTx/>
                <a:buSzTx/>
                <a:buFontTx/>
                <a:buNone/>
                <a:tabLst/>
                <a:defRPr kumimoji="0" sz="2500" b="1" i="1" u="none" strike="noStrike" kern="1200" cap="none" spc="0" normalizeH="0" baseline="0">
                  <a:ln>
                    <a:noFill/>
                  </a:ln>
                  <a:solidFill>
                    <a:srgbClr val="FFFFFF"/>
                  </a:solidFill>
                  <a:effectLst/>
                  <a:uFillTx/>
                  <a:latin typeface="American Typewriter" pitchFamily="-84" charset="0"/>
                  <a:ea typeface="ヒラギノ明朝 ProN W3" pitchFamily="-84" charset="-128"/>
                  <a:cs typeface="ヒラギノ明朝 ProN W3" pitchFamily="-84" charset="-128"/>
                  <a:sym typeface="American Typewriter" pitchFamily="-84" charset="0"/>
                </a:defRPr>
              </a:lvl6pPr>
              <a:lvl7pPr marL="1721907" marR="0" indent="1371600" algn="l" defTabSz="286984" rtl="0" eaLnBrk="1" fontAlgn="auto" latinLnBrk="0" hangingPunct="1">
                <a:lnSpc>
                  <a:spcPct val="100000"/>
                </a:lnSpc>
                <a:spcBef>
                  <a:spcPts val="0"/>
                </a:spcBef>
                <a:spcAft>
                  <a:spcPts val="0"/>
                </a:spcAft>
                <a:buClrTx/>
                <a:buSzTx/>
                <a:buFontTx/>
                <a:buNone/>
                <a:tabLst/>
                <a:defRPr kumimoji="0" sz="2500" b="1" i="1" u="none" strike="noStrike" kern="1200" cap="none" spc="0" normalizeH="0" baseline="0">
                  <a:ln>
                    <a:noFill/>
                  </a:ln>
                  <a:solidFill>
                    <a:srgbClr val="FFFFFF"/>
                  </a:solidFill>
                  <a:effectLst/>
                  <a:uFillTx/>
                  <a:latin typeface="American Typewriter" pitchFamily="-84" charset="0"/>
                  <a:ea typeface="ヒラギノ明朝 ProN W3" pitchFamily="-84" charset="-128"/>
                  <a:cs typeface="ヒラギノ明朝 ProN W3" pitchFamily="-84" charset="-128"/>
                  <a:sym typeface="American Typewriter" pitchFamily="-84" charset="0"/>
                </a:defRPr>
              </a:lvl7pPr>
              <a:lvl8pPr marL="2008891" marR="0" indent="1600200" algn="l" defTabSz="286984" rtl="0" eaLnBrk="1" fontAlgn="auto" latinLnBrk="0" hangingPunct="1">
                <a:lnSpc>
                  <a:spcPct val="100000"/>
                </a:lnSpc>
                <a:spcBef>
                  <a:spcPts val="0"/>
                </a:spcBef>
                <a:spcAft>
                  <a:spcPts val="0"/>
                </a:spcAft>
                <a:buClrTx/>
                <a:buSzTx/>
                <a:buFontTx/>
                <a:buNone/>
                <a:tabLst/>
                <a:defRPr kumimoji="0" sz="2500" b="1" i="1" u="none" strike="noStrike" kern="1200" cap="none" spc="0" normalizeH="0" baseline="0">
                  <a:ln>
                    <a:noFill/>
                  </a:ln>
                  <a:solidFill>
                    <a:srgbClr val="FFFFFF"/>
                  </a:solidFill>
                  <a:effectLst/>
                  <a:uFillTx/>
                  <a:latin typeface="American Typewriter" pitchFamily="-84" charset="0"/>
                  <a:ea typeface="ヒラギノ明朝 ProN W3" pitchFamily="-84" charset="-128"/>
                  <a:cs typeface="ヒラギノ明朝 ProN W3" pitchFamily="-84" charset="-128"/>
                  <a:sym typeface="American Typewriter" pitchFamily="-84" charset="0"/>
                </a:defRPr>
              </a:lvl8pPr>
              <a:lvl9pPr marL="2295876" marR="0" indent="1828800" algn="l" defTabSz="286984" rtl="0" eaLnBrk="1" fontAlgn="auto" latinLnBrk="0" hangingPunct="1">
                <a:lnSpc>
                  <a:spcPct val="100000"/>
                </a:lnSpc>
                <a:spcBef>
                  <a:spcPts val="0"/>
                </a:spcBef>
                <a:spcAft>
                  <a:spcPts val="0"/>
                </a:spcAft>
                <a:buClrTx/>
                <a:buSzTx/>
                <a:buFontTx/>
                <a:buNone/>
                <a:tabLst/>
                <a:defRPr kumimoji="0" sz="2500" b="1" i="1" u="none" strike="noStrike" kern="1200" cap="none" spc="0" normalizeH="0" baseline="0">
                  <a:ln>
                    <a:noFill/>
                  </a:ln>
                  <a:solidFill>
                    <a:srgbClr val="FFFFFF"/>
                  </a:solidFill>
                  <a:effectLst/>
                  <a:uFillTx/>
                  <a:latin typeface="American Typewriter" pitchFamily="-84" charset="0"/>
                  <a:ea typeface="ヒラギノ明朝 ProN W3" pitchFamily="-84" charset="-128"/>
                  <a:cs typeface="ヒラギノ明朝 ProN W3" pitchFamily="-84" charset="-128"/>
                  <a:sym typeface="American Typewriter" pitchFamily="-84" charset="0"/>
                </a:defRPr>
              </a:lvl9pPr>
            </a:lstStyle>
            <a:p>
              <a:r>
                <a:rPr lang="en-US" dirty="0"/>
                <a:t>Nikhef open </a:t>
              </a:r>
              <a:r>
                <a:rPr lang="en-US" dirty="0" err="1"/>
                <a:t>dag</a:t>
              </a:r>
              <a:r>
                <a:rPr lang="en-US" dirty="0"/>
                <a:t>, 5 </a:t>
              </a:r>
              <a:r>
                <a:rPr lang="en-US" dirty="0" err="1"/>
                <a:t>oktober</a:t>
              </a:r>
              <a:r>
                <a:rPr lang="en-US" dirty="0"/>
                <a:t> 2019</a:t>
              </a:r>
            </a:p>
          </p:txBody>
        </p:sp>
        <p:sp>
          <p:nvSpPr>
            <p:cNvPr id="10" name="Rectangle 31">
              <a:extLst>
                <a:ext uri="{FF2B5EF4-FFF2-40B4-BE49-F238E27FC236}">
                  <a16:creationId xmlns:a16="http://schemas.microsoft.com/office/drawing/2014/main" id="{92C87ACE-57BE-694A-B5CA-B04BB7F00322}"/>
                </a:ext>
              </a:extLst>
            </p:cNvPr>
            <p:cNvSpPr>
              <a:spLocks noChangeArrowheads="1"/>
            </p:cNvSpPr>
            <p:nvPr/>
          </p:nvSpPr>
          <p:spPr bwMode="auto">
            <a:xfrm>
              <a:off x="2063814" y="12744231"/>
              <a:ext cx="6149257" cy="512212"/>
            </a:xfrm>
            <a:prstGeom prst="rect">
              <a:avLst/>
            </a:prstGeom>
            <a:solidFill>
              <a:schemeClr val="bg1"/>
            </a:solidFill>
            <a:ln w="12700">
              <a:noFill/>
              <a:round/>
              <a:headEnd/>
              <a:tailEnd/>
            </a:ln>
          </p:spPr>
          <p:txBody>
            <a:bodyPr>
              <a:prstTxWarp prst="textNoShape">
                <a:avLst/>
              </a:prstTxWarp>
            </a:bodyPr>
            <a:lstStyle/>
            <a:p>
              <a:pPr algn="ctr"/>
              <a:endParaRPr lang="en-GB" sz="7467"/>
            </a:p>
          </p:txBody>
        </p:sp>
        <p:pic>
          <p:nvPicPr>
            <p:cNvPr id="11" name="Picture 4">
              <a:extLst>
                <a:ext uri="{FF2B5EF4-FFF2-40B4-BE49-F238E27FC236}">
                  <a16:creationId xmlns:a16="http://schemas.microsoft.com/office/drawing/2014/main" id="{56549444-87AD-8E4A-8290-3CFC882BE830}"/>
                </a:ext>
              </a:extLst>
            </p:cNvPr>
            <p:cNvPicPr>
              <a:picLocks noChangeAspect="1" noChangeArrowheads="1"/>
            </p:cNvPicPr>
            <p:nvPr/>
          </p:nvPicPr>
          <p:blipFill>
            <a:blip r:embed="rId4"/>
            <a:srcRect/>
            <a:stretch>
              <a:fillRect/>
            </a:stretch>
          </p:blipFill>
          <p:spPr bwMode="auto">
            <a:xfrm>
              <a:off x="2063814" y="54955"/>
              <a:ext cx="6147668" cy="12957601"/>
            </a:xfrm>
            <a:prstGeom prst="rect">
              <a:avLst/>
            </a:prstGeom>
            <a:solidFill>
              <a:schemeClr val="bg1"/>
            </a:solidFill>
            <a:ln w="9525">
              <a:noFill/>
              <a:miter lim="800000"/>
              <a:headEnd/>
              <a:tailEnd/>
            </a:ln>
          </p:spPr>
        </p:pic>
        <p:sp>
          <p:nvSpPr>
            <p:cNvPr id="12" name="Rectangle 5">
              <a:extLst>
                <a:ext uri="{FF2B5EF4-FFF2-40B4-BE49-F238E27FC236}">
                  <a16:creationId xmlns:a16="http://schemas.microsoft.com/office/drawing/2014/main" id="{AFE858EE-DE1B-C14D-8969-F03605591050}"/>
                </a:ext>
              </a:extLst>
            </p:cNvPr>
            <p:cNvSpPr>
              <a:spLocks noChangeArrowheads="1"/>
            </p:cNvSpPr>
            <p:nvPr/>
          </p:nvSpPr>
          <p:spPr bwMode="auto">
            <a:xfrm>
              <a:off x="3110966" y="5523702"/>
              <a:ext cx="2040208" cy="1051681"/>
            </a:xfrm>
            <a:prstGeom prst="rect">
              <a:avLst/>
            </a:prstGeom>
            <a:solidFill>
              <a:schemeClr val="bg1"/>
            </a:solidFill>
            <a:ln w="9525">
              <a:noFill/>
              <a:miter lim="800000"/>
              <a:headEnd/>
              <a:tailEnd/>
            </a:ln>
          </p:spPr>
          <p:txBody>
            <a:bodyPr wrap="none" anchor="ctr">
              <a:prstTxWarp prst="textNoShape">
                <a:avLst/>
              </a:prstTxWarp>
            </a:bodyPr>
            <a:lstStyle/>
            <a:p>
              <a:endParaRPr lang="en-GB" sz="7467"/>
            </a:p>
          </p:txBody>
        </p:sp>
        <p:sp>
          <p:nvSpPr>
            <p:cNvPr id="13" name="Rectangle 9">
              <a:extLst>
                <a:ext uri="{FF2B5EF4-FFF2-40B4-BE49-F238E27FC236}">
                  <a16:creationId xmlns:a16="http://schemas.microsoft.com/office/drawing/2014/main" id="{E204DFEB-C73A-2C4E-A178-AB7F57FD5DDB}"/>
                </a:ext>
              </a:extLst>
            </p:cNvPr>
            <p:cNvSpPr>
              <a:spLocks noChangeArrowheads="1"/>
            </p:cNvSpPr>
            <p:nvPr/>
          </p:nvSpPr>
          <p:spPr bwMode="auto">
            <a:xfrm>
              <a:off x="5429384" y="685965"/>
              <a:ext cx="2040208" cy="841345"/>
            </a:xfrm>
            <a:prstGeom prst="rect">
              <a:avLst/>
            </a:prstGeom>
            <a:solidFill>
              <a:schemeClr val="bg1"/>
            </a:solidFill>
            <a:ln w="9525">
              <a:noFill/>
              <a:miter lim="800000"/>
              <a:headEnd/>
              <a:tailEnd/>
            </a:ln>
          </p:spPr>
          <p:txBody>
            <a:bodyPr wrap="none" anchor="ctr">
              <a:prstTxWarp prst="textNoShape">
                <a:avLst/>
              </a:prstTxWarp>
            </a:bodyPr>
            <a:lstStyle/>
            <a:p>
              <a:endParaRPr lang="en-GB" sz="7467"/>
            </a:p>
          </p:txBody>
        </p:sp>
        <p:sp>
          <p:nvSpPr>
            <p:cNvPr id="14" name="Rectangle 13">
              <a:extLst>
                <a:ext uri="{FF2B5EF4-FFF2-40B4-BE49-F238E27FC236}">
                  <a16:creationId xmlns:a16="http://schemas.microsoft.com/office/drawing/2014/main" id="{B219D454-B1E7-AD4F-BD86-D28C1AF6EC8D}"/>
                </a:ext>
              </a:extLst>
            </p:cNvPr>
            <p:cNvSpPr>
              <a:spLocks noChangeArrowheads="1"/>
            </p:cNvSpPr>
            <p:nvPr/>
          </p:nvSpPr>
          <p:spPr bwMode="auto">
            <a:xfrm>
              <a:off x="5001611" y="10065310"/>
              <a:ext cx="2000251" cy="995674"/>
            </a:xfrm>
            <a:prstGeom prst="rect">
              <a:avLst/>
            </a:prstGeom>
            <a:solidFill>
              <a:schemeClr val="bg1"/>
            </a:solidFill>
            <a:ln w="12700">
              <a:noFill/>
              <a:round/>
              <a:headEnd/>
              <a:tailEnd/>
            </a:ln>
          </p:spPr>
          <p:txBody>
            <a:bodyPr>
              <a:prstTxWarp prst="textNoShape">
                <a:avLst/>
              </a:prstTxWarp>
            </a:bodyPr>
            <a:lstStyle/>
            <a:p>
              <a:pPr algn="ctr"/>
              <a:endParaRPr lang="en-GB" sz="7467"/>
            </a:p>
          </p:txBody>
        </p:sp>
        <p:sp>
          <p:nvSpPr>
            <p:cNvPr id="15" name="Rectangle 6">
              <a:extLst>
                <a:ext uri="{FF2B5EF4-FFF2-40B4-BE49-F238E27FC236}">
                  <a16:creationId xmlns:a16="http://schemas.microsoft.com/office/drawing/2014/main" id="{DAB21298-E2A9-6B45-B266-C6B5FF4482A7}"/>
                </a:ext>
              </a:extLst>
            </p:cNvPr>
            <p:cNvSpPr>
              <a:spLocks noChangeArrowheads="1"/>
            </p:cNvSpPr>
            <p:nvPr/>
          </p:nvSpPr>
          <p:spPr bwMode="auto">
            <a:xfrm>
              <a:off x="2853057" y="9969448"/>
              <a:ext cx="1942075" cy="1030723"/>
            </a:xfrm>
            <a:prstGeom prst="rect">
              <a:avLst/>
            </a:prstGeom>
            <a:solidFill>
              <a:schemeClr val="bg1"/>
            </a:solidFill>
            <a:ln w="9525">
              <a:noFill/>
              <a:miter lim="800000"/>
              <a:headEnd/>
              <a:tailEnd/>
            </a:ln>
          </p:spPr>
          <p:txBody>
            <a:bodyPr wrap="none" anchor="ctr">
              <a:prstTxWarp prst="textNoShape">
                <a:avLst/>
              </a:prstTxWarp>
            </a:bodyPr>
            <a:lstStyle/>
            <a:p>
              <a:pPr>
                <a:defRPr/>
              </a:pPr>
              <a:r>
                <a:rPr lang="en-GB" sz="3733">
                  <a:latin typeface="+mn-lt"/>
                  <a:ea typeface="ヒラギノ明朝 ProN W3" charset="-128"/>
                  <a:cs typeface="ヒラギノ明朝 ProN W3" charset="-128"/>
                  <a:sym typeface="American Typewriter" charset="0"/>
                </a:rPr>
                <a:t>ankle</a:t>
              </a:r>
            </a:p>
            <a:p>
              <a:pPr>
                <a:defRPr/>
              </a:pPr>
              <a:r>
                <a:rPr lang="en-GB" sz="3733">
                  <a:latin typeface="+mn-lt"/>
                  <a:ea typeface="ヒラギノ明朝 ProN W3" charset="-128"/>
                  <a:cs typeface="ヒラギノ明朝 ProN W3" charset="-128"/>
                  <a:sym typeface="American Typewriter" charset="0"/>
                </a:rPr>
                <a:t>1 /km</a:t>
              </a:r>
              <a:r>
                <a:rPr lang="en-GB" sz="3733" baseline="30000">
                  <a:latin typeface="+mn-lt"/>
                  <a:ea typeface="ヒラギノ明朝 ProN W3" charset="-128"/>
                  <a:cs typeface="ヒラギノ明朝 ProN W3" charset="-128"/>
                  <a:sym typeface="American Typewriter" charset="0"/>
                </a:rPr>
                <a:t>2</a:t>
              </a:r>
              <a:r>
                <a:rPr lang="en-GB" sz="3733">
                  <a:latin typeface="+mn-lt"/>
                  <a:ea typeface="ヒラギノ明朝 ProN W3" charset="-128"/>
                  <a:cs typeface="ヒラギノ明朝 ProN W3" charset="-128"/>
                  <a:sym typeface="American Typewriter" charset="0"/>
                </a:rPr>
                <a:t>/year</a:t>
              </a:r>
            </a:p>
          </p:txBody>
        </p:sp>
        <p:pic>
          <p:nvPicPr>
            <p:cNvPr id="16" name="Picture 29" descr="leg.png">
              <a:extLst>
                <a:ext uri="{FF2B5EF4-FFF2-40B4-BE49-F238E27FC236}">
                  <a16:creationId xmlns:a16="http://schemas.microsoft.com/office/drawing/2014/main" id="{12208CF1-2DDC-7D40-846B-C652467D012D}"/>
                </a:ext>
              </a:extLst>
            </p:cNvPr>
            <p:cNvPicPr>
              <a:picLocks noChangeAspect="1"/>
            </p:cNvPicPr>
            <p:nvPr/>
          </p:nvPicPr>
          <p:blipFill>
            <a:blip r:embed="rId5"/>
            <a:srcRect/>
            <a:stretch>
              <a:fillRect/>
            </a:stretch>
          </p:blipFill>
          <p:spPr bwMode="auto">
            <a:xfrm>
              <a:off x="4093939" y="5313838"/>
              <a:ext cx="3578734" cy="6637832"/>
            </a:xfrm>
            <a:prstGeom prst="rect">
              <a:avLst/>
            </a:prstGeom>
            <a:noFill/>
            <a:ln w="9525">
              <a:noFill/>
              <a:miter lim="800000"/>
              <a:headEnd/>
              <a:tailEnd/>
            </a:ln>
          </p:spPr>
        </p:pic>
        <p:cxnSp>
          <p:nvCxnSpPr>
            <p:cNvPr id="17" name="Straight Arrow Connector 15">
              <a:extLst>
                <a:ext uri="{FF2B5EF4-FFF2-40B4-BE49-F238E27FC236}">
                  <a16:creationId xmlns:a16="http://schemas.microsoft.com/office/drawing/2014/main" id="{B3DD47F0-1C2D-6A45-A799-760B6DC5F759}"/>
                </a:ext>
              </a:extLst>
            </p:cNvPr>
            <p:cNvCxnSpPr>
              <a:cxnSpLocks noChangeShapeType="1"/>
            </p:cNvCxnSpPr>
            <p:nvPr/>
          </p:nvCxnSpPr>
          <p:spPr bwMode="auto">
            <a:xfrm flipV="1">
              <a:off x="4648904" y="9919513"/>
              <a:ext cx="2326581" cy="331892"/>
            </a:xfrm>
            <a:prstGeom prst="straightConnector1">
              <a:avLst/>
            </a:prstGeom>
            <a:solidFill>
              <a:schemeClr val="bg1"/>
            </a:solidFill>
            <a:ln w="38100">
              <a:solidFill>
                <a:schemeClr val="tx1"/>
              </a:solidFill>
              <a:round/>
              <a:headEnd/>
              <a:tailEnd type="arrow" w="med" len="med"/>
            </a:ln>
          </p:spPr>
        </p:cxnSp>
        <p:sp>
          <p:nvSpPr>
            <p:cNvPr id="18" name="Rectangle 6">
              <a:extLst>
                <a:ext uri="{FF2B5EF4-FFF2-40B4-BE49-F238E27FC236}">
                  <a16:creationId xmlns:a16="http://schemas.microsoft.com/office/drawing/2014/main" id="{65882D0F-720D-4E45-AEA0-0EA3EA51F4AC}"/>
                </a:ext>
              </a:extLst>
            </p:cNvPr>
            <p:cNvSpPr>
              <a:spLocks noChangeArrowheads="1"/>
            </p:cNvSpPr>
            <p:nvPr/>
          </p:nvSpPr>
          <p:spPr bwMode="auto">
            <a:xfrm>
              <a:off x="5813364" y="4663467"/>
              <a:ext cx="2032250" cy="1459970"/>
            </a:xfrm>
            <a:prstGeom prst="rect">
              <a:avLst/>
            </a:prstGeom>
            <a:solidFill>
              <a:schemeClr val="bg1"/>
            </a:solidFill>
            <a:ln w="9525">
              <a:noFill/>
              <a:miter lim="800000"/>
              <a:headEnd/>
              <a:tailEnd/>
            </a:ln>
          </p:spPr>
          <p:txBody>
            <a:bodyPr wrap="none" anchor="ctr">
              <a:prstTxWarp prst="textNoShape">
                <a:avLst/>
              </a:prstTxWarp>
            </a:bodyPr>
            <a:lstStyle/>
            <a:p>
              <a:pPr>
                <a:defRPr/>
              </a:pPr>
              <a:endParaRPr lang="en-GB" sz="6400">
                <a:latin typeface="+mn-lt"/>
                <a:ea typeface="ヒラギノ明朝 ProN W3" charset="-128"/>
                <a:cs typeface="ヒラギノ明朝 ProN W3" charset="-128"/>
                <a:sym typeface="American Typewriter" charset="0"/>
              </a:endParaRPr>
            </a:p>
          </p:txBody>
        </p:sp>
        <p:sp>
          <p:nvSpPr>
            <p:cNvPr id="19" name="Rectangle 6">
              <a:extLst>
                <a:ext uri="{FF2B5EF4-FFF2-40B4-BE49-F238E27FC236}">
                  <a16:creationId xmlns:a16="http://schemas.microsoft.com/office/drawing/2014/main" id="{564B7A54-015D-B249-9898-AC5B7CDB1705}"/>
                </a:ext>
              </a:extLst>
            </p:cNvPr>
            <p:cNvSpPr>
              <a:spLocks noChangeArrowheads="1"/>
            </p:cNvSpPr>
            <p:nvPr/>
          </p:nvSpPr>
          <p:spPr bwMode="auto">
            <a:xfrm>
              <a:off x="4777672" y="1843556"/>
              <a:ext cx="2326163" cy="663810"/>
            </a:xfrm>
            <a:prstGeom prst="rect">
              <a:avLst/>
            </a:prstGeom>
            <a:solidFill>
              <a:schemeClr val="bg1"/>
            </a:solidFill>
            <a:ln w="9525">
              <a:noFill/>
              <a:miter lim="800000"/>
              <a:headEnd/>
              <a:tailEnd/>
            </a:ln>
          </p:spPr>
          <p:txBody>
            <a:bodyPr wrap="none" anchor="ctr">
              <a:prstTxWarp prst="textNoShape">
                <a:avLst/>
              </a:prstTxWarp>
            </a:bodyPr>
            <a:lstStyle/>
            <a:p>
              <a:r>
                <a:rPr lang="en-GB" sz="4800">
                  <a:latin typeface="Arial" pitchFamily="-1" charset="0"/>
                </a:rPr>
                <a:t>1 /m</a:t>
              </a:r>
              <a:r>
                <a:rPr lang="en-GB" sz="4800" baseline="30000">
                  <a:latin typeface="Arial" pitchFamily="-1" charset="0"/>
                </a:rPr>
                <a:t>2</a:t>
              </a:r>
              <a:r>
                <a:rPr lang="en-GB" sz="4800">
                  <a:latin typeface="Arial" pitchFamily="-1" charset="0"/>
                </a:rPr>
                <a:t>/sec</a:t>
              </a:r>
            </a:p>
          </p:txBody>
        </p:sp>
        <p:cxnSp>
          <p:nvCxnSpPr>
            <p:cNvPr id="20" name="Straight Arrow Connector 18">
              <a:extLst>
                <a:ext uri="{FF2B5EF4-FFF2-40B4-BE49-F238E27FC236}">
                  <a16:creationId xmlns:a16="http://schemas.microsoft.com/office/drawing/2014/main" id="{FE9D67C4-3736-3A45-A3B7-F78366B17972}"/>
                </a:ext>
              </a:extLst>
            </p:cNvPr>
            <p:cNvCxnSpPr>
              <a:cxnSpLocks noChangeShapeType="1"/>
            </p:cNvCxnSpPr>
            <p:nvPr/>
          </p:nvCxnSpPr>
          <p:spPr bwMode="auto">
            <a:xfrm rot="10800000">
              <a:off x="3873378" y="2175373"/>
              <a:ext cx="904782" cy="2307"/>
            </a:xfrm>
            <a:prstGeom prst="straightConnector1">
              <a:avLst/>
            </a:prstGeom>
            <a:solidFill>
              <a:schemeClr val="bg1"/>
            </a:solidFill>
            <a:ln w="38100">
              <a:solidFill>
                <a:schemeClr val="tx1"/>
              </a:solidFill>
              <a:round/>
              <a:headEnd/>
              <a:tailEnd type="arrow" w="med" len="med"/>
            </a:ln>
          </p:spPr>
        </p:cxnSp>
        <p:sp>
          <p:nvSpPr>
            <p:cNvPr id="21" name="Rectangle 6">
              <a:extLst>
                <a:ext uri="{FF2B5EF4-FFF2-40B4-BE49-F238E27FC236}">
                  <a16:creationId xmlns:a16="http://schemas.microsoft.com/office/drawing/2014/main" id="{44183A7A-662E-3548-B077-E1FA8C23D2D9}"/>
                </a:ext>
              </a:extLst>
            </p:cNvPr>
            <p:cNvSpPr>
              <a:spLocks noChangeArrowheads="1"/>
            </p:cNvSpPr>
            <p:nvPr/>
          </p:nvSpPr>
          <p:spPr bwMode="auto">
            <a:xfrm rot="16200000">
              <a:off x="564713" y="3925332"/>
              <a:ext cx="5033245" cy="576067"/>
            </a:xfrm>
            <a:prstGeom prst="rect">
              <a:avLst/>
            </a:prstGeom>
            <a:solidFill>
              <a:schemeClr val="bg1"/>
            </a:solidFill>
            <a:ln w="9525">
              <a:noFill/>
              <a:miter lim="800000"/>
              <a:headEnd/>
              <a:tailEnd/>
            </a:ln>
          </p:spPr>
          <p:txBody>
            <a:bodyPr wrap="none" anchor="ctr">
              <a:prstTxWarp prst="textNoShape">
                <a:avLst/>
              </a:prstTxWarp>
            </a:bodyPr>
            <a:lstStyle/>
            <a:p>
              <a:pPr>
                <a:defRPr/>
              </a:pPr>
              <a:r>
                <a:rPr lang="en-GB" sz="4800" dirty="0">
                  <a:latin typeface="+mn-lt"/>
                  <a:ea typeface="ヒラギノ明朝 ProN W3" charset="-128"/>
                  <a:cs typeface="ヒラギノ明朝 ProN W3" charset="-128"/>
                  <a:sym typeface="American Typewriter" charset="0"/>
                </a:rPr>
                <a:t>Flux [/m</a:t>
              </a:r>
              <a:r>
                <a:rPr lang="en-GB" sz="4800" baseline="30000" dirty="0">
                  <a:latin typeface="+mn-lt"/>
                  <a:ea typeface="ヒラギノ明朝 ProN W3" charset="-128"/>
                  <a:cs typeface="ヒラギノ明朝 ProN W3" charset="-128"/>
                  <a:sym typeface="American Typewriter" charset="0"/>
                </a:rPr>
                <a:t>2</a:t>
              </a:r>
              <a:r>
                <a:rPr lang="en-GB" sz="4800" dirty="0">
                  <a:latin typeface="+mn-lt"/>
                  <a:ea typeface="ヒラギノ明朝 ProN W3" charset="-128"/>
                  <a:cs typeface="ヒラギノ明朝 ProN W3" charset="-128"/>
                  <a:sym typeface="American Typewriter" charset="0"/>
                </a:rPr>
                <a:t>/s/</a:t>
              </a:r>
              <a:r>
                <a:rPr lang="en-GB" sz="4800" dirty="0" err="1">
                  <a:latin typeface="+mn-lt"/>
                  <a:ea typeface="ヒラギノ明朝 ProN W3" charset="-128"/>
                  <a:cs typeface="ヒラギノ明朝 ProN W3" charset="-128"/>
                  <a:sym typeface="American Typewriter" charset="0"/>
                </a:rPr>
                <a:t>sr</a:t>
              </a:r>
              <a:r>
                <a:rPr lang="en-GB" sz="4800" dirty="0">
                  <a:latin typeface="+mn-lt"/>
                  <a:ea typeface="ヒラギノ明朝 ProN W3" charset="-128"/>
                  <a:cs typeface="ヒラギノ明朝 ProN W3" charset="-128"/>
                  <a:sym typeface="American Typewriter" charset="0"/>
                </a:rPr>
                <a:t>/GeV]</a:t>
              </a:r>
            </a:p>
          </p:txBody>
        </p:sp>
        <p:sp>
          <p:nvSpPr>
            <p:cNvPr id="22" name="Rectangle 30">
              <a:extLst>
                <a:ext uri="{FF2B5EF4-FFF2-40B4-BE49-F238E27FC236}">
                  <a16:creationId xmlns:a16="http://schemas.microsoft.com/office/drawing/2014/main" id="{291E15BC-0EB6-8A4F-B773-6B630EE87EDA}"/>
                </a:ext>
              </a:extLst>
            </p:cNvPr>
            <p:cNvSpPr>
              <a:spLocks noChangeArrowheads="1"/>
            </p:cNvSpPr>
            <p:nvPr/>
          </p:nvSpPr>
          <p:spPr bwMode="auto">
            <a:xfrm>
              <a:off x="2074670" y="184023"/>
              <a:ext cx="213729" cy="2765764"/>
            </a:xfrm>
            <a:prstGeom prst="rect">
              <a:avLst/>
            </a:prstGeom>
            <a:solidFill>
              <a:schemeClr val="bg1"/>
            </a:solidFill>
            <a:ln w="12700">
              <a:solidFill>
                <a:srgbClr val="FFFFFF"/>
              </a:solidFill>
              <a:round/>
              <a:headEnd/>
              <a:tailEnd/>
            </a:ln>
          </p:spPr>
          <p:txBody>
            <a:bodyPr>
              <a:prstTxWarp prst="textNoShape">
                <a:avLst/>
              </a:prstTxWarp>
            </a:bodyPr>
            <a:lstStyle/>
            <a:p>
              <a:pPr algn="ctr"/>
              <a:endParaRPr lang="en-GB" sz="7467"/>
            </a:p>
          </p:txBody>
        </p:sp>
        <p:sp>
          <p:nvSpPr>
            <p:cNvPr id="23" name="TextBox 22">
              <a:extLst>
                <a:ext uri="{FF2B5EF4-FFF2-40B4-BE49-F238E27FC236}">
                  <a16:creationId xmlns:a16="http://schemas.microsoft.com/office/drawing/2014/main" id="{D4D6A041-B4C2-604A-8218-D5706EE45BE0}"/>
                </a:ext>
              </a:extLst>
            </p:cNvPr>
            <p:cNvSpPr txBox="1"/>
            <p:nvPr/>
          </p:nvSpPr>
          <p:spPr bwMode="auto">
            <a:xfrm>
              <a:off x="2560768" y="12282022"/>
              <a:ext cx="5647769" cy="584775"/>
            </a:xfrm>
            <a:prstGeom prst="rect">
              <a:avLst/>
            </a:prstGeom>
            <a:solidFill>
              <a:schemeClr val="bg1"/>
            </a:solidFill>
          </p:spPr>
          <p:txBody>
            <a:bodyPr wrap="square">
              <a:spAutoFit/>
            </a:bodyPr>
            <a:lstStyle/>
            <a:p>
              <a:pPr algn="r">
                <a:defRPr/>
              </a:pPr>
              <a:r>
                <a:rPr lang="en-GB" sz="3200">
                  <a:solidFill>
                    <a:schemeClr val="tx1"/>
                  </a:solidFill>
                  <a:latin typeface="+mn-lt"/>
                  <a:ea typeface="ヒラギノ明朝 ProN W3" pitchFamily="1" charset="-128"/>
                  <a:cs typeface="ヒラギノ明朝 ProN W3" pitchFamily="1" charset="-128"/>
                  <a:sym typeface="American Typewriter" pitchFamily="1" charset="0"/>
                </a:rPr>
                <a:t>10</a:t>
              </a:r>
              <a:r>
                <a:rPr lang="en-GB" sz="3200" baseline="30000">
                  <a:solidFill>
                    <a:schemeClr val="tx1"/>
                  </a:solidFill>
                  <a:latin typeface="+mn-lt"/>
                  <a:ea typeface="ヒラギノ明朝 ProN W3" pitchFamily="1" charset="-128"/>
                  <a:cs typeface="ヒラギノ明朝 ProN W3" pitchFamily="1" charset="-128"/>
                  <a:sym typeface="American Typewriter" pitchFamily="1" charset="0"/>
                </a:rPr>
                <a:t>9                        </a:t>
              </a:r>
              <a:r>
                <a:rPr lang="en-GB" sz="3200">
                  <a:solidFill>
                    <a:schemeClr val="tx1"/>
                  </a:solidFill>
                  <a:latin typeface="+mn-lt"/>
                  <a:ea typeface="ヒラギノ明朝 ProN W3" pitchFamily="1" charset="-128"/>
                  <a:cs typeface="ヒラギノ明朝 ProN W3" pitchFamily="1" charset="-128"/>
                  <a:sym typeface="American Typewriter" pitchFamily="1" charset="0"/>
                </a:rPr>
                <a:t>  10</a:t>
              </a:r>
              <a:r>
                <a:rPr lang="en-GB" sz="3200" baseline="30000">
                  <a:solidFill>
                    <a:schemeClr val="tx1"/>
                  </a:solidFill>
                  <a:latin typeface="+mn-lt"/>
                  <a:ea typeface="ヒラギノ明朝 ProN W3" pitchFamily="1" charset="-128"/>
                  <a:cs typeface="ヒラギノ明朝 ProN W3" pitchFamily="1" charset="-128"/>
                  <a:sym typeface="American Typewriter" pitchFamily="1" charset="0"/>
                </a:rPr>
                <a:t>14            </a:t>
              </a:r>
              <a:r>
                <a:rPr lang="en-GB" sz="3200">
                  <a:solidFill>
                    <a:schemeClr val="tx1"/>
                  </a:solidFill>
                  <a:latin typeface="+mn-lt"/>
                  <a:ea typeface="ヒラギノ明朝 ProN W3" pitchFamily="1" charset="-128"/>
                  <a:cs typeface="ヒラギノ明朝 ProN W3" pitchFamily="1" charset="-128"/>
                  <a:sym typeface="American Typewriter" pitchFamily="1" charset="0"/>
                </a:rPr>
                <a:t>10</a:t>
              </a:r>
              <a:r>
                <a:rPr lang="en-GB" sz="3200" baseline="30000">
                  <a:solidFill>
                    <a:schemeClr val="tx1"/>
                  </a:solidFill>
                  <a:latin typeface="+mn-lt"/>
                  <a:ea typeface="ヒラギノ明朝 ProN W3" pitchFamily="1" charset="-128"/>
                  <a:cs typeface="ヒラギノ明朝 ProN W3" pitchFamily="1" charset="-128"/>
                  <a:sym typeface="American Typewriter" pitchFamily="1" charset="0"/>
                </a:rPr>
                <a:t>17            </a:t>
              </a:r>
              <a:r>
                <a:rPr lang="en-GB" sz="3200">
                  <a:solidFill>
                    <a:schemeClr val="tx1"/>
                  </a:solidFill>
                  <a:latin typeface="+mn-lt"/>
                  <a:ea typeface="ヒラギノ明朝 ProN W3" pitchFamily="1" charset="-128"/>
                  <a:cs typeface="ヒラギノ明朝 ProN W3" pitchFamily="1" charset="-128"/>
                  <a:sym typeface="American Typewriter" pitchFamily="1" charset="0"/>
                </a:rPr>
                <a:t>10</a:t>
              </a:r>
              <a:r>
                <a:rPr lang="en-GB" sz="3200" baseline="30000">
                  <a:solidFill>
                    <a:schemeClr val="tx1"/>
                  </a:solidFill>
                  <a:latin typeface="+mn-lt"/>
                  <a:ea typeface="ヒラギノ明朝 ProN W3" pitchFamily="1" charset="-128"/>
                  <a:cs typeface="ヒラギノ明朝 ProN W3" pitchFamily="1" charset="-128"/>
                  <a:sym typeface="American Typewriter" pitchFamily="1" charset="0"/>
                </a:rPr>
                <a:t>20</a:t>
              </a:r>
              <a:r>
                <a:rPr lang="en-GB" sz="3200">
                  <a:solidFill>
                    <a:schemeClr val="tx1"/>
                  </a:solidFill>
                  <a:latin typeface="+mn-lt"/>
                  <a:ea typeface="ヒラギノ明朝 ProN W3" pitchFamily="1" charset="-128"/>
                  <a:cs typeface="ヒラギノ明朝 ProN W3" pitchFamily="1" charset="-128"/>
                  <a:sym typeface="American Typewriter" pitchFamily="1" charset="0"/>
                </a:rPr>
                <a:t>  </a:t>
              </a:r>
              <a:endParaRPr lang="en-GB" sz="3200" baseline="30000">
                <a:solidFill>
                  <a:schemeClr val="tx1"/>
                </a:solidFill>
                <a:latin typeface="+mn-lt"/>
                <a:ea typeface="ヒラギノ明朝 ProN W3" pitchFamily="1" charset="-128"/>
                <a:cs typeface="ヒラギノ明朝 ProN W3" pitchFamily="1" charset="-128"/>
                <a:sym typeface="American Typewriter" pitchFamily="1" charset="0"/>
              </a:endParaRPr>
            </a:p>
          </p:txBody>
        </p:sp>
        <p:sp>
          <p:nvSpPr>
            <p:cNvPr id="24" name="Rectangle 6">
              <a:extLst>
                <a:ext uri="{FF2B5EF4-FFF2-40B4-BE49-F238E27FC236}">
                  <a16:creationId xmlns:a16="http://schemas.microsoft.com/office/drawing/2014/main" id="{9F3A566C-3D5C-9A42-93B2-92C4FD7F79BE}"/>
                </a:ext>
              </a:extLst>
            </p:cNvPr>
            <p:cNvSpPr>
              <a:spLocks noChangeArrowheads="1"/>
            </p:cNvSpPr>
            <p:nvPr/>
          </p:nvSpPr>
          <p:spPr bwMode="auto">
            <a:xfrm>
              <a:off x="5666887" y="12748861"/>
              <a:ext cx="2326640" cy="441266"/>
            </a:xfrm>
            <a:prstGeom prst="rect">
              <a:avLst/>
            </a:prstGeom>
            <a:solidFill>
              <a:schemeClr val="bg1"/>
            </a:solidFill>
            <a:ln w="9525">
              <a:noFill/>
              <a:miter lim="800000"/>
              <a:headEnd/>
              <a:tailEnd/>
            </a:ln>
          </p:spPr>
          <p:txBody>
            <a:bodyPr wrap="none" anchor="ctr">
              <a:prstTxWarp prst="textNoShape">
                <a:avLst/>
              </a:prstTxWarp>
            </a:bodyPr>
            <a:lstStyle/>
            <a:p>
              <a:pPr>
                <a:defRPr/>
              </a:pPr>
              <a:r>
                <a:rPr lang="en-GB" sz="3733" err="1">
                  <a:latin typeface="+mn-lt"/>
                  <a:ea typeface="ヒラギノ明朝 ProN W3" charset="-128"/>
                  <a:cs typeface="ヒラギノ明朝 ProN W3" charset="-128"/>
                  <a:sym typeface="American Typewriter" charset="0"/>
                </a:rPr>
                <a:t>Energie</a:t>
              </a:r>
              <a:r>
                <a:rPr lang="en-GB" sz="3733">
                  <a:latin typeface="+mn-lt"/>
                  <a:ea typeface="ヒラギノ明朝 ProN W3" charset="-128"/>
                  <a:cs typeface="ヒラギノ明朝 ProN W3" charset="-128"/>
                  <a:sym typeface="American Typewriter" charset="0"/>
                </a:rPr>
                <a:t> [</a:t>
              </a:r>
              <a:r>
                <a:rPr lang="en-GB" sz="3733" err="1">
                  <a:latin typeface="+mn-lt"/>
                  <a:ea typeface="ヒラギノ明朝 ProN W3" charset="-128"/>
                  <a:cs typeface="ヒラギノ明朝 ProN W3" charset="-128"/>
                  <a:sym typeface="American Typewriter" charset="0"/>
                </a:rPr>
                <a:t>eV</a:t>
              </a:r>
              <a:r>
                <a:rPr lang="en-GB" sz="3733">
                  <a:latin typeface="+mn-lt"/>
                  <a:ea typeface="ヒラギノ明朝 ProN W3" charset="-128"/>
                  <a:cs typeface="ヒラギノ明朝 ProN W3" charset="-128"/>
                  <a:sym typeface="American Typewriter" charset="0"/>
                </a:rPr>
                <a:t>]</a:t>
              </a:r>
            </a:p>
          </p:txBody>
        </p:sp>
        <p:sp>
          <p:nvSpPr>
            <p:cNvPr id="25" name="Rectangle 6">
              <a:extLst>
                <a:ext uri="{FF2B5EF4-FFF2-40B4-BE49-F238E27FC236}">
                  <a16:creationId xmlns:a16="http://schemas.microsoft.com/office/drawing/2014/main" id="{08C77CB0-A936-9C42-B642-27494DE44CA2}"/>
                </a:ext>
              </a:extLst>
            </p:cNvPr>
            <p:cNvSpPr>
              <a:spLocks noChangeArrowheads="1"/>
            </p:cNvSpPr>
            <p:nvPr/>
          </p:nvSpPr>
          <p:spPr bwMode="auto">
            <a:xfrm>
              <a:off x="5541355" y="4855489"/>
              <a:ext cx="1942075" cy="1030723"/>
            </a:xfrm>
            <a:prstGeom prst="rect">
              <a:avLst/>
            </a:prstGeom>
            <a:solidFill>
              <a:schemeClr val="bg1"/>
            </a:solidFill>
            <a:ln w="9525">
              <a:noFill/>
              <a:miter lim="800000"/>
              <a:headEnd/>
              <a:tailEnd/>
            </a:ln>
          </p:spPr>
          <p:txBody>
            <a:bodyPr wrap="none" anchor="ctr">
              <a:prstTxWarp prst="textNoShape">
                <a:avLst/>
              </a:prstTxWarp>
            </a:bodyPr>
            <a:lstStyle/>
            <a:p>
              <a:pPr>
                <a:defRPr/>
              </a:pPr>
              <a:r>
                <a:rPr lang="en-GB" sz="3733">
                  <a:latin typeface="+mn-lt"/>
                  <a:ea typeface="ヒラギノ明朝 ProN W3" charset="-128"/>
                  <a:cs typeface="ヒラギノ明朝 ProN W3" charset="-128"/>
                  <a:sym typeface="American Typewriter" charset="0"/>
                </a:rPr>
                <a:t>knee</a:t>
              </a:r>
            </a:p>
            <a:p>
              <a:pPr>
                <a:defRPr/>
              </a:pPr>
              <a:r>
                <a:rPr lang="en-GB" sz="3733">
                  <a:latin typeface="+mn-lt"/>
                  <a:ea typeface="ヒラギノ明朝 ProN W3" charset="-128"/>
                  <a:cs typeface="ヒラギノ明朝 ProN W3" charset="-128"/>
                  <a:sym typeface="American Typewriter" charset="0"/>
                </a:rPr>
                <a:t>1 /m</a:t>
              </a:r>
              <a:r>
                <a:rPr lang="en-GB" sz="3733" baseline="30000">
                  <a:latin typeface="+mn-lt"/>
                  <a:ea typeface="ヒラギノ明朝 ProN W3" charset="-128"/>
                  <a:cs typeface="ヒラギノ明朝 ProN W3" charset="-128"/>
                  <a:sym typeface="American Typewriter" charset="0"/>
                </a:rPr>
                <a:t>2</a:t>
              </a:r>
              <a:r>
                <a:rPr lang="en-GB" sz="3733">
                  <a:latin typeface="+mn-lt"/>
                  <a:ea typeface="ヒラギノ明朝 ProN W3" charset="-128"/>
                  <a:cs typeface="ヒラギノ明朝 ProN W3" charset="-128"/>
                  <a:sym typeface="American Typewriter" charset="0"/>
                </a:rPr>
                <a:t>/year</a:t>
              </a:r>
            </a:p>
          </p:txBody>
        </p:sp>
      </p:grpSp>
      <p:sp>
        <p:nvSpPr>
          <p:cNvPr id="42" name="TextBox 41">
            <a:extLst>
              <a:ext uri="{FF2B5EF4-FFF2-40B4-BE49-F238E27FC236}">
                <a16:creationId xmlns:a16="http://schemas.microsoft.com/office/drawing/2014/main" id="{A7479677-789F-0945-AABC-C2169A698CD2}"/>
              </a:ext>
            </a:extLst>
          </p:cNvPr>
          <p:cNvSpPr txBox="1"/>
          <p:nvPr/>
        </p:nvSpPr>
        <p:spPr>
          <a:xfrm>
            <a:off x="7172914" y="0"/>
            <a:ext cx="6331862" cy="62376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9600" b="0" i="0" u="none" strike="noStrike" cap="none" spc="0" normalizeH="0" baseline="0" dirty="0">
                <a:ln>
                  <a:noFill/>
                </a:ln>
                <a:solidFill>
                  <a:schemeClr val="bg1"/>
                </a:solidFill>
                <a:effectLst/>
                <a:uFillTx/>
                <a:latin typeface="Helvetica Neue"/>
                <a:ea typeface="Helvetica Neue"/>
                <a:cs typeface="Helvetica Neue"/>
                <a:sym typeface="Helvetica Neue"/>
              </a:rPr>
              <a:t>Need</a:t>
            </a:r>
          </a:p>
          <a:p>
            <a:pPr marL="0" marR="0" indent="0" algn="ctr" defTabSz="457200" rtl="0" fontAlgn="auto" latinLnBrk="0" hangingPunct="0">
              <a:lnSpc>
                <a:spcPct val="100000"/>
              </a:lnSpc>
              <a:spcBef>
                <a:spcPts val="0"/>
              </a:spcBef>
              <a:spcAft>
                <a:spcPts val="0"/>
              </a:spcAft>
              <a:buClrTx/>
              <a:buSzTx/>
              <a:buFontTx/>
              <a:buNone/>
              <a:tabLst/>
            </a:pPr>
            <a:r>
              <a:rPr kumimoji="0" lang="en-US" sz="20000" b="0" i="0" u="none" strike="noStrike" cap="none" spc="0" normalizeH="0" baseline="0" dirty="0">
                <a:ln>
                  <a:noFill/>
                </a:ln>
                <a:solidFill>
                  <a:schemeClr val="bg1"/>
                </a:solidFill>
                <a:effectLst/>
                <a:uFillTx/>
                <a:latin typeface="Helvetica Neue"/>
                <a:ea typeface="Helvetica Neue"/>
                <a:cs typeface="Helvetica Neue"/>
                <a:sym typeface="Helvetica Neue"/>
              </a:rPr>
              <a:t>Huge</a:t>
            </a:r>
            <a:endParaRPr lang="en-US" sz="9600" b="0" i="0" dirty="0">
              <a:solidFill>
                <a:schemeClr val="bg1"/>
              </a:solidFill>
            </a:endParaRPr>
          </a:p>
          <a:p>
            <a:pPr marL="0" marR="0" indent="0" algn="ctr" defTabSz="457200" rtl="0" fontAlgn="auto" latinLnBrk="0" hangingPunct="0">
              <a:lnSpc>
                <a:spcPct val="100000"/>
              </a:lnSpc>
              <a:spcBef>
                <a:spcPts val="0"/>
              </a:spcBef>
              <a:spcAft>
                <a:spcPts val="0"/>
              </a:spcAft>
              <a:buClrTx/>
              <a:buSzTx/>
              <a:buFontTx/>
              <a:buNone/>
              <a:tabLst/>
            </a:pPr>
            <a:r>
              <a:rPr kumimoji="0" lang="en-US" sz="9600" b="0" i="0" u="none" strike="noStrike" cap="none" spc="0" normalizeH="0" baseline="0" dirty="0">
                <a:ln>
                  <a:noFill/>
                </a:ln>
                <a:solidFill>
                  <a:schemeClr val="bg1"/>
                </a:solidFill>
                <a:effectLst/>
                <a:uFillTx/>
                <a:latin typeface="Helvetica Neue"/>
                <a:ea typeface="Helvetica Neue"/>
                <a:cs typeface="Helvetica Neue"/>
                <a:sym typeface="Helvetica Neue"/>
              </a:rPr>
              <a:t>detector</a:t>
            </a:r>
          </a:p>
        </p:txBody>
      </p:sp>
      <p:pic>
        <p:nvPicPr>
          <p:cNvPr id="27" name="Picture 26">
            <a:extLst>
              <a:ext uri="{FF2B5EF4-FFF2-40B4-BE49-F238E27FC236}">
                <a16:creationId xmlns:a16="http://schemas.microsoft.com/office/drawing/2014/main" id="{F335EB44-EB88-544F-AEC0-EB09A32CAF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70179" y="221672"/>
            <a:ext cx="9892148" cy="9748575"/>
          </a:xfrm>
          <a:prstGeom prst="rect">
            <a:avLst/>
          </a:prstGeom>
        </p:spPr>
      </p:pic>
      <p:grpSp>
        <p:nvGrpSpPr>
          <p:cNvPr id="4" name="Group 3">
            <a:extLst>
              <a:ext uri="{FF2B5EF4-FFF2-40B4-BE49-F238E27FC236}">
                <a16:creationId xmlns:a16="http://schemas.microsoft.com/office/drawing/2014/main" id="{748545BA-1062-B144-9180-286BFCF6CE97}"/>
              </a:ext>
            </a:extLst>
          </p:cNvPr>
          <p:cNvGrpSpPr/>
          <p:nvPr/>
        </p:nvGrpSpPr>
        <p:grpSpPr>
          <a:xfrm>
            <a:off x="5035851" y="2927224"/>
            <a:ext cx="18862116" cy="9752634"/>
            <a:chOff x="5035851" y="2927224"/>
            <a:chExt cx="18862116" cy="9752634"/>
          </a:xfrm>
        </p:grpSpPr>
        <p:sp>
          <p:nvSpPr>
            <p:cNvPr id="37" name="TextBox 36">
              <a:extLst>
                <a:ext uri="{FF2B5EF4-FFF2-40B4-BE49-F238E27FC236}">
                  <a16:creationId xmlns:a16="http://schemas.microsoft.com/office/drawing/2014/main" id="{F784F371-7A70-204F-9EC5-4FC21259F6AB}"/>
                </a:ext>
              </a:extLst>
            </p:cNvPr>
            <p:cNvSpPr txBox="1"/>
            <p:nvPr/>
          </p:nvSpPr>
          <p:spPr>
            <a:xfrm>
              <a:off x="6704926" y="10012461"/>
              <a:ext cx="12812803" cy="26673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8000" b="0" i="0" u="none" strike="noStrike" cap="none" spc="0" normalizeH="0" baseline="0" dirty="0">
                  <a:ln>
                    <a:noFill/>
                  </a:ln>
                  <a:solidFill>
                    <a:schemeClr val="bg1"/>
                  </a:solidFill>
                  <a:effectLst/>
                  <a:uFillTx/>
                  <a:latin typeface="Helvetica Neue"/>
                  <a:ea typeface="Helvetica Neue"/>
                  <a:cs typeface="Helvetica Neue"/>
                  <a:sym typeface="Helvetica Neue"/>
                </a:rPr>
                <a:t>Region of interest:</a:t>
              </a:r>
            </a:p>
            <a:p>
              <a:pPr marL="0" marR="0" indent="0" algn="l" defTabSz="457200" rtl="0" fontAlgn="auto" latinLnBrk="0" hangingPunct="0">
                <a:lnSpc>
                  <a:spcPct val="100000"/>
                </a:lnSpc>
                <a:spcBef>
                  <a:spcPts val="0"/>
                </a:spcBef>
                <a:spcAft>
                  <a:spcPts val="0"/>
                </a:spcAft>
                <a:buClrTx/>
                <a:buSzTx/>
                <a:buFontTx/>
                <a:buNone/>
                <a:tabLst/>
              </a:pPr>
              <a:r>
                <a:rPr kumimoji="0" lang="en-US" sz="8000" b="0" i="0" u="none" strike="noStrike" cap="none" spc="0" normalizeH="0" baseline="0" dirty="0">
                  <a:ln>
                    <a:noFill/>
                  </a:ln>
                  <a:solidFill>
                    <a:schemeClr val="bg1"/>
                  </a:solidFill>
                  <a:effectLst/>
                  <a:uFillTx/>
                  <a:latin typeface="Helvetica Neue"/>
                  <a:ea typeface="Helvetica Neue"/>
                  <a:cs typeface="Helvetica Neue"/>
                  <a:sym typeface="Helvetica Neue"/>
                </a:rPr>
                <a:t>100 - 1 per km</a:t>
              </a:r>
              <a:r>
                <a:rPr kumimoji="0" lang="en-US" sz="8000" b="0" i="0" u="none" strike="noStrike" cap="none" spc="0" normalizeH="0" baseline="30000" dirty="0">
                  <a:ln>
                    <a:noFill/>
                  </a:ln>
                  <a:solidFill>
                    <a:schemeClr val="bg1"/>
                  </a:solidFill>
                  <a:effectLst/>
                  <a:uFillTx/>
                  <a:latin typeface="Helvetica Neue"/>
                  <a:ea typeface="Helvetica Neue"/>
                  <a:cs typeface="Helvetica Neue"/>
                  <a:sym typeface="Helvetica Neue"/>
                </a:rPr>
                <a:t>2</a:t>
              </a:r>
              <a:r>
                <a:rPr kumimoji="0" lang="en-US" sz="8000" b="0" i="0" u="none" strike="noStrike" cap="none" spc="0" normalizeH="0" baseline="0" dirty="0">
                  <a:ln>
                    <a:noFill/>
                  </a:ln>
                  <a:solidFill>
                    <a:schemeClr val="bg1"/>
                  </a:solidFill>
                  <a:effectLst/>
                  <a:uFillTx/>
                  <a:latin typeface="Helvetica Neue"/>
                  <a:ea typeface="Helvetica Neue"/>
                  <a:cs typeface="Helvetica Neue"/>
                  <a:sym typeface="Helvetica Neue"/>
                </a:rPr>
                <a:t> per century</a:t>
              </a:r>
            </a:p>
          </p:txBody>
        </p:sp>
        <p:sp>
          <p:nvSpPr>
            <p:cNvPr id="38" name="Oval 37">
              <a:extLst>
                <a:ext uri="{FF2B5EF4-FFF2-40B4-BE49-F238E27FC236}">
                  <a16:creationId xmlns:a16="http://schemas.microsoft.com/office/drawing/2014/main" id="{6FA561B1-3250-0F42-98FC-1C5312381F26}"/>
                </a:ext>
              </a:extLst>
            </p:cNvPr>
            <p:cNvSpPr/>
            <p:nvPr/>
          </p:nvSpPr>
          <p:spPr>
            <a:xfrm>
              <a:off x="5035851" y="10065310"/>
              <a:ext cx="1233052" cy="2216712"/>
            </a:xfrm>
            <a:prstGeom prst="ellipse">
              <a:avLst/>
            </a:prstGeom>
            <a:noFill/>
            <a:ln w="2032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40639" marR="40639" indent="0" algn="l" defTabSz="9144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000000"/>
                </a:solidFill>
                <a:effectLst/>
                <a:uFill>
                  <a:solidFill>
                    <a:srgbClr val="000000"/>
                  </a:solidFill>
                </a:uFill>
                <a:latin typeface="Arial"/>
                <a:ea typeface="Arial"/>
                <a:cs typeface="Arial"/>
                <a:sym typeface="Arial"/>
              </a:endParaRPr>
            </a:p>
          </p:txBody>
        </p:sp>
        <p:sp>
          <p:nvSpPr>
            <p:cNvPr id="30" name="Oval 29">
              <a:extLst>
                <a:ext uri="{FF2B5EF4-FFF2-40B4-BE49-F238E27FC236}">
                  <a16:creationId xmlns:a16="http://schemas.microsoft.com/office/drawing/2014/main" id="{5B76A1C8-CEEA-B047-AEC7-10F2087FA4DA}"/>
                </a:ext>
              </a:extLst>
            </p:cNvPr>
            <p:cNvSpPr/>
            <p:nvPr/>
          </p:nvSpPr>
          <p:spPr>
            <a:xfrm>
              <a:off x="18806984" y="2927224"/>
              <a:ext cx="5090983" cy="4610398"/>
            </a:xfrm>
            <a:prstGeom prst="ellipse">
              <a:avLst/>
            </a:prstGeom>
            <a:noFill/>
            <a:ln w="2032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40639" marR="40639" indent="0" algn="l" defTabSz="9144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000000"/>
                </a:solidFill>
                <a:effectLst/>
                <a:uFill>
                  <a:solidFill>
                    <a:srgbClr val="000000"/>
                  </a:solidFill>
                </a:uFill>
                <a:latin typeface="Arial"/>
                <a:ea typeface="Arial"/>
                <a:cs typeface="Arial"/>
                <a:sym typeface="Arial"/>
              </a:endParaRPr>
            </a:p>
          </p:txBody>
        </p:sp>
      </p:grpSp>
      <p:sp>
        <p:nvSpPr>
          <p:cNvPr id="6" name="TextBox 5">
            <a:extLst>
              <a:ext uri="{FF2B5EF4-FFF2-40B4-BE49-F238E27FC236}">
                <a16:creationId xmlns:a16="http://schemas.microsoft.com/office/drawing/2014/main" id="{02621F0D-4BAB-694F-A865-C2AEECF000A0}"/>
              </a:ext>
            </a:extLst>
          </p:cNvPr>
          <p:cNvSpPr txBox="1"/>
          <p:nvPr/>
        </p:nvSpPr>
        <p:spPr>
          <a:xfrm>
            <a:off x="2199503" y="528974"/>
            <a:ext cx="2050241" cy="943848"/>
          </a:xfrm>
          <a:prstGeom prst="rect">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4800" b="1" i="0" u="none" strike="noStrike" cap="none" spc="0" normalizeH="0" baseline="0" dirty="0">
                <a:ln>
                  <a:noFill/>
                </a:ln>
                <a:solidFill>
                  <a:srgbClr val="000000"/>
                </a:solidFill>
                <a:effectLst/>
                <a:uFillTx/>
                <a:latin typeface="Helvetica Neue"/>
                <a:ea typeface="Helvetica Neue"/>
                <a:cs typeface="Helvetica Neue"/>
                <a:sym typeface="Helvetica Neue"/>
              </a:rPr>
              <a:t>Nuclei</a:t>
            </a:r>
          </a:p>
        </p:txBody>
      </p:sp>
      <p:sp>
        <p:nvSpPr>
          <p:cNvPr id="33" name="TextBox 32">
            <a:extLst>
              <a:ext uri="{FF2B5EF4-FFF2-40B4-BE49-F238E27FC236}">
                <a16:creationId xmlns:a16="http://schemas.microsoft.com/office/drawing/2014/main" id="{5F731D51-FB5C-2E40-904B-045FC4AF4DE8}"/>
              </a:ext>
            </a:extLst>
          </p:cNvPr>
          <p:cNvSpPr txBox="1"/>
          <p:nvPr/>
        </p:nvSpPr>
        <p:spPr>
          <a:xfrm>
            <a:off x="19029405" y="430119"/>
            <a:ext cx="3066545" cy="943848"/>
          </a:xfrm>
          <a:prstGeom prst="rect">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4800" b="1" i="0" u="none" strike="noStrike" cap="none" spc="0" normalizeH="0" baseline="0" dirty="0">
                <a:ln>
                  <a:noFill/>
                </a:ln>
                <a:solidFill>
                  <a:srgbClr val="000000"/>
                </a:solidFill>
                <a:effectLst/>
                <a:uFillTx/>
                <a:latin typeface="Helvetica Neue"/>
                <a:ea typeface="Helvetica Neue"/>
                <a:cs typeface="Helvetica Neue"/>
                <a:sym typeface="Helvetica Neue"/>
              </a:rPr>
              <a:t>Neutrinos</a:t>
            </a:r>
          </a:p>
        </p:txBody>
      </p:sp>
    </p:spTree>
    <p:extLst>
      <p:ext uri="{BB962C8B-B14F-4D97-AF65-F5344CB8AC3E}">
        <p14:creationId xmlns:p14="http://schemas.microsoft.com/office/powerpoint/2010/main" val="2781266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Auger_Hybrid.jpg"/>
          <p:cNvPicPr>
            <a:picLocks noChangeAspect="1"/>
          </p:cNvPicPr>
          <p:nvPr/>
        </p:nvPicPr>
        <p:blipFill rotWithShape="1">
          <a:blip r:embed="rId3">
            <a:extLst>
              <a:ext uri="{28A0092B-C50C-407E-A947-70E740481C1C}">
                <a14:useLocalDpi xmlns:a14="http://schemas.microsoft.com/office/drawing/2010/main" val="0"/>
              </a:ext>
            </a:extLst>
          </a:blip>
          <a:srcRect b="7313"/>
          <a:stretch/>
        </p:blipFill>
        <p:spPr>
          <a:xfrm>
            <a:off x="-2" y="0"/>
            <a:ext cx="24384003" cy="13716000"/>
          </a:xfrm>
          <a:prstGeom prst="rect">
            <a:avLst/>
          </a:prstGeom>
        </p:spPr>
      </p:pic>
      <p:sp>
        <p:nvSpPr>
          <p:cNvPr id="2" name="Title 1"/>
          <p:cNvSpPr>
            <a:spLocks noGrp="1"/>
          </p:cNvSpPr>
          <p:nvPr>
            <p:ph type="title"/>
          </p:nvPr>
        </p:nvSpPr>
        <p:spPr>
          <a:xfrm>
            <a:off x="657148" y="170197"/>
            <a:ext cx="23031603" cy="3737664"/>
          </a:xfrm>
        </p:spPr>
        <p:txBody>
          <a:bodyPr>
            <a:noAutofit/>
          </a:bodyPr>
          <a:lstStyle/>
          <a:p>
            <a:pPr algn="r"/>
            <a:r>
              <a:rPr lang="en-US" sz="8533" b="1" dirty="0">
                <a:solidFill>
                  <a:schemeClr val="bg1"/>
                </a:solidFill>
                <a:latin typeface="Arial"/>
                <a:cs typeface="Arial"/>
              </a:rPr>
              <a:t>Pierre</a:t>
            </a:r>
            <a:br>
              <a:rPr lang="en-US" sz="8533" b="1" dirty="0">
                <a:solidFill>
                  <a:schemeClr val="bg1"/>
                </a:solidFill>
                <a:latin typeface="Arial"/>
                <a:cs typeface="Arial"/>
              </a:rPr>
            </a:br>
            <a:r>
              <a:rPr lang="en-US" sz="8533" b="1" dirty="0">
                <a:solidFill>
                  <a:schemeClr val="bg1"/>
                </a:solidFill>
                <a:latin typeface="Arial"/>
                <a:cs typeface="Arial"/>
              </a:rPr>
              <a:t>Auger</a:t>
            </a:r>
            <a:br>
              <a:rPr lang="en-US" sz="8533" b="1" dirty="0">
                <a:solidFill>
                  <a:schemeClr val="bg1"/>
                </a:solidFill>
                <a:latin typeface="Arial"/>
                <a:cs typeface="Arial"/>
              </a:rPr>
            </a:br>
            <a:r>
              <a:rPr lang="en-US" sz="8533" b="1" dirty="0">
                <a:solidFill>
                  <a:schemeClr val="bg1"/>
                </a:solidFill>
                <a:latin typeface="Arial"/>
                <a:cs typeface="Arial"/>
              </a:rPr>
              <a:t>Observatory</a:t>
            </a:r>
          </a:p>
        </p:txBody>
      </p:sp>
      <p:sp>
        <p:nvSpPr>
          <p:cNvPr id="4" name="Date Placeholder 3"/>
          <p:cNvSpPr>
            <a:spLocks noGrp="1"/>
          </p:cNvSpPr>
          <p:nvPr>
            <p:ph type="dt" sz="half" idx="10"/>
          </p:nvPr>
        </p:nvSpPr>
        <p:spPr>
          <a:xfrm>
            <a:off x="457200" y="4852556"/>
            <a:ext cx="2133600" cy="273844"/>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04/05/17</a:t>
            </a:r>
          </a:p>
        </p:txBody>
      </p:sp>
      <p:sp>
        <p:nvSpPr>
          <p:cNvPr id="5" name="Footer Placeholder 4"/>
          <p:cNvSpPr>
            <a:spLocks noGrp="1"/>
          </p:cNvSpPr>
          <p:nvPr>
            <p:ph type="ftr" sz="quarter" idx="11"/>
          </p:nvPr>
        </p:nvSpPr>
        <p:spPr>
          <a:xfrm>
            <a:off x="2590800" y="4852555"/>
            <a:ext cx="3962400" cy="27384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SdJ, Natural History Museum Vienna</a:t>
            </a:r>
          </a:p>
        </p:txBody>
      </p:sp>
      <p:sp>
        <p:nvSpPr>
          <p:cNvPr id="6" name="Slide Number Placeholder 5"/>
          <p:cNvSpPr>
            <a:spLocks noGrp="1"/>
          </p:cNvSpPr>
          <p:nvPr>
            <p:ph type="sldNum" sz="quarter" idx="12"/>
          </p:nvPr>
        </p:nvSpPr>
        <p:spPr>
          <a:xfrm>
            <a:off x="6553200" y="4852556"/>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73ADE13-B355-7C4B-83E1-4A9BFD751020}" type="slidenum">
              <a:rPr lang="en-US" smtClean="0"/>
              <a:pPr/>
              <a:t>6</a:t>
            </a:fld>
            <a:endParaRPr lang="en-US"/>
          </a:p>
        </p:txBody>
      </p:sp>
      <p:pic>
        <p:nvPicPr>
          <p:cNvPr id="32" name="Picture 4"/>
          <p:cNvPicPr>
            <a:picLocks noChangeAspect="1" noChangeArrowheads="1"/>
          </p:cNvPicPr>
          <p:nvPr/>
        </p:nvPicPr>
        <p:blipFill rotWithShape="1">
          <a:blip r:embed="rId4"/>
          <a:srcRect l="18054"/>
          <a:stretch/>
        </p:blipFill>
        <p:spPr bwMode="auto">
          <a:xfrm>
            <a:off x="0" y="0"/>
            <a:ext cx="7243123" cy="13825432"/>
          </a:xfrm>
          <a:prstGeom prst="rect">
            <a:avLst/>
          </a:prstGeom>
          <a:noFill/>
          <a:ln w="38100" cap="flat" cmpd="sng" algn="ctr">
            <a:noFill/>
            <a:prstDash val="solid"/>
            <a:round/>
            <a:headEnd type="none" w="med" len="med"/>
            <a:tailEnd type="none" w="med" len="med"/>
          </a:ln>
        </p:spPr>
      </p:pic>
      <p:grpSp>
        <p:nvGrpSpPr>
          <p:cNvPr id="8" name="Group 7">
            <a:extLst>
              <a:ext uri="{FF2B5EF4-FFF2-40B4-BE49-F238E27FC236}">
                <a16:creationId xmlns:a16="http://schemas.microsoft.com/office/drawing/2014/main" id="{9573501D-D88F-EB4D-9195-9896B46783E9}"/>
              </a:ext>
            </a:extLst>
          </p:cNvPr>
          <p:cNvGrpSpPr/>
          <p:nvPr/>
        </p:nvGrpSpPr>
        <p:grpSpPr>
          <a:xfrm>
            <a:off x="2226148" y="4443163"/>
            <a:ext cx="8219115" cy="9272837"/>
            <a:chOff x="2226148" y="4443163"/>
            <a:chExt cx="8219115" cy="9272837"/>
          </a:xfrm>
        </p:grpSpPr>
        <p:pic>
          <p:nvPicPr>
            <p:cNvPr id="33" name="Picture 5"/>
            <p:cNvPicPr>
              <a:picLocks noChangeAspect="1" noChangeArrowheads="1"/>
            </p:cNvPicPr>
            <p:nvPr/>
          </p:nvPicPr>
          <p:blipFill>
            <a:blip r:embed="rId4"/>
            <a:srcRect l="19942" t="29199" r="48843" b="46960"/>
            <a:stretch>
              <a:fillRect/>
            </a:stretch>
          </p:blipFill>
          <p:spPr bwMode="auto">
            <a:xfrm>
              <a:off x="5400675" y="7689982"/>
              <a:ext cx="5044588" cy="6026018"/>
            </a:xfrm>
            <a:prstGeom prst="rect">
              <a:avLst/>
            </a:prstGeom>
            <a:noFill/>
            <a:ln w="28575" cap="flat" cmpd="sng" algn="ctr">
              <a:solidFill>
                <a:srgbClr val="008000"/>
              </a:solidFill>
              <a:prstDash val="solid"/>
              <a:round/>
              <a:headEnd type="none" w="med" len="med"/>
              <a:tailEnd type="none" w="med" len="med"/>
            </a:ln>
          </p:spPr>
        </p:pic>
        <p:sp>
          <p:nvSpPr>
            <p:cNvPr id="9" name="Rectangle 8"/>
            <p:cNvSpPr/>
            <p:nvPr/>
          </p:nvSpPr>
          <p:spPr>
            <a:xfrm>
              <a:off x="2226148" y="4443163"/>
              <a:ext cx="2131416" cy="3040984"/>
            </a:xfrm>
            <a:prstGeom prst="rect">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467"/>
            </a:p>
          </p:txBody>
        </p:sp>
        <p:cxnSp>
          <p:nvCxnSpPr>
            <p:cNvPr id="12" name="Straight Connector 11"/>
            <p:cNvCxnSpPr>
              <a:cxnSpLocks/>
            </p:cNvCxnSpPr>
            <p:nvPr/>
          </p:nvCxnSpPr>
          <p:spPr>
            <a:xfrm>
              <a:off x="4357564" y="4443163"/>
              <a:ext cx="6072311" cy="3243512"/>
            </a:xfrm>
            <a:prstGeom prst="line">
              <a:avLst/>
            </a:prstGeom>
            <a:ln w="28575"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a:cxnSpLocks/>
            </p:cNvCxnSpPr>
            <p:nvPr/>
          </p:nvCxnSpPr>
          <p:spPr>
            <a:xfrm>
              <a:off x="2226148" y="7484147"/>
              <a:ext cx="3145952" cy="6231853"/>
            </a:xfrm>
            <a:prstGeom prst="line">
              <a:avLst/>
            </a:prstGeom>
            <a:ln w="28575" cmpd="sng">
              <a:solidFill>
                <a:srgbClr val="008000"/>
              </a:solidFill>
            </a:ln>
          </p:spPr>
          <p:style>
            <a:lnRef idx="2">
              <a:schemeClr val="accent1"/>
            </a:lnRef>
            <a:fillRef idx="0">
              <a:schemeClr val="accent1"/>
            </a:fillRef>
            <a:effectRef idx="1">
              <a:schemeClr val="accent1"/>
            </a:effectRef>
            <a:fontRef idx="minor">
              <a:schemeClr val="tx1"/>
            </a:fontRef>
          </p:style>
        </p:cxnSp>
      </p:grpSp>
      <p:sp>
        <p:nvSpPr>
          <p:cNvPr id="17" name="Rectangle 16"/>
          <p:cNvSpPr/>
          <p:nvPr/>
        </p:nvSpPr>
        <p:spPr>
          <a:xfrm>
            <a:off x="7544505" y="10892013"/>
            <a:ext cx="818445" cy="903112"/>
          </a:xfrm>
          <a:prstGeom prst="rect">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467"/>
          </a:p>
        </p:txBody>
      </p:sp>
      <p:grpSp>
        <p:nvGrpSpPr>
          <p:cNvPr id="16" name="Group 15">
            <a:extLst>
              <a:ext uri="{FF2B5EF4-FFF2-40B4-BE49-F238E27FC236}">
                <a16:creationId xmlns:a16="http://schemas.microsoft.com/office/drawing/2014/main" id="{4962C231-3804-D14A-A2CC-445895491769}"/>
              </a:ext>
            </a:extLst>
          </p:cNvPr>
          <p:cNvGrpSpPr/>
          <p:nvPr/>
        </p:nvGrpSpPr>
        <p:grpSpPr>
          <a:xfrm>
            <a:off x="7543800" y="285750"/>
            <a:ext cx="16496858" cy="13430250"/>
            <a:chOff x="7543800" y="285750"/>
            <a:chExt cx="16496858" cy="13430250"/>
          </a:xfrm>
        </p:grpSpPr>
        <p:pic>
          <p:nvPicPr>
            <p:cNvPr id="34" name="Picture 3"/>
            <p:cNvPicPr>
              <a:picLocks noChangeAspect="1" noChangeArrowheads="1"/>
            </p:cNvPicPr>
            <p:nvPr/>
          </p:nvPicPr>
          <p:blipFill>
            <a:blip r:embed="rId5"/>
            <a:srcRect l="6833"/>
            <a:stretch>
              <a:fillRect/>
            </a:stretch>
          </p:blipFill>
          <p:spPr bwMode="auto">
            <a:xfrm>
              <a:off x="16087725" y="299788"/>
              <a:ext cx="7952933" cy="7228410"/>
            </a:xfrm>
            <a:prstGeom prst="rect">
              <a:avLst/>
            </a:prstGeom>
            <a:noFill/>
            <a:ln w="38100" cap="flat" cmpd="sng" algn="ctr">
              <a:solidFill>
                <a:srgbClr val="008000"/>
              </a:solidFill>
              <a:prstDash val="solid"/>
              <a:round/>
              <a:headEnd type="none" w="med" len="med"/>
              <a:tailEnd type="none" w="med" len="med"/>
            </a:ln>
          </p:spPr>
        </p:pic>
        <p:cxnSp>
          <p:nvCxnSpPr>
            <p:cNvPr id="42" name="Straight Connector 41"/>
            <p:cNvCxnSpPr>
              <a:cxnSpLocks/>
            </p:cNvCxnSpPr>
            <p:nvPr/>
          </p:nvCxnSpPr>
          <p:spPr>
            <a:xfrm flipV="1">
              <a:off x="7543800" y="285750"/>
              <a:ext cx="8543925" cy="10601326"/>
            </a:xfrm>
            <a:prstGeom prst="line">
              <a:avLst/>
            </a:prstGeom>
            <a:ln w="28575"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a:cxnSpLocks/>
            </p:cNvCxnSpPr>
            <p:nvPr/>
          </p:nvCxnSpPr>
          <p:spPr>
            <a:xfrm flipV="1">
              <a:off x="10429875" y="7486650"/>
              <a:ext cx="13601700" cy="6229350"/>
            </a:xfrm>
            <a:prstGeom prst="line">
              <a:avLst/>
            </a:prstGeom>
            <a:ln w="28575" cmpd="sng">
              <a:solidFill>
                <a:srgbClr val="008000"/>
              </a:solidFill>
            </a:ln>
          </p:spPr>
          <p:style>
            <a:lnRef idx="2">
              <a:schemeClr val="accent1"/>
            </a:lnRef>
            <a:fillRef idx="0">
              <a:schemeClr val="accent1"/>
            </a:fillRef>
            <a:effectRef idx="1">
              <a:schemeClr val="accent1"/>
            </a:effectRef>
            <a:fontRef idx="minor">
              <a:schemeClr val="tx1"/>
            </a:fontRef>
          </p:style>
        </p:cxnSp>
      </p:grpSp>
      <p:sp>
        <p:nvSpPr>
          <p:cNvPr id="19" name="TextBox 18">
            <a:extLst>
              <a:ext uri="{FF2B5EF4-FFF2-40B4-BE49-F238E27FC236}">
                <a16:creationId xmlns:a16="http://schemas.microsoft.com/office/drawing/2014/main" id="{66A3EF3E-A624-5F4F-8981-42CB28CB8BC1}"/>
              </a:ext>
            </a:extLst>
          </p:cNvPr>
          <p:cNvSpPr txBox="1"/>
          <p:nvPr/>
        </p:nvSpPr>
        <p:spPr>
          <a:xfrm>
            <a:off x="8086725" y="4495662"/>
            <a:ext cx="3178755" cy="18671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3600" b="1" i="0" u="none" strike="noStrike" cap="none" spc="0" normalizeH="0" baseline="0" dirty="0">
                <a:ln>
                  <a:noFill/>
                </a:ln>
                <a:solidFill>
                  <a:schemeClr val="bg1"/>
                </a:solidFill>
                <a:effectLst/>
                <a:uFillTx/>
                <a:latin typeface="Helvetica Neue"/>
                <a:ea typeface="Helvetica Neue"/>
                <a:cs typeface="Helvetica Neue"/>
                <a:sym typeface="Helvetica Neue"/>
              </a:rPr>
              <a:t>27</a:t>
            </a:r>
          </a:p>
          <a:p>
            <a:pPr marL="0" marR="0" indent="0" algn="l" defTabSz="457200" rtl="0" fontAlgn="auto" latinLnBrk="0" hangingPunct="0">
              <a:lnSpc>
                <a:spcPct val="100000"/>
              </a:lnSpc>
              <a:spcBef>
                <a:spcPts val="0"/>
              </a:spcBef>
              <a:spcAft>
                <a:spcPts val="0"/>
              </a:spcAft>
              <a:buClrTx/>
              <a:buSzTx/>
              <a:buFontTx/>
              <a:buNone/>
              <a:tabLst/>
            </a:pPr>
            <a:r>
              <a:rPr kumimoji="0" lang="en-GB" sz="3600" b="1" i="0" u="none" strike="noStrike" cap="none" spc="0" normalizeH="0" baseline="0" dirty="0">
                <a:ln>
                  <a:noFill/>
                </a:ln>
                <a:solidFill>
                  <a:schemeClr val="bg1"/>
                </a:solidFill>
                <a:effectLst/>
                <a:uFillTx/>
                <a:latin typeface="Helvetica Neue"/>
                <a:ea typeface="Helvetica Neue"/>
                <a:cs typeface="Helvetica Neue"/>
                <a:sym typeface="Helvetica Neue"/>
              </a:rPr>
              <a:t>Fluorescence</a:t>
            </a:r>
          </a:p>
          <a:p>
            <a:pPr marL="0" marR="0" indent="0" algn="l" defTabSz="457200" rtl="0" fontAlgn="auto" latinLnBrk="0" hangingPunct="0">
              <a:lnSpc>
                <a:spcPct val="100000"/>
              </a:lnSpc>
              <a:spcBef>
                <a:spcPts val="0"/>
              </a:spcBef>
              <a:spcAft>
                <a:spcPts val="0"/>
              </a:spcAft>
              <a:buClrTx/>
              <a:buSzTx/>
              <a:buFontTx/>
              <a:buNone/>
              <a:tabLst/>
            </a:pPr>
            <a:r>
              <a:rPr lang="en-GB" sz="3600" i="0" dirty="0">
                <a:solidFill>
                  <a:schemeClr val="bg1"/>
                </a:solidFill>
              </a:rPr>
              <a:t>Telescopes</a:t>
            </a:r>
            <a:endParaRPr kumimoji="0" lang="en-GB" sz="3600" b="1" i="0" u="none" strike="noStrike" cap="none" spc="0" normalizeH="0" baseline="0" dirty="0">
              <a:ln>
                <a:noFill/>
              </a:ln>
              <a:solidFill>
                <a:schemeClr val="bg1"/>
              </a:solidFill>
              <a:effectLst/>
              <a:uFillTx/>
              <a:latin typeface="Helvetica Neue"/>
              <a:ea typeface="Helvetica Neue"/>
              <a:cs typeface="Helvetica Neue"/>
              <a:sym typeface="Helvetica Neue"/>
            </a:endParaRPr>
          </a:p>
        </p:txBody>
      </p:sp>
      <p:sp>
        <p:nvSpPr>
          <p:cNvPr id="29" name="TextBox 28">
            <a:extLst>
              <a:ext uri="{FF2B5EF4-FFF2-40B4-BE49-F238E27FC236}">
                <a16:creationId xmlns:a16="http://schemas.microsoft.com/office/drawing/2014/main" id="{AE98B66C-BEBA-174C-8A67-0407B5AF0B36}"/>
              </a:ext>
            </a:extLst>
          </p:cNvPr>
          <p:cNvSpPr txBox="1"/>
          <p:nvPr/>
        </p:nvSpPr>
        <p:spPr>
          <a:xfrm>
            <a:off x="19812000" y="9334362"/>
            <a:ext cx="4182235" cy="18671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3600" b="1" i="0" u="none" strike="noStrike" cap="none" spc="0" normalizeH="0" baseline="0" dirty="0">
                <a:ln>
                  <a:noFill/>
                </a:ln>
                <a:solidFill>
                  <a:schemeClr val="bg1"/>
                </a:solidFill>
                <a:effectLst/>
                <a:uFillTx/>
                <a:latin typeface="Helvetica Neue"/>
                <a:ea typeface="Helvetica Neue"/>
                <a:cs typeface="Helvetica Neue"/>
                <a:sym typeface="Helvetica Neue"/>
              </a:rPr>
              <a:t>1660</a:t>
            </a:r>
          </a:p>
          <a:p>
            <a:pPr marL="0" marR="0" indent="0" algn="l" defTabSz="457200" rtl="0" fontAlgn="auto" latinLnBrk="0" hangingPunct="0">
              <a:lnSpc>
                <a:spcPct val="100000"/>
              </a:lnSpc>
              <a:spcBef>
                <a:spcPts val="0"/>
              </a:spcBef>
              <a:spcAft>
                <a:spcPts val="0"/>
              </a:spcAft>
              <a:buClrTx/>
              <a:buSzTx/>
              <a:buFontTx/>
              <a:buNone/>
              <a:tabLst/>
            </a:pPr>
            <a:r>
              <a:rPr kumimoji="0" lang="en-GB" sz="3600" b="1" i="0" u="none" strike="noStrike" cap="none" spc="0" normalizeH="0" baseline="0" dirty="0">
                <a:ln>
                  <a:noFill/>
                </a:ln>
                <a:solidFill>
                  <a:schemeClr val="bg1"/>
                </a:solidFill>
                <a:effectLst/>
                <a:uFillTx/>
                <a:latin typeface="Helvetica Neue"/>
                <a:ea typeface="Helvetica Neue"/>
                <a:cs typeface="Helvetica Neue"/>
                <a:sym typeface="Helvetica Neue"/>
              </a:rPr>
              <a:t>Water Cherenkov</a:t>
            </a:r>
          </a:p>
          <a:p>
            <a:pPr marL="0" marR="0" indent="0" algn="l" defTabSz="457200" rtl="0" fontAlgn="auto" latinLnBrk="0" hangingPunct="0">
              <a:lnSpc>
                <a:spcPct val="100000"/>
              </a:lnSpc>
              <a:spcBef>
                <a:spcPts val="0"/>
              </a:spcBef>
              <a:spcAft>
                <a:spcPts val="0"/>
              </a:spcAft>
              <a:buClrTx/>
              <a:buSzTx/>
              <a:buFontTx/>
              <a:buNone/>
              <a:tabLst/>
            </a:pPr>
            <a:r>
              <a:rPr kumimoji="0" lang="en-GB" sz="3600" b="1" i="0" u="none" strike="noStrike" cap="none" spc="0" normalizeH="0" baseline="0" dirty="0">
                <a:ln>
                  <a:noFill/>
                </a:ln>
                <a:solidFill>
                  <a:schemeClr val="bg1"/>
                </a:solidFill>
                <a:effectLst/>
                <a:uFillTx/>
                <a:latin typeface="Helvetica Neue"/>
                <a:ea typeface="Helvetica Neue"/>
                <a:cs typeface="Helvetica Neue"/>
                <a:sym typeface="Helvetica Neue"/>
              </a:rPr>
              <a:t>Particle Detectors</a:t>
            </a:r>
          </a:p>
        </p:txBody>
      </p:sp>
      <p:sp>
        <p:nvSpPr>
          <p:cNvPr id="30" name="TextBox 29">
            <a:extLst>
              <a:ext uri="{FF2B5EF4-FFF2-40B4-BE49-F238E27FC236}">
                <a16:creationId xmlns:a16="http://schemas.microsoft.com/office/drawing/2014/main" id="{BA5876A2-D82D-0149-8C73-316299F566A0}"/>
              </a:ext>
            </a:extLst>
          </p:cNvPr>
          <p:cNvSpPr txBox="1"/>
          <p:nvPr/>
        </p:nvSpPr>
        <p:spPr>
          <a:xfrm>
            <a:off x="18802350" y="2792235"/>
            <a:ext cx="2213748" cy="759182"/>
          </a:xfrm>
          <a:prstGeom prst="rect">
            <a:avLst/>
          </a:prstGeom>
          <a:solidFill>
            <a:srgbClr val="FFFFFF">
              <a:alpha val="6902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3600" b="1" i="0" u="none" strike="noStrike" cap="none" spc="0" normalizeH="0" baseline="0" dirty="0">
                <a:ln>
                  <a:noFill/>
                </a:ln>
                <a:solidFill>
                  <a:schemeClr val="tx1"/>
                </a:solidFill>
                <a:effectLst/>
                <a:uFillTx/>
                <a:latin typeface="Helvetica Neue"/>
                <a:ea typeface="Helvetica Neue"/>
                <a:cs typeface="Helvetica Neue"/>
                <a:sym typeface="Helvetica Neue"/>
              </a:rPr>
              <a:t>3000 km</a:t>
            </a:r>
            <a:r>
              <a:rPr kumimoji="0" lang="en-GB" sz="3600" b="1" i="0" u="none" strike="noStrike" cap="none" spc="0" normalizeH="0" baseline="30000" dirty="0">
                <a:ln>
                  <a:noFill/>
                </a:ln>
                <a:solidFill>
                  <a:schemeClr val="tx1"/>
                </a:solidFill>
                <a:effectLst/>
                <a:uFillTx/>
                <a:latin typeface="Helvetica Neue"/>
                <a:ea typeface="Helvetica Neue"/>
                <a:cs typeface="Helvetica Neue"/>
                <a:sym typeface="Helvetica Neue"/>
              </a:rPr>
              <a:t>2</a:t>
            </a:r>
          </a:p>
        </p:txBody>
      </p:sp>
    </p:spTree>
    <p:extLst>
      <p:ext uri="{BB962C8B-B14F-4D97-AF65-F5344CB8AC3E}">
        <p14:creationId xmlns:p14="http://schemas.microsoft.com/office/powerpoint/2010/main" val="1286766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5" descr="AirShowerOrig.jpg">
            <a:extLst>
              <a:ext uri="{FF2B5EF4-FFF2-40B4-BE49-F238E27FC236}">
                <a16:creationId xmlns:a16="http://schemas.microsoft.com/office/drawing/2014/main" id="{7CE3C437-3EEE-3C4E-A880-822D57395802}"/>
              </a:ext>
            </a:extLst>
          </p:cNvPr>
          <p:cNvPicPr>
            <a:picLocks noChangeAspect="1"/>
          </p:cNvPicPr>
          <p:nvPr/>
        </p:nvPicPr>
        <p:blipFill>
          <a:blip r:embed="rId3"/>
          <a:srcRect l="17717"/>
          <a:stretch>
            <a:fillRect/>
          </a:stretch>
        </p:blipFill>
        <p:spPr bwMode="auto">
          <a:xfrm>
            <a:off x="1" y="-19072"/>
            <a:ext cx="24511910" cy="12784096"/>
          </a:xfrm>
          <a:prstGeom prst="rect">
            <a:avLst/>
          </a:prstGeom>
          <a:noFill/>
          <a:ln w="9525">
            <a:noFill/>
            <a:miter lim="800000"/>
            <a:headEnd/>
            <a:tailEnd/>
          </a:ln>
        </p:spPr>
      </p:pic>
      <p:pic>
        <p:nvPicPr>
          <p:cNvPr id="8" name="Picture 4" descr="agn3">
            <a:extLst>
              <a:ext uri="{FF2B5EF4-FFF2-40B4-BE49-F238E27FC236}">
                <a16:creationId xmlns:a16="http://schemas.microsoft.com/office/drawing/2014/main" id="{BB3E71F8-B5C2-FA40-A9F5-C067F68B8F1F}"/>
              </a:ext>
            </a:extLst>
          </p:cNvPr>
          <p:cNvPicPr>
            <a:picLocks noChangeAspect="1" noChangeArrowheads="1"/>
          </p:cNvPicPr>
          <p:nvPr/>
        </p:nvPicPr>
        <p:blipFill>
          <a:blip r:embed="rId4">
            <a:alphaModFix amt="69000"/>
          </a:blip>
          <a:srcRect/>
          <a:stretch>
            <a:fillRect/>
          </a:stretch>
        </p:blipFill>
        <p:spPr bwMode="auto">
          <a:xfrm rot="18858299">
            <a:off x="11697158" y="282759"/>
            <a:ext cx="4014592" cy="2461478"/>
          </a:xfrm>
          <a:prstGeom prst="rect">
            <a:avLst/>
          </a:prstGeom>
          <a:noFill/>
          <a:ln w="9525">
            <a:noFill/>
            <a:miter lim="800000"/>
            <a:headEnd/>
            <a:tailEnd/>
          </a:ln>
        </p:spPr>
      </p:pic>
      <p:sp>
        <p:nvSpPr>
          <p:cNvPr id="4" name="Date Placeholder 3">
            <a:extLst>
              <a:ext uri="{FF2B5EF4-FFF2-40B4-BE49-F238E27FC236}">
                <a16:creationId xmlns:a16="http://schemas.microsoft.com/office/drawing/2014/main" id="{01D99030-218F-A84F-81B0-1D48E4EC6546}"/>
              </a:ext>
            </a:extLst>
          </p:cNvPr>
          <p:cNvSpPr>
            <a:spLocks noGrp="1"/>
          </p:cNvSpPr>
          <p:nvPr>
            <p:ph type="dt" sz="half" idx="10"/>
          </p:nvPr>
        </p:nvSpPr>
        <p:spPr/>
        <p:txBody>
          <a:bodyPr/>
          <a:lstStyle/>
          <a:p>
            <a:r>
              <a:rPr lang="en-US"/>
              <a:t>11/04/2018</a:t>
            </a:r>
          </a:p>
        </p:txBody>
      </p:sp>
      <p:sp>
        <p:nvSpPr>
          <p:cNvPr id="5" name="Footer Placeholder 4">
            <a:extLst>
              <a:ext uri="{FF2B5EF4-FFF2-40B4-BE49-F238E27FC236}">
                <a16:creationId xmlns:a16="http://schemas.microsoft.com/office/drawing/2014/main" id="{C382F8A4-562B-5B43-917C-E84B17556A67}"/>
              </a:ext>
            </a:extLst>
          </p:cNvPr>
          <p:cNvSpPr>
            <a:spLocks noGrp="1"/>
          </p:cNvSpPr>
          <p:nvPr>
            <p:ph type="ftr" sz="quarter" idx="11"/>
          </p:nvPr>
        </p:nvSpPr>
        <p:spPr/>
        <p:txBody>
          <a:bodyPr/>
          <a:lstStyle/>
          <a:p>
            <a:r>
              <a:rPr lang="nl-NL" noProof="0"/>
              <a:t>NWO Groot evaluation</a:t>
            </a:r>
          </a:p>
        </p:txBody>
      </p:sp>
      <p:sp>
        <p:nvSpPr>
          <p:cNvPr id="6" name="Slide Number Placeholder 5">
            <a:extLst>
              <a:ext uri="{FF2B5EF4-FFF2-40B4-BE49-F238E27FC236}">
                <a16:creationId xmlns:a16="http://schemas.microsoft.com/office/drawing/2014/main" id="{3A974B89-D2D4-5748-8118-75C5F6AAE475}"/>
              </a:ext>
            </a:extLst>
          </p:cNvPr>
          <p:cNvSpPr>
            <a:spLocks noGrp="1"/>
          </p:cNvSpPr>
          <p:nvPr>
            <p:ph type="sldNum" sz="quarter" idx="12"/>
          </p:nvPr>
        </p:nvSpPr>
        <p:spPr/>
        <p:txBody>
          <a:bodyPr/>
          <a:lstStyle/>
          <a:p>
            <a:fld id="{E505CF09-DCF1-964B-9401-3585AB212A75}" type="slidenum">
              <a:rPr lang="en-US" smtClean="0"/>
              <a:t>7</a:t>
            </a:fld>
            <a:endParaRPr lang="en-US"/>
          </a:p>
        </p:txBody>
      </p:sp>
      <p:sp>
        <p:nvSpPr>
          <p:cNvPr id="38" name="Content Placeholder 17">
            <a:extLst>
              <a:ext uri="{FF2B5EF4-FFF2-40B4-BE49-F238E27FC236}">
                <a16:creationId xmlns:a16="http://schemas.microsoft.com/office/drawing/2014/main" id="{5E5E58B4-B3B5-FB49-A31A-19DEDBF86C84}"/>
              </a:ext>
            </a:extLst>
          </p:cNvPr>
          <p:cNvSpPr txBox="1">
            <a:spLocks/>
          </p:cNvSpPr>
          <p:nvPr/>
        </p:nvSpPr>
        <p:spPr>
          <a:xfrm>
            <a:off x="9553512" y="10539262"/>
            <a:ext cx="12216444" cy="2612716"/>
          </a:xfrm>
          <a:prstGeom prst="rect">
            <a:avLst/>
          </a:prstGeom>
          <a:ln w="57150" cap="flat" algn="ctr">
            <a:solidFill>
              <a:srgbClr val="FFFF00">
                <a:alpha val="79608"/>
              </a:srgbClr>
            </a:solidFill>
            <a:headEnd type="none" w="med" len="med"/>
            <a:tailEnd type="none" w="med" len="med"/>
          </a:ln>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GB" sz="7200">
                <a:solidFill>
                  <a:srgbClr val="FFFF00"/>
                </a:solidFill>
              </a:rPr>
              <a:t>Particle type is the key !</a:t>
            </a:r>
          </a:p>
          <a:p>
            <a:pPr marL="0" indent="0">
              <a:buNone/>
              <a:defRPr/>
            </a:pPr>
            <a:r>
              <a:rPr lang="en-GB" sz="7200">
                <a:solidFill>
                  <a:srgbClr val="FFFF00"/>
                </a:solidFill>
              </a:rPr>
              <a:t>We are installing the detector !</a:t>
            </a:r>
          </a:p>
        </p:txBody>
      </p:sp>
      <p:sp>
        <p:nvSpPr>
          <p:cNvPr id="39" name="TextBox 38">
            <a:extLst>
              <a:ext uri="{FF2B5EF4-FFF2-40B4-BE49-F238E27FC236}">
                <a16:creationId xmlns:a16="http://schemas.microsoft.com/office/drawing/2014/main" id="{88311C45-D478-BA47-B77E-CCBB5913AC1E}"/>
              </a:ext>
            </a:extLst>
          </p:cNvPr>
          <p:cNvSpPr txBox="1"/>
          <p:nvPr/>
        </p:nvSpPr>
        <p:spPr>
          <a:xfrm>
            <a:off x="15360559" y="4070232"/>
            <a:ext cx="8520281" cy="1815882"/>
          </a:xfrm>
          <a:prstGeom prst="rect">
            <a:avLst/>
          </a:prstGeom>
          <a:noFill/>
        </p:spPr>
        <p:txBody>
          <a:bodyPr wrap="none">
            <a:spAutoFit/>
          </a:bodyPr>
          <a:lstStyle/>
          <a:p>
            <a:pPr>
              <a:defRPr/>
            </a:pPr>
            <a:r>
              <a:rPr lang="en-GB" sz="5600">
                <a:solidFill>
                  <a:srgbClr val="FFFF00"/>
                </a:solidFill>
                <a:latin typeface="Arial" panose="020B0604020202020204" pitchFamily="34" charset="0"/>
                <a:ea typeface="ヒラギノ明朝 ProN W3" pitchFamily="1" charset="-128"/>
                <a:cs typeface="Arial" panose="020B0604020202020204" pitchFamily="34" charset="0"/>
                <a:sym typeface="American Typewriter" pitchFamily="1" charset="0"/>
              </a:rPr>
              <a:t>Origin of highest-energy</a:t>
            </a:r>
          </a:p>
          <a:p>
            <a:pPr>
              <a:defRPr/>
            </a:pPr>
            <a:r>
              <a:rPr lang="en-GB" sz="5600">
                <a:solidFill>
                  <a:srgbClr val="FFFF00"/>
                </a:solidFill>
                <a:latin typeface="Arial" panose="020B0604020202020204" pitchFamily="34" charset="0"/>
                <a:ea typeface="ヒラギノ明朝 ProN W3" pitchFamily="1" charset="-128"/>
                <a:cs typeface="Arial" panose="020B0604020202020204" pitchFamily="34" charset="0"/>
                <a:sym typeface="American Typewriter" pitchFamily="1" charset="0"/>
              </a:rPr>
              <a:t>particles in the Universe</a:t>
            </a:r>
            <a:endParaRPr lang="en-GB" sz="5600">
              <a:latin typeface="Arial" panose="020B0604020202020204" pitchFamily="34" charset="0"/>
              <a:ea typeface="ヒラギノ明朝 ProN W3" pitchFamily="1" charset="-128"/>
              <a:cs typeface="Arial" panose="020B0604020202020204" pitchFamily="34" charset="0"/>
              <a:sym typeface="American Typewriter" pitchFamily="1" charset="0"/>
            </a:endParaRPr>
          </a:p>
        </p:txBody>
      </p:sp>
      <p:sp>
        <p:nvSpPr>
          <p:cNvPr id="40" name="TextBox 38">
            <a:extLst>
              <a:ext uri="{FF2B5EF4-FFF2-40B4-BE49-F238E27FC236}">
                <a16:creationId xmlns:a16="http://schemas.microsoft.com/office/drawing/2014/main" id="{AB2E8DFE-E60E-7D48-A5E3-ACAAB512789A}"/>
              </a:ext>
            </a:extLst>
          </p:cNvPr>
          <p:cNvSpPr txBox="1">
            <a:spLocks noChangeArrowheads="1"/>
          </p:cNvSpPr>
          <p:nvPr/>
        </p:nvSpPr>
        <p:spPr bwMode="auto">
          <a:xfrm>
            <a:off x="562307" y="2855518"/>
            <a:ext cx="7404591" cy="2677656"/>
          </a:xfrm>
          <a:prstGeom prst="rect">
            <a:avLst/>
          </a:prstGeom>
          <a:noFill/>
          <a:ln w="9525">
            <a:noFill/>
            <a:miter lim="800000"/>
            <a:headEnd/>
            <a:tailEnd/>
          </a:ln>
        </p:spPr>
        <p:txBody>
          <a:bodyPr wrap="none">
            <a:prstTxWarp prst="textNoShape">
              <a:avLst/>
            </a:prstTxWarp>
            <a:spAutoFit/>
          </a:bodyPr>
          <a:lstStyle/>
          <a:p>
            <a:r>
              <a:rPr lang="en-GB" sz="5600">
                <a:solidFill>
                  <a:srgbClr val="FFFF00"/>
                </a:solidFill>
                <a:latin typeface="Arial" panose="020B0604020202020204" pitchFamily="34" charset="0"/>
                <a:cs typeface="Arial" panose="020B0604020202020204" pitchFamily="34" charset="0"/>
              </a:rPr>
              <a:t>Particle interactions</a:t>
            </a:r>
          </a:p>
          <a:p>
            <a:r>
              <a:rPr lang="en-GB" sz="5600">
                <a:solidFill>
                  <a:srgbClr val="FFFF00"/>
                </a:solidFill>
                <a:latin typeface="Arial" panose="020B0604020202020204" pitchFamily="34" charset="0"/>
                <a:cs typeface="Arial" panose="020B0604020202020204" pitchFamily="34" charset="0"/>
              </a:rPr>
              <a:t>at the highest energy</a:t>
            </a:r>
          </a:p>
          <a:p>
            <a:r>
              <a:rPr lang="en-GB" sz="5600">
                <a:solidFill>
                  <a:srgbClr val="FFFF00"/>
                </a:solidFill>
                <a:latin typeface="Arial" panose="020B0604020202020204" pitchFamily="34" charset="0"/>
                <a:cs typeface="Arial" panose="020B0604020202020204" pitchFamily="34" charset="0"/>
              </a:rPr>
              <a:t>ever seen</a:t>
            </a:r>
          </a:p>
        </p:txBody>
      </p:sp>
      <p:sp>
        <p:nvSpPr>
          <p:cNvPr id="42" name="TextBox 41">
            <a:extLst>
              <a:ext uri="{FF2B5EF4-FFF2-40B4-BE49-F238E27FC236}">
                <a16:creationId xmlns:a16="http://schemas.microsoft.com/office/drawing/2014/main" id="{6D6AE821-59AC-E643-8000-22DA6E2C9BBB}"/>
              </a:ext>
            </a:extLst>
          </p:cNvPr>
          <p:cNvSpPr txBox="1"/>
          <p:nvPr/>
        </p:nvSpPr>
        <p:spPr>
          <a:xfrm>
            <a:off x="2309616" y="5050168"/>
            <a:ext cx="1053494" cy="3046988"/>
          </a:xfrm>
          <a:prstGeom prst="rect">
            <a:avLst/>
          </a:prstGeom>
          <a:noFill/>
        </p:spPr>
        <p:txBody>
          <a:bodyPr wrap="none">
            <a:spAutoFit/>
          </a:bodyPr>
          <a:lstStyle/>
          <a:p>
            <a:pPr>
              <a:defRPr/>
            </a:pPr>
            <a:r>
              <a:rPr lang="nl-NL" sz="19200">
                <a:solidFill>
                  <a:srgbClr val="FFFF00"/>
                </a:solidFill>
                <a:latin typeface="+mn-lt"/>
                <a:ea typeface="ヒラギノ明朝 ProN W3" pitchFamily="1" charset="-128"/>
                <a:cs typeface="ヒラギノ明朝 ProN W3" pitchFamily="1" charset="-128"/>
                <a:sym typeface="American Typewriter" pitchFamily="1" charset="0"/>
              </a:rPr>
              <a:t>?</a:t>
            </a:r>
            <a:endParaRPr lang="en-US" sz="19200">
              <a:latin typeface="+mn-lt"/>
              <a:ea typeface="ヒラギノ明朝 ProN W3" pitchFamily="1" charset="-128"/>
              <a:cs typeface="ヒラギノ明朝 ProN W3" pitchFamily="1" charset="-128"/>
              <a:sym typeface="American Typewriter" pitchFamily="1" charset="0"/>
            </a:endParaRPr>
          </a:p>
        </p:txBody>
      </p:sp>
      <p:cxnSp>
        <p:nvCxnSpPr>
          <p:cNvPr id="44" name="Straight Arrow Connector 42">
            <a:extLst>
              <a:ext uri="{FF2B5EF4-FFF2-40B4-BE49-F238E27FC236}">
                <a16:creationId xmlns:a16="http://schemas.microsoft.com/office/drawing/2014/main" id="{EE1393F3-B713-5D40-A1B0-C21DB46E8F5A}"/>
              </a:ext>
            </a:extLst>
          </p:cNvPr>
          <p:cNvCxnSpPr>
            <a:cxnSpLocks noChangeShapeType="1"/>
          </p:cNvCxnSpPr>
          <p:nvPr/>
        </p:nvCxnSpPr>
        <p:spPr bwMode="auto">
          <a:xfrm>
            <a:off x="13456910" y="1899229"/>
            <a:ext cx="2530352" cy="2055530"/>
          </a:xfrm>
          <a:prstGeom prst="straightConnector1">
            <a:avLst/>
          </a:prstGeom>
          <a:noFill/>
          <a:ln w="57150">
            <a:solidFill>
              <a:srgbClr val="FFFF00"/>
            </a:solidFill>
            <a:round/>
            <a:headEnd/>
            <a:tailEnd type="arrow" w="med" len="med"/>
          </a:ln>
        </p:spPr>
      </p:cxnSp>
      <p:cxnSp>
        <p:nvCxnSpPr>
          <p:cNvPr id="45" name="Straight Arrow Connector 42">
            <a:extLst>
              <a:ext uri="{FF2B5EF4-FFF2-40B4-BE49-F238E27FC236}">
                <a16:creationId xmlns:a16="http://schemas.microsoft.com/office/drawing/2014/main" id="{B065A8D3-FB9B-4F41-A919-E350D13B7ED1}"/>
              </a:ext>
            </a:extLst>
          </p:cNvPr>
          <p:cNvCxnSpPr>
            <a:cxnSpLocks noChangeShapeType="1"/>
          </p:cNvCxnSpPr>
          <p:nvPr/>
        </p:nvCxnSpPr>
        <p:spPr bwMode="auto">
          <a:xfrm>
            <a:off x="5145627" y="5575477"/>
            <a:ext cx="4407885" cy="4610845"/>
          </a:xfrm>
          <a:prstGeom prst="straightConnector1">
            <a:avLst/>
          </a:prstGeom>
          <a:noFill/>
          <a:ln w="57150">
            <a:solidFill>
              <a:srgbClr val="FFFF00"/>
            </a:solidFill>
            <a:round/>
            <a:headEnd/>
            <a:tailEnd type="arrow" w="med" len="med"/>
          </a:ln>
          <a:effectLst>
            <a:outerShdw blurRad="50800" dist="38100" dir="4920000" sx="101000" sy="101000" algn="tl" rotWithShape="0">
              <a:schemeClr val="tx1">
                <a:alpha val="43000"/>
              </a:schemeClr>
            </a:outerShdw>
          </a:effectLst>
        </p:spPr>
      </p:cxnSp>
      <p:cxnSp>
        <p:nvCxnSpPr>
          <p:cNvPr id="46" name="Straight Arrow Connector 42">
            <a:extLst>
              <a:ext uri="{FF2B5EF4-FFF2-40B4-BE49-F238E27FC236}">
                <a16:creationId xmlns:a16="http://schemas.microsoft.com/office/drawing/2014/main" id="{47778438-C84A-A24D-B6EA-110013533CEE}"/>
              </a:ext>
            </a:extLst>
          </p:cNvPr>
          <p:cNvCxnSpPr>
            <a:cxnSpLocks noChangeShapeType="1"/>
          </p:cNvCxnSpPr>
          <p:nvPr/>
        </p:nvCxnSpPr>
        <p:spPr bwMode="auto">
          <a:xfrm flipH="1">
            <a:off x="12255956" y="6191124"/>
            <a:ext cx="6578354" cy="3918420"/>
          </a:xfrm>
          <a:prstGeom prst="straightConnector1">
            <a:avLst/>
          </a:prstGeom>
          <a:noFill/>
          <a:ln w="57150">
            <a:solidFill>
              <a:srgbClr val="FFFF00"/>
            </a:solidFill>
            <a:round/>
            <a:headEnd/>
            <a:tailEnd type="arrow" w="med" len="med"/>
          </a:ln>
        </p:spPr>
      </p:cxnSp>
      <p:pic>
        <p:nvPicPr>
          <p:cNvPr id="79" name="Picture 78">
            <a:extLst>
              <a:ext uri="{FF2B5EF4-FFF2-40B4-BE49-F238E27FC236}">
                <a16:creationId xmlns:a16="http://schemas.microsoft.com/office/drawing/2014/main" id="{9B939018-2123-A944-913C-F50DC792C149}"/>
              </a:ext>
            </a:extLst>
          </p:cNvPr>
          <p:cNvPicPr>
            <a:picLocks noChangeAspect="1"/>
          </p:cNvPicPr>
          <p:nvPr/>
        </p:nvPicPr>
        <p:blipFill>
          <a:blip r:embed="rId5"/>
          <a:stretch>
            <a:fillRect/>
          </a:stretch>
        </p:blipFill>
        <p:spPr>
          <a:xfrm>
            <a:off x="23739" y="-1"/>
            <a:ext cx="995426" cy="1972974"/>
          </a:xfrm>
          <a:prstGeom prst="rect">
            <a:avLst/>
          </a:prstGeom>
        </p:spPr>
      </p:pic>
      <p:sp>
        <p:nvSpPr>
          <p:cNvPr id="80" name="Rectangle 79">
            <a:extLst>
              <a:ext uri="{FF2B5EF4-FFF2-40B4-BE49-F238E27FC236}">
                <a16:creationId xmlns:a16="http://schemas.microsoft.com/office/drawing/2014/main" id="{FE2D4B32-A68B-3643-89EF-8D5E06F74B15}"/>
              </a:ext>
            </a:extLst>
          </p:cNvPr>
          <p:cNvSpPr/>
          <p:nvPr/>
        </p:nvSpPr>
        <p:spPr>
          <a:xfrm>
            <a:off x="12913113" y="-1"/>
            <a:ext cx="3250158" cy="892102"/>
          </a:xfrm>
          <a:prstGeom prst="rect">
            <a:avLst/>
          </a:prstGeom>
          <a:solidFill>
            <a:srgbClr val="000000">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600"/>
          </a:p>
        </p:txBody>
      </p:sp>
      <p:sp>
        <p:nvSpPr>
          <p:cNvPr id="2" name="Title 1">
            <a:extLst>
              <a:ext uri="{FF2B5EF4-FFF2-40B4-BE49-F238E27FC236}">
                <a16:creationId xmlns:a16="http://schemas.microsoft.com/office/drawing/2014/main" id="{97156BC1-C74B-9846-A445-A4D0C6EB752D}"/>
              </a:ext>
            </a:extLst>
          </p:cNvPr>
          <p:cNvSpPr>
            <a:spLocks noGrp="1"/>
          </p:cNvSpPr>
          <p:nvPr>
            <p:ph type="title"/>
          </p:nvPr>
        </p:nvSpPr>
        <p:spPr/>
        <p:txBody>
          <a:bodyPr/>
          <a:lstStyle/>
          <a:p>
            <a:r>
              <a:rPr lang="en-US" b="1">
                <a:solidFill>
                  <a:schemeClr val="bg1"/>
                </a:solidFill>
              </a:rPr>
              <a:t>Ultra-High-Energy Cosmic Rays</a:t>
            </a:r>
            <a:endParaRPr lang="en-US">
              <a:solidFill>
                <a:schemeClr val="bg1"/>
              </a:solidFill>
            </a:endParaRPr>
          </a:p>
        </p:txBody>
      </p:sp>
      <p:cxnSp>
        <p:nvCxnSpPr>
          <p:cNvPr id="60" name="Straight Arrow Connector 42">
            <a:extLst>
              <a:ext uri="{FF2B5EF4-FFF2-40B4-BE49-F238E27FC236}">
                <a16:creationId xmlns:a16="http://schemas.microsoft.com/office/drawing/2014/main" id="{EE1393F3-B713-5D40-A1B0-C21DB46E8F5A}"/>
              </a:ext>
            </a:extLst>
          </p:cNvPr>
          <p:cNvCxnSpPr>
            <a:cxnSpLocks noChangeShapeType="1"/>
          </p:cNvCxnSpPr>
          <p:nvPr/>
        </p:nvCxnSpPr>
        <p:spPr bwMode="auto">
          <a:xfrm flipH="1" flipV="1">
            <a:off x="8190037" y="4008411"/>
            <a:ext cx="2200170" cy="230934"/>
          </a:xfrm>
          <a:prstGeom prst="straightConnector1">
            <a:avLst/>
          </a:prstGeom>
          <a:noFill/>
          <a:ln w="57150">
            <a:solidFill>
              <a:srgbClr val="FFFF00"/>
            </a:solidFill>
            <a:round/>
            <a:headEnd/>
            <a:tailEnd type="arrow" w="med" len="med"/>
          </a:ln>
        </p:spPr>
      </p:cxnSp>
      <p:sp>
        <p:nvSpPr>
          <p:cNvPr id="73" name="TextBox 72">
            <a:extLst>
              <a:ext uri="{FF2B5EF4-FFF2-40B4-BE49-F238E27FC236}">
                <a16:creationId xmlns:a16="http://schemas.microsoft.com/office/drawing/2014/main" id="{6D6AE821-59AC-E643-8000-22DA6E2C9BBB}"/>
              </a:ext>
            </a:extLst>
          </p:cNvPr>
          <p:cNvSpPr txBox="1"/>
          <p:nvPr/>
        </p:nvSpPr>
        <p:spPr>
          <a:xfrm>
            <a:off x="20251746" y="5215118"/>
            <a:ext cx="1053494" cy="3046988"/>
          </a:xfrm>
          <a:prstGeom prst="rect">
            <a:avLst/>
          </a:prstGeom>
          <a:noFill/>
        </p:spPr>
        <p:txBody>
          <a:bodyPr wrap="none">
            <a:spAutoFit/>
          </a:bodyPr>
          <a:lstStyle/>
          <a:p>
            <a:pPr>
              <a:defRPr/>
            </a:pPr>
            <a:r>
              <a:rPr lang="nl-NL" sz="19200">
                <a:solidFill>
                  <a:srgbClr val="FFFF00"/>
                </a:solidFill>
                <a:latin typeface="+mn-lt"/>
                <a:ea typeface="ヒラギノ明朝 ProN W3" pitchFamily="1" charset="-128"/>
                <a:cs typeface="ヒラギノ明朝 ProN W3" pitchFamily="1" charset="-128"/>
                <a:sym typeface="American Typewriter" pitchFamily="1" charset="0"/>
              </a:rPr>
              <a:t>?</a:t>
            </a:r>
            <a:endParaRPr lang="en-US" sz="19200">
              <a:latin typeface="+mn-lt"/>
              <a:ea typeface="ヒラギノ明朝 ProN W3" pitchFamily="1" charset="-128"/>
              <a:cs typeface="ヒラギノ明朝 ProN W3" pitchFamily="1" charset="-128"/>
              <a:sym typeface="American Typewriter" pitchFamily="1" charset="0"/>
            </a:endParaRPr>
          </a:p>
        </p:txBody>
      </p:sp>
      <p:sp>
        <p:nvSpPr>
          <p:cNvPr id="21" name="TextBox 20">
            <a:extLst>
              <a:ext uri="{FF2B5EF4-FFF2-40B4-BE49-F238E27FC236}">
                <a16:creationId xmlns:a16="http://schemas.microsoft.com/office/drawing/2014/main" id="{5C036DB6-934A-204C-BD2E-86E59DE90735}"/>
              </a:ext>
            </a:extLst>
          </p:cNvPr>
          <p:cNvSpPr txBox="1"/>
          <p:nvPr/>
        </p:nvSpPr>
        <p:spPr>
          <a:xfrm>
            <a:off x="334075" y="12155460"/>
            <a:ext cx="5004575" cy="6360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chemeClr val="bg1"/>
                </a:solidFill>
                <a:effectLst/>
                <a:uFillTx/>
                <a:latin typeface="Helvetica Neue"/>
                <a:ea typeface="Helvetica Neue"/>
                <a:cs typeface="Helvetica Neue"/>
                <a:sym typeface="Helvetica Neue"/>
              </a:rPr>
              <a:t>* This is the simplified picture.</a:t>
            </a:r>
          </a:p>
        </p:txBody>
      </p:sp>
    </p:spTree>
    <p:extLst>
      <p:ext uri="{BB962C8B-B14F-4D97-AF65-F5344CB8AC3E}">
        <p14:creationId xmlns:p14="http://schemas.microsoft.com/office/powerpoint/2010/main" val="1271637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32473CF-B83A-E347-8763-2A48B584BF20}"/>
              </a:ext>
            </a:extLst>
          </p:cNvPr>
          <p:cNvSpPr/>
          <p:nvPr/>
        </p:nvSpPr>
        <p:spPr>
          <a:xfrm>
            <a:off x="19259550" y="7258050"/>
            <a:ext cx="5124450" cy="5457825"/>
          </a:xfrm>
          <a:prstGeom prst="rect">
            <a:avLst/>
          </a:prstGeom>
          <a:solidFill>
            <a:srgbClr val="AEA07B"/>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40639" marR="40639" indent="0" algn="l" defTabSz="9144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000000"/>
              </a:solidFill>
              <a:effectLst/>
              <a:uFill>
                <a:solidFill>
                  <a:srgbClr val="000000"/>
                </a:solidFill>
              </a:uFill>
              <a:latin typeface="Arial"/>
              <a:ea typeface="Arial"/>
              <a:cs typeface="Arial"/>
              <a:sym typeface="Arial"/>
            </a:endParaRPr>
          </a:p>
        </p:txBody>
      </p:sp>
      <p:sp>
        <p:nvSpPr>
          <p:cNvPr id="30" name="Rectangle 29">
            <a:extLst>
              <a:ext uri="{FF2B5EF4-FFF2-40B4-BE49-F238E27FC236}">
                <a16:creationId xmlns:a16="http://schemas.microsoft.com/office/drawing/2014/main" id="{960DECCC-3065-0147-A6F6-42679C152EF6}"/>
              </a:ext>
            </a:extLst>
          </p:cNvPr>
          <p:cNvSpPr/>
          <p:nvPr/>
        </p:nvSpPr>
        <p:spPr>
          <a:xfrm>
            <a:off x="0" y="7267575"/>
            <a:ext cx="8991600" cy="5457825"/>
          </a:xfrm>
          <a:prstGeom prst="rect">
            <a:avLst/>
          </a:prstGeom>
          <a:solidFill>
            <a:srgbClr val="AEA07B"/>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40639" marR="40639" indent="0" algn="l" defTabSz="9144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000000"/>
              </a:solidFill>
              <a:effectLst/>
              <a:uFill>
                <a:solidFill>
                  <a:srgbClr val="000000"/>
                </a:solidFill>
              </a:uFill>
              <a:latin typeface="Arial"/>
              <a:ea typeface="Arial"/>
              <a:cs typeface="Arial"/>
              <a:sym typeface="Arial"/>
            </a:endParaRPr>
          </a:p>
        </p:txBody>
      </p:sp>
      <p:pic>
        <p:nvPicPr>
          <p:cNvPr id="13" name="Picture 12">
            <a:extLst>
              <a:ext uri="{FF2B5EF4-FFF2-40B4-BE49-F238E27FC236}">
                <a16:creationId xmlns:a16="http://schemas.microsoft.com/office/drawing/2014/main" id="{CE526CCA-B7A8-DE4F-9852-4BD8832E705B}"/>
              </a:ext>
            </a:extLst>
          </p:cNvPr>
          <p:cNvPicPr>
            <a:picLocks noChangeAspect="1"/>
          </p:cNvPicPr>
          <p:nvPr/>
        </p:nvPicPr>
        <p:blipFill>
          <a:blip r:embed="rId3"/>
          <a:stretch>
            <a:fillRect/>
          </a:stretch>
        </p:blipFill>
        <p:spPr>
          <a:xfrm>
            <a:off x="23740" y="2"/>
            <a:ext cx="995427" cy="1972973"/>
          </a:xfrm>
          <a:prstGeom prst="rect">
            <a:avLst/>
          </a:prstGeom>
        </p:spPr>
      </p:pic>
      <p:pic>
        <p:nvPicPr>
          <p:cNvPr id="15" name="Picture 14">
            <a:extLst>
              <a:ext uri="{FF2B5EF4-FFF2-40B4-BE49-F238E27FC236}">
                <a16:creationId xmlns:a16="http://schemas.microsoft.com/office/drawing/2014/main" id="{AA8CEE80-1E7B-7040-9D05-989B83264207}"/>
              </a:ext>
            </a:extLst>
          </p:cNvPr>
          <p:cNvPicPr>
            <a:picLocks noChangeAspect="1"/>
          </p:cNvPicPr>
          <p:nvPr/>
        </p:nvPicPr>
        <p:blipFill rotWithShape="1">
          <a:blip r:embed="rId4">
            <a:extLst>
              <a:ext uri="{28A0092B-C50C-407E-A947-70E740481C1C}">
                <a14:useLocalDpi xmlns:a14="http://schemas.microsoft.com/office/drawing/2010/main" val="0"/>
              </a:ext>
            </a:extLst>
          </a:blip>
          <a:srcRect r="7292"/>
          <a:stretch/>
        </p:blipFill>
        <p:spPr>
          <a:xfrm rot="5400000">
            <a:off x="7748587" y="1214438"/>
            <a:ext cx="12715875" cy="10287000"/>
          </a:xfrm>
          <a:prstGeom prst="rect">
            <a:avLst/>
          </a:prstGeom>
        </p:spPr>
      </p:pic>
      <p:grpSp>
        <p:nvGrpSpPr>
          <p:cNvPr id="27" name="Group 26"/>
          <p:cNvGrpSpPr/>
          <p:nvPr/>
        </p:nvGrpSpPr>
        <p:grpSpPr>
          <a:xfrm>
            <a:off x="15928792" y="1899232"/>
            <a:ext cx="8455208" cy="10795376"/>
            <a:chOff x="6573934" y="949614"/>
            <a:chExt cx="4227605" cy="5397689"/>
          </a:xfrm>
        </p:grpSpPr>
        <p:sp>
          <p:nvSpPr>
            <p:cNvPr id="3" name="TextBox 2">
              <a:extLst>
                <a:ext uri="{FF2B5EF4-FFF2-40B4-BE49-F238E27FC236}">
                  <a16:creationId xmlns:a16="http://schemas.microsoft.com/office/drawing/2014/main" id="{5FCDE9CF-6274-9B42-A15D-2E7419CD0C79}"/>
                </a:ext>
              </a:extLst>
            </p:cNvPr>
            <p:cNvSpPr txBox="1"/>
            <p:nvPr/>
          </p:nvSpPr>
          <p:spPr>
            <a:xfrm>
              <a:off x="7153423" y="3047709"/>
              <a:ext cx="2503250" cy="1154162"/>
            </a:xfrm>
            <a:prstGeom prst="rect">
              <a:avLst/>
            </a:prstGeom>
            <a:noFill/>
          </p:spPr>
          <p:txBody>
            <a:bodyPr wrap="none" rtlCol="0">
              <a:spAutoFit/>
            </a:bodyPr>
            <a:lstStyle/>
            <a:p>
              <a:r>
                <a:rPr lang="en-US" sz="7200" dirty="0">
                  <a:solidFill>
                    <a:schemeClr val="tx1"/>
                  </a:solidFill>
                  <a:latin typeface="Arial" panose="020B0604020202020204" pitchFamily="34" charset="0"/>
                  <a:cs typeface="Arial" panose="020B0604020202020204" pitchFamily="34" charset="0"/>
                </a:rPr>
                <a:t>e</a:t>
              </a:r>
              <a:r>
                <a:rPr lang="en-US" sz="2000" dirty="0">
                  <a:solidFill>
                    <a:schemeClr val="tx1"/>
                  </a:solidFill>
                  <a:latin typeface="Arial" panose="020B0604020202020204" pitchFamily="34" charset="0"/>
                  <a:cs typeface="Arial" panose="020B0604020202020204" pitchFamily="34" charset="0"/>
                </a:rPr>
                <a:t> </a:t>
              </a:r>
              <a:r>
                <a:rPr lang="en-US" sz="7200" dirty="0">
                  <a:solidFill>
                    <a:schemeClr val="tx1"/>
                  </a:solidFill>
                  <a:latin typeface="Arial" panose="020B0604020202020204" pitchFamily="34" charset="0"/>
                  <a:cs typeface="Arial" panose="020B0604020202020204" pitchFamily="34" charset="0"/>
                </a:rPr>
                <a:t>+</a:t>
              </a:r>
              <a:r>
                <a:rPr lang="en-US" sz="2000" dirty="0">
                  <a:solidFill>
                    <a:schemeClr val="tx1"/>
                  </a:solidFill>
                  <a:latin typeface="Arial" panose="020B0604020202020204" pitchFamily="34" charset="0"/>
                  <a:cs typeface="Arial" panose="020B0604020202020204" pitchFamily="34" charset="0"/>
                </a:rPr>
                <a:t> </a:t>
              </a:r>
              <a:r>
                <a:rPr lang="en-US" sz="7200" dirty="0">
                  <a:solidFill>
                    <a:schemeClr val="tx1"/>
                  </a:solidFill>
                  <a:latin typeface="Symbol" pitchFamily="2" charset="2"/>
                </a:rPr>
                <a:t>m </a:t>
              </a:r>
              <a:r>
                <a:rPr lang="en-US" sz="7200" dirty="0">
                  <a:solidFill>
                    <a:schemeClr val="tx1"/>
                  </a:solidFill>
                  <a:latin typeface="Arial"/>
                  <a:cs typeface="Arial"/>
                </a:rPr>
                <a:t>in </a:t>
              </a:r>
            </a:p>
            <a:p>
              <a:r>
                <a:rPr lang="en-US" sz="7200" dirty="0">
                  <a:solidFill>
                    <a:schemeClr val="bg1"/>
                  </a:solidFill>
                  <a:latin typeface="Arial"/>
                  <a:cs typeface="Arial"/>
                </a:rPr>
                <a:t>shower tail</a:t>
              </a:r>
            </a:p>
          </p:txBody>
        </p:sp>
        <p:sp>
          <p:nvSpPr>
            <p:cNvPr id="9" name="TextBox 8">
              <a:extLst>
                <a:ext uri="{FF2B5EF4-FFF2-40B4-BE49-F238E27FC236}">
                  <a16:creationId xmlns:a16="http://schemas.microsoft.com/office/drawing/2014/main" id="{A3572761-CD3C-7943-924A-294E86C533B8}"/>
                </a:ext>
              </a:extLst>
            </p:cNvPr>
            <p:cNvSpPr txBox="1"/>
            <p:nvPr/>
          </p:nvSpPr>
          <p:spPr>
            <a:xfrm>
              <a:off x="7153570" y="4783929"/>
              <a:ext cx="3041859" cy="1154162"/>
            </a:xfrm>
            <a:prstGeom prst="rect">
              <a:avLst/>
            </a:prstGeom>
            <a:noFill/>
          </p:spPr>
          <p:txBody>
            <a:bodyPr wrap="none" rtlCol="0">
              <a:spAutoFit/>
            </a:bodyPr>
            <a:lstStyle/>
            <a:p>
              <a:r>
                <a:rPr lang="en-US" sz="7200" dirty="0">
                  <a:solidFill>
                    <a:schemeClr val="bg1"/>
                  </a:solidFill>
                  <a:latin typeface="Arial" panose="020B0604020202020204" pitchFamily="34" charset="0"/>
                  <a:cs typeface="Arial" panose="020B0604020202020204" pitchFamily="34" charset="0"/>
                </a:rPr>
                <a:t>a</a:t>
              </a:r>
              <a:r>
                <a:rPr lang="en-US" sz="2000" dirty="0">
                  <a:solidFill>
                    <a:schemeClr val="bg1"/>
                  </a:solidFill>
                  <a:latin typeface="Arial" panose="020B0604020202020204" pitchFamily="34" charset="0"/>
                  <a:cs typeface="Arial" panose="020B0604020202020204" pitchFamily="34" charset="0"/>
                </a:rPr>
                <a:t> </a:t>
              </a:r>
              <a:r>
                <a:rPr lang="en-US" sz="7200" dirty="0" err="1">
                  <a:solidFill>
                    <a:schemeClr val="bg1"/>
                  </a:solidFill>
                  <a:latin typeface="Arial" panose="020B0604020202020204" pitchFamily="34" charset="0"/>
                  <a:cs typeface="Arial" panose="020B0604020202020204" pitchFamily="34" charset="0"/>
                </a:rPr>
                <a:t>e+b</a:t>
              </a:r>
              <a:r>
                <a:rPr lang="en-US" sz="2000" dirty="0">
                  <a:solidFill>
                    <a:schemeClr val="bg1"/>
                  </a:solidFill>
                  <a:latin typeface="Arial" panose="020B0604020202020204" pitchFamily="34" charset="0"/>
                  <a:cs typeface="Arial" panose="020B0604020202020204" pitchFamily="34" charset="0"/>
                </a:rPr>
                <a:t> </a:t>
              </a:r>
              <a:r>
                <a:rPr lang="en-US" sz="7200" dirty="0">
                  <a:solidFill>
                    <a:schemeClr val="bg1"/>
                  </a:solidFill>
                  <a:latin typeface="Symbol" pitchFamily="2" charset="2"/>
                </a:rPr>
                <a:t>m</a:t>
              </a:r>
            </a:p>
            <a:p>
              <a:r>
                <a:rPr lang="en-US" sz="7200" dirty="0">
                  <a:solidFill>
                    <a:schemeClr val="bg1"/>
                  </a:solidFill>
                  <a:latin typeface="Arial"/>
                  <a:cs typeface="Arial"/>
                </a:rPr>
                <a:t>in shower tail</a:t>
              </a:r>
            </a:p>
          </p:txBody>
        </p:sp>
        <p:sp>
          <p:nvSpPr>
            <p:cNvPr id="7" name="Down Arrow 6">
              <a:extLst>
                <a:ext uri="{FF2B5EF4-FFF2-40B4-BE49-F238E27FC236}">
                  <a16:creationId xmlns:a16="http://schemas.microsoft.com/office/drawing/2014/main" id="{B08C4DA9-5E7C-954D-8793-BF6F7B924E8F}"/>
                </a:ext>
              </a:extLst>
            </p:cNvPr>
            <p:cNvSpPr/>
            <p:nvPr/>
          </p:nvSpPr>
          <p:spPr>
            <a:xfrm>
              <a:off x="6573934" y="949614"/>
              <a:ext cx="581891" cy="5397689"/>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cxnSp>
          <p:nvCxnSpPr>
            <p:cNvPr id="21" name="Straight Arrow Connector 20"/>
            <p:cNvCxnSpPr>
              <a:cxnSpLocks/>
            </p:cNvCxnSpPr>
            <p:nvPr/>
          </p:nvCxnSpPr>
          <p:spPr>
            <a:xfrm flipV="1">
              <a:off x="8060752" y="2214878"/>
              <a:ext cx="0" cy="863821"/>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cxnSpLocks/>
            </p:cNvCxnSpPr>
            <p:nvPr/>
          </p:nvCxnSpPr>
          <p:spPr>
            <a:xfrm flipV="1">
              <a:off x="9639489" y="2265679"/>
              <a:ext cx="207011" cy="3020695"/>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5FCDE9CF-6274-9B42-A15D-2E7419CD0C79}"/>
                </a:ext>
              </a:extLst>
            </p:cNvPr>
            <p:cNvSpPr txBox="1"/>
            <p:nvPr/>
          </p:nvSpPr>
          <p:spPr>
            <a:xfrm>
              <a:off x="7104853" y="1113907"/>
              <a:ext cx="3696686" cy="1031052"/>
            </a:xfrm>
            <a:prstGeom prst="rect">
              <a:avLst/>
            </a:prstGeom>
            <a:noFill/>
          </p:spPr>
          <p:txBody>
            <a:bodyPr wrap="none" rtlCol="0">
              <a:spAutoFit/>
            </a:bodyPr>
            <a:lstStyle/>
            <a:p>
              <a:r>
                <a:rPr lang="en-US" sz="6400" dirty="0">
                  <a:solidFill>
                    <a:schemeClr val="tx1"/>
                  </a:solidFill>
                  <a:latin typeface="Arial" panose="020B0604020202020204" pitchFamily="34" charset="0"/>
                  <a:cs typeface="Arial" panose="020B0604020202020204" pitchFamily="34" charset="0"/>
                </a:rPr>
                <a:t>combination gives</a:t>
              </a:r>
            </a:p>
            <a:p>
              <a:r>
                <a:rPr lang="en-US" sz="6400" dirty="0">
                  <a:solidFill>
                    <a:schemeClr val="tx1"/>
                  </a:solidFill>
                  <a:latin typeface="Arial" panose="020B0604020202020204" pitchFamily="34" charset="0"/>
                  <a:cs typeface="Arial" panose="020B0604020202020204" pitchFamily="34" charset="0"/>
                </a:rPr>
                <a:t>e and </a:t>
              </a:r>
              <a:r>
                <a:rPr lang="en-US" sz="6400" dirty="0">
                  <a:solidFill>
                    <a:schemeClr val="tx1"/>
                  </a:solidFill>
                  <a:latin typeface="Symbol" charset="2"/>
                  <a:cs typeface="Symbol" charset="2"/>
                </a:rPr>
                <a:t>m</a:t>
              </a:r>
              <a:r>
                <a:rPr lang="en-US" sz="6400" dirty="0">
                  <a:solidFill>
                    <a:schemeClr val="tx1"/>
                  </a:solidFill>
                  <a:latin typeface="Arial" panose="020B0604020202020204" pitchFamily="34" charset="0"/>
                  <a:cs typeface="Arial" panose="020B0604020202020204" pitchFamily="34" charset="0"/>
                </a:rPr>
                <a:t> separately</a:t>
              </a:r>
              <a:endParaRPr lang="en-US" sz="6400" dirty="0">
                <a:solidFill>
                  <a:schemeClr val="tx1"/>
                </a:solidFill>
                <a:latin typeface="Arial"/>
                <a:cs typeface="Arial"/>
              </a:endParaRPr>
            </a:p>
          </p:txBody>
        </p:sp>
      </p:grpSp>
      <p:grpSp>
        <p:nvGrpSpPr>
          <p:cNvPr id="8" name="Group 7">
            <a:extLst>
              <a:ext uri="{FF2B5EF4-FFF2-40B4-BE49-F238E27FC236}">
                <a16:creationId xmlns:a16="http://schemas.microsoft.com/office/drawing/2014/main" id="{492D560A-EFFE-A642-ACF2-EDC538B68631}"/>
              </a:ext>
            </a:extLst>
          </p:cNvPr>
          <p:cNvGrpSpPr/>
          <p:nvPr/>
        </p:nvGrpSpPr>
        <p:grpSpPr>
          <a:xfrm>
            <a:off x="304800" y="1664530"/>
            <a:ext cx="13308265" cy="11055544"/>
            <a:chOff x="304800" y="1664530"/>
            <a:chExt cx="13308265" cy="11055544"/>
          </a:xfrm>
        </p:grpSpPr>
        <p:grpSp>
          <p:nvGrpSpPr>
            <p:cNvPr id="33" name="Group 32">
              <a:extLst>
                <a:ext uri="{FF2B5EF4-FFF2-40B4-BE49-F238E27FC236}">
                  <a16:creationId xmlns:a16="http://schemas.microsoft.com/office/drawing/2014/main" id="{6FCFB12A-8EED-DF47-8591-7F36EC4DAE55}"/>
                </a:ext>
              </a:extLst>
            </p:cNvPr>
            <p:cNvGrpSpPr/>
            <p:nvPr/>
          </p:nvGrpSpPr>
          <p:grpSpPr>
            <a:xfrm>
              <a:off x="528321" y="1664530"/>
              <a:ext cx="13084744" cy="11055544"/>
              <a:chOff x="-759204" y="624199"/>
              <a:chExt cx="4906779" cy="4145829"/>
            </a:xfrm>
          </p:grpSpPr>
          <p:sp>
            <p:nvSpPr>
              <p:cNvPr id="11" name="Down Arrow 10">
                <a:extLst>
                  <a:ext uri="{FF2B5EF4-FFF2-40B4-BE49-F238E27FC236}">
                    <a16:creationId xmlns:a16="http://schemas.microsoft.com/office/drawing/2014/main" id="{CA3E47D4-4218-F740-ADF0-33BF3A0BB60D}"/>
                  </a:ext>
                </a:extLst>
              </p:cNvPr>
              <p:cNvSpPr/>
              <p:nvPr/>
            </p:nvSpPr>
            <p:spPr>
              <a:xfrm rot="16200000">
                <a:off x="1361332" y="-1496337"/>
                <a:ext cx="436418" cy="4677489"/>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2" name="TextBox 11">
                <a:extLst>
                  <a:ext uri="{FF2B5EF4-FFF2-40B4-BE49-F238E27FC236}">
                    <a16:creationId xmlns:a16="http://schemas.microsoft.com/office/drawing/2014/main" id="{DEEC8202-1D8B-464B-A053-59F73363D515}"/>
                  </a:ext>
                </a:extLst>
              </p:cNvPr>
              <p:cNvSpPr txBox="1"/>
              <p:nvPr/>
            </p:nvSpPr>
            <p:spPr>
              <a:xfrm>
                <a:off x="2866455" y="3488908"/>
                <a:ext cx="1281120" cy="1281120"/>
              </a:xfrm>
              <a:prstGeom prst="rect">
                <a:avLst/>
              </a:prstGeom>
              <a:noFill/>
            </p:spPr>
            <p:txBody>
              <a:bodyPr wrap="none" rtlCol="0">
                <a:spAutoFit/>
              </a:bodyPr>
              <a:lstStyle/>
              <a:p>
                <a:r>
                  <a:rPr lang="en-US" sz="7200" dirty="0">
                    <a:solidFill>
                      <a:schemeClr val="bg1"/>
                    </a:solidFill>
                    <a:latin typeface="Symbol" charset="2"/>
                    <a:cs typeface="Symbol" charset="2"/>
                  </a:rPr>
                  <a:t>m</a:t>
                </a:r>
                <a:r>
                  <a:rPr lang="en-US" sz="7200" dirty="0">
                    <a:solidFill>
                      <a:schemeClr val="bg1"/>
                    </a:solidFill>
                    <a:latin typeface="Arial"/>
                    <a:cs typeface="Arial"/>
                  </a:rPr>
                  <a:t> in</a:t>
                </a:r>
              </a:p>
              <a:p>
                <a:r>
                  <a:rPr lang="en-US" sz="7200" dirty="0">
                    <a:solidFill>
                      <a:schemeClr val="bg1"/>
                    </a:solidFill>
                    <a:latin typeface="Arial"/>
                    <a:cs typeface="Arial"/>
                  </a:rPr>
                  <a:t>shower</a:t>
                </a:r>
              </a:p>
              <a:p>
                <a:r>
                  <a:rPr lang="en-US" sz="7200" dirty="0">
                    <a:solidFill>
                      <a:schemeClr val="bg1"/>
                    </a:solidFill>
                    <a:latin typeface="Arial"/>
                    <a:cs typeface="Arial"/>
                  </a:rPr>
                  <a:t>tail</a:t>
                </a:r>
              </a:p>
            </p:txBody>
          </p:sp>
          <p:sp>
            <p:nvSpPr>
              <p:cNvPr id="14" name="TextBox 13">
                <a:extLst>
                  <a:ext uri="{FF2B5EF4-FFF2-40B4-BE49-F238E27FC236}">
                    <a16:creationId xmlns:a16="http://schemas.microsoft.com/office/drawing/2014/main" id="{DEC40DFA-0B5A-D94F-80A0-AE01A5E17970}"/>
                  </a:ext>
                </a:extLst>
              </p:cNvPr>
              <p:cNvSpPr txBox="1"/>
              <p:nvPr/>
            </p:nvSpPr>
            <p:spPr>
              <a:xfrm>
                <a:off x="662246" y="958128"/>
                <a:ext cx="1377300" cy="450123"/>
              </a:xfrm>
              <a:prstGeom prst="rect">
                <a:avLst/>
              </a:prstGeom>
              <a:noFill/>
            </p:spPr>
            <p:txBody>
              <a:bodyPr wrap="none" rtlCol="0">
                <a:spAutoFit/>
              </a:bodyPr>
              <a:lstStyle/>
              <a:p>
                <a:r>
                  <a:rPr lang="en-US" sz="7200" dirty="0">
                    <a:solidFill>
                      <a:schemeClr val="tx1"/>
                    </a:solidFill>
                    <a:latin typeface="Arial" panose="020B0604020202020204" pitchFamily="34" charset="0"/>
                    <a:cs typeface="Arial" panose="020B0604020202020204" pitchFamily="34" charset="0"/>
                  </a:rPr>
                  <a:t>total # e</a:t>
                </a:r>
                <a:endParaRPr lang="en-US" sz="7200" dirty="0">
                  <a:solidFill>
                    <a:schemeClr val="tx1"/>
                  </a:solidFill>
                  <a:latin typeface="Symbol" pitchFamily="2" charset="2"/>
                </a:endParaRPr>
              </a:p>
            </p:txBody>
          </p:sp>
          <p:sp>
            <p:nvSpPr>
              <p:cNvPr id="32" name="Down Arrow 31">
                <a:extLst>
                  <a:ext uri="{FF2B5EF4-FFF2-40B4-BE49-F238E27FC236}">
                    <a16:creationId xmlns:a16="http://schemas.microsoft.com/office/drawing/2014/main" id="{58D1DE26-C91E-8840-B627-44411B84DABB}"/>
                  </a:ext>
                </a:extLst>
              </p:cNvPr>
              <p:cNvSpPr/>
              <p:nvPr/>
            </p:nvSpPr>
            <p:spPr>
              <a:xfrm rot="16200000">
                <a:off x="826421" y="2340597"/>
                <a:ext cx="436418" cy="3607660"/>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grpSp>
        <p:pic>
          <p:nvPicPr>
            <p:cNvPr id="35" name="Picture 34">
              <a:extLst>
                <a:ext uri="{FF2B5EF4-FFF2-40B4-BE49-F238E27FC236}">
                  <a16:creationId xmlns:a16="http://schemas.microsoft.com/office/drawing/2014/main" id="{7B441658-62F4-FF44-B1C1-6708BDB45994}"/>
                </a:ext>
              </a:extLst>
            </p:cNvPr>
            <p:cNvPicPr>
              <a:picLocks noChangeAspect="1"/>
            </p:cNvPicPr>
            <p:nvPr/>
          </p:nvPicPr>
          <p:blipFill>
            <a:blip r:embed="rId5"/>
            <a:stretch>
              <a:fillRect/>
            </a:stretch>
          </p:blipFill>
          <p:spPr>
            <a:xfrm>
              <a:off x="304800" y="3815352"/>
              <a:ext cx="8439150" cy="6027964"/>
            </a:xfrm>
            <a:prstGeom prst="rect">
              <a:avLst/>
            </a:prstGeom>
          </p:spPr>
        </p:pic>
      </p:grpSp>
      <p:sp>
        <p:nvSpPr>
          <p:cNvPr id="2" name="Title 1">
            <a:extLst>
              <a:ext uri="{FF2B5EF4-FFF2-40B4-BE49-F238E27FC236}">
                <a16:creationId xmlns:a16="http://schemas.microsoft.com/office/drawing/2014/main" id="{C04EDB97-F957-BA4C-A847-45BBA7D81C94}"/>
              </a:ext>
            </a:extLst>
          </p:cNvPr>
          <p:cNvSpPr>
            <a:spLocks noGrp="1"/>
          </p:cNvSpPr>
          <p:nvPr>
            <p:ph type="title"/>
          </p:nvPr>
        </p:nvSpPr>
        <p:spPr>
          <a:xfrm>
            <a:off x="596444" y="22997"/>
            <a:ext cx="24191032" cy="1801419"/>
          </a:xfrm>
        </p:spPr>
        <p:txBody>
          <a:bodyPr>
            <a:normAutofit/>
          </a:bodyPr>
          <a:lstStyle/>
          <a:p>
            <a:r>
              <a:rPr lang="en-US" b="1" dirty="0"/>
              <a:t>Measure particle type at highest energies</a:t>
            </a:r>
          </a:p>
        </p:txBody>
      </p:sp>
    </p:spTree>
    <p:extLst>
      <p:ext uri="{BB962C8B-B14F-4D97-AF65-F5344CB8AC3E}">
        <p14:creationId xmlns:p14="http://schemas.microsoft.com/office/powerpoint/2010/main" val="179927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200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F0566-33E0-6D4D-A760-C367EF0B8982}"/>
              </a:ext>
            </a:extLst>
          </p:cNvPr>
          <p:cNvSpPr>
            <a:spLocks noGrp="1"/>
          </p:cNvSpPr>
          <p:nvPr>
            <p:ph type="title"/>
          </p:nvPr>
        </p:nvSpPr>
        <p:spPr>
          <a:xfrm>
            <a:off x="0" y="0"/>
            <a:ext cx="24384000" cy="1552918"/>
          </a:xfrm>
        </p:spPr>
        <p:txBody>
          <a:bodyPr/>
          <a:lstStyle/>
          <a:p>
            <a:r>
              <a:rPr lang="en-US">
                <a:solidFill>
                  <a:schemeClr val="bg1"/>
                </a:solidFill>
              </a:rPr>
              <a:t>Auger RD</a:t>
            </a:r>
          </a:p>
        </p:txBody>
      </p:sp>
      <p:pic>
        <p:nvPicPr>
          <p:cNvPr id="7" name="Picture 6">
            <a:extLst>
              <a:ext uri="{FF2B5EF4-FFF2-40B4-BE49-F238E27FC236}">
                <a16:creationId xmlns:a16="http://schemas.microsoft.com/office/drawing/2014/main" id="{1AEB0EED-FD53-8944-B3A5-6F65164BB9AF}"/>
              </a:ext>
            </a:extLst>
          </p:cNvPr>
          <p:cNvPicPr>
            <a:picLocks noChangeAspect="1"/>
          </p:cNvPicPr>
          <p:nvPr/>
        </p:nvPicPr>
        <p:blipFill rotWithShape="1">
          <a:blip r:embed="rId3">
            <a:extLst>
              <a:ext uri="{28A0092B-C50C-407E-A947-70E740481C1C}">
                <a14:useLocalDpi xmlns:a14="http://schemas.microsoft.com/office/drawing/2010/main" val="0"/>
              </a:ext>
            </a:extLst>
          </a:blip>
          <a:srcRect b="6666"/>
          <a:stretch/>
        </p:blipFill>
        <p:spPr>
          <a:xfrm>
            <a:off x="0" y="0"/>
            <a:ext cx="24384000" cy="12801600"/>
          </a:xfrm>
          <a:prstGeom prst="rect">
            <a:avLst/>
          </a:prstGeom>
        </p:spPr>
      </p:pic>
      <p:sp>
        <p:nvSpPr>
          <p:cNvPr id="11" name="TextBox 10">
            <a:extLst>
              <a:ext uri="{FF2B5EF4-FFF2-40B4-BE49-F238E27FC236}">
                <a16:creationId xmlns:a16="http://schemas.microsoft.com/office/drawing/2014/main" id="{E27407C8-45FD-5A4B-969C-B86136CFC42C}"/>
              </a:ext>
            </a:extLst>
          </p:cNvPr>
          <p:cNvSpPr txBox="1"/>
          <p:nvPr/>
        </p:nvSpPr>
        <p:spPr>
          <a:xfrm>
            <a:off x="3373821" y="3806456"/>
            <a:ext cx="6444072" cy="8207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chemeClr val="bg1"/>
                </a:solidFill>
                <a:effectLst/>
                <a:uFillTx/>
                <a:latin typeface="Helvetica Neue"/>
                <a:ea typeface="Helvetica Neue"/>
                <a:cs typeface="Helvetica Neue"/>
                <a:sym typeface="Helvetica Neue"/>
              </a:rPr>
              <a:t>Antenna 5 m above ground</a:t>
            </a:r>
          </a:p>
        </p:txBody>
      </p:sp>
      <p:sp>
        <p:nvSpPr>
          <p:cNvPr id="6" name="TextBox 5">
            <a:extLst>
              <a:ext uri="{FF2B5EF4-FFF2-40B4-BE49-F238E27FC236}">
                <a16:creationId xmlns:a16="http://schemas.microsoft.com/office/drawing/2014/main" id="{2347AE29-E3C1-3D4B-8DDF-2A6DA94B3BE9}"/>
              </a:ext>
            </a:extLst>
          </p:cNvPr>
          <p:cNvSpPr txBox="1"/>
          <p:nvPr/>
        </p:nvSpPr>
        <p:spPr>
          <a:xfrm>
            <a:off x="19562167" y="11618978"/>
            <a:ext cx="4821833" cy="6360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FFFF00"/>
                </a:solidFill>
                <a:effectLst/>
                <a:uFillTx/>
                <a:latin typeface="Helvetica Neue"/>
                <a:ea typeface="Helvetica Neue"/>
                <a:cs typeface="Helvetica Neue"/>
                <a:sym typeface="Helvetica Neue"/>
              </a:rPr>
              <a:t>* Picture by Tim </a:t>
            </a:r>
            <a:r>
              <a:rPr kumimoji="0" lang="en-US" b="0" i="0" u="none" strike="noStrike" cap="none" spc="0" normalizeH="0" baseline="0" dirty="0" err="1">
                <a:ln>
                  <a:noFill/>
                </a:ln>
                <a:solidFill>
                  <a:srgbClr val="FFFF00"/>
                </a:solidFill>
                <a:effectLst/>
                <a:uFillTx/>
                <a:latin typeface="Helvetica Neue"/>
                <a:ea typeface="Helvetica Neue"/>
                <a:cs typeface="Helvetica Neue"/>
                <a:sym typeface="Helvetica Neue"/>
              </a:rPr>
              <a:t>Huege</a:t>
            </a:r>
            <a:r>
              <a:rPr kumimoji="0" lang="en-US" b="0" i="0" u="none" strike="noStrike" cap="none" spc="0" normalizeH="0" baseline="0" dirty="0">
                <a:ln>
                  <a:noFill/>
                </a:ln>
                <a:solidFill>
                  <a:srgbClr val="FFFF00"/>
                </a:solidFill>
                <a:effectLst/>
                <a:uFillTx/>
                <a:latin typeface="Helvetica Neue"/>
                <a:ea typeface="Helvetica Neue"/>
                <a:cs typeface="Helvetica Neue"/>
                <a:sym typeface="Helvetica Neue"/>
              </a:rPr>
              <a:t> (KIT).</a:t>
            </a:r>
          </a:p>
        </p:txBody>
      </p:sp>
      <p:pic>
        <p:nvPicPr>
          <p:cNvPr id="4" name="Picture 3">
            <a:extLst>
              <a:ext uri="{FF2B5EF4-FFF2-40B4-BE49-F238E27FC236}">
                <a16:creationId xmlns:a16="http://schemas.microsoft.com/office/drawing/2014/main" id="{A3D9CE2B-6360-584E-9DCF-841782900D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24384000" cy="13944601"/>
          </a:xfrm>
          <a:prstGeom prst="rect">
            <a:avLst/>
          </a:prstGeom>
        </p:spPr>
      </p:pic>
      <p:sp>
        <p:nvSpPr>
          <p:cNvPr id="5" name="TextBox 4">
            <a:extLst>
              <a:ext uri="{FF2B5EF4-FFF2-40B4-BE49-F238E27FC236}">
                <a16:creationId xmlns:a16="http://schemas.microsoft.com/office/drawing/2014/main" id="{1ED225EB-DC54-764A-B719-98A3F014F32F}"/>
              </a:ext>
            </a:extLst>
          </p:cNvPr>
          <p:cNvSpPr txBox="1"/>
          <p:nvPr/>
        </p:nvSpPr>
        <p:spPr>
          <a:xfrm>
            <a:off x="15601950" y="8487176"/>
            <a:ext cx="8216993" cy="45140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GB" i="0" dirty="0"/>
              <a:t>SSD installation status</a:t>
            </a:r>
          </a:p>
          <a:p>
            <a:pPr marL="0" marR="0" indent="0" algn="l" defTabSz="457200" rtl="0" fontAlgn="auto" latinLnBrk="0" hangingPunct="0">
              <a:lnSpc>
                <a:spcPct val="100000"/>
              </a:lnSpc>
              <a:spcBef>
                <a:spcPts val="0"/>
              </a:spcBef>
              <a:spcAft>
                <a:spcPts val="0"/>
              </a:spcAft>
              <a:buClrTx/>
              <a:buSzTx/>
              <a:buFontTx/>
              <a:buNone/>
              <a:tabLst/>
            </a:pPr>
            <a:r>
              <a:rPr kumimoji="0" lang="en-GB" sz="2800" b="1" i="0" u="none" strike="noStrike" cap="none" spc="0" normalizeH="0" baseline="0" dirty="0">
                <a:ln>
                  <a:noFill/>
                </a:ln>
                <a:solidFill>
                  <a:srgbClr val="000000"/>
                </a:solidFill>
                <a:effectLst/>
                <a:uFillTx/>
                <a:latin typeface="Helvetica Neue"/>
                <a:ea typeface="Helvetica Neue"/>
                <a:cs typeface="Helvetica Neue"/>
                <a:sym typeface="Helvetica Neue"/>
              </a:rPr>
              <a:t>20 October </a:t>
            </a:r>
            <a:r>
              <a:rPr lang="en-GB" i="0" dirty="0"/>
              <a:t>2020</a:t>
            </a:r>
          </a:p>
          <a:p>
            <a:pPr marL="0" marR="0" indent="0" algn="l" defTabSz="457200" rtl="0" fontAlgn="auto" latinLnBrk="0" hangingPunct="0">
              <a:lnSpc>
                <a:spcPct val="100000"/>
              </a:lnSpc>
              <a:spcBef>
                <a:spcPts val="0"/>
              </a:spcBef>
              <a:spcAft>
                <a:spcPts val="0"/>
              </a:spcAft>
              <a:buClrTx/>
              <a:buSzTx/>
              <a:buFontTx/>
              <a:buNone/>
              <a:tabLst/>
            </a:pPr>
            <a:r>
              <a:rPr lang="en-GB" i="0" dirty="0"/>
              <a:t>918 of 1518 SSD modules installed</a:t>
            </a:r>
          </a:p>
          <a:p>
            <a:pPr marL="0" marR="0" indent="0" algn="l" defTabSz="457200" rtl="0" fontAlgn="auto" latinLnBrk="0" hangingPunct="0">
              <a:lnSpc>
                <a:spcPct val="100000"/>
              </a:lnSpc>
              <a:spcBef>
                <a:spcPts val="0"/>
              </a:spcBef>
              <a:spcAft>
                <a:spcPts val="0"/>
              </a:spcAft>
              <a:buClrTx/>
              <a:buSzTx/>
              <a:buFontTx/>
              <a:buNone/>
              <a:tabLst/>
            </a:pPr>
            <a:r>
              <a:rPr lang="en-GB" i="0" dirty="0"/>
              <a:t>(</a:t>
            </a:r>
            <a:r>
              <a:rPr lang="en-GB" i="0" dirty="0" err="1">
                <a:solidFill>
                  <a:srgbClr val="23C456"/>
                </a:solidFill>
              </a:rPr>
              <a:t>green</a:t>
            </a:r>
            <a:r>
              <a:rPr lang="en-GB" i="0" dirty="0" err="1"/>
              <a:t>+</a:t>
            </a:r>
            <a:r>
              <a:rPr lang="en-GB" i="0" dirty="0" err="1">
                <a:solidFill>
                  <a:srgbClr val="E99203"/>
                </a:solidFill>
              </a:rPr>
              <a:t>orange</a:t>
            </a:r>
            <a:r>
              <a:rPr lang="en-GB" i="0" dirty="0"/>
              <a:t>)</a:t>
            </a:r>
          </a:p>
          <a:p>
            <a:pPr marL="0" marR="0" indent="0" algn="l" defTabSz="457200" rtl="0" fontAlgn="auto" latinLnBrk="0" hangingPunct="0">
              <a:lnSpc>
                <a:spcPct val="100000"/>
              </a:lnSpc>
              <a:spcBef>
                <a:spcPts val="0"/>
              </a:spcBef>
              <a:spcAft>
                <a:spcPts val="0"/>
              </a:spcAft>
              <a:buClrTx/>
              <a:buSzTx/>
              <a:buFontTx/>
              <a:buNone/>
              <a:tabLst/>
            </a:pPr>
            <a:endParaRPr kumimoji="0" lang="en-GB" sz="2800" b="1" i="0" u="none" strike="noStrike" cap="none" spc="0" normalizeH="0" baseline="0" dirty="0">
              <a:ln>
                <a:noFill/>
              </a:ln>
              <a:solidFill>
                <a:srgbClr val="000000"/>
              </a:solidFill>
              <a:effectLst/>
              <a:uFillTx/>
              <a:latin typeface="Helvetica Neue"/>
              <a:ea typeface="Helvetica Neue"/>
              <a:cs typeface="Helvetica Neue"/>
              <a:sym typeface="Helvetica Neue"/>
            </a:endParaRPr>
          </a:p>
          <a:p>
            <a:pPr marL="0" marR="0" indent="0" algn="l" defTabSz="457200" rtl="0" fontAlgn="auto" latinLnBrk="0" hangingPunct="0">
              <a:lnSpc>
                <a:spcPct val="100000"/>
              </a:lnSpc>
              <a:spcBef>
                <a:spcPts val="0"/>
              </a:spcBef>
              <a:spcAft>
                <a:spcPts val="0"/>
              </a:spcAft>
              <a:buClrTx/>
              <a:buSzTx/>
              <a:buFontTx/>
              <a:buNone/>
              <a:tabLst/>
            </a:pPr>
            <a:endParaRPr lang="en-GB" i="0" dirty="0"/>
          </a:p>
          <a:p>
            <a:pPr marL="0" marR="0" indent="0" algn="l" defTabSz="457200" rtl="0" fontAlgn="auto" latinLnBrk="0" hangingPunct="0">
              <a:lnSpc>
                <a:spcPct val="100000"/>
              </a:lnSpc>
              <a:spcBef>
                <a:spcPts val="0"/>
              </a:spcBef>
              <a:spcAft>
                <a:spcPts val="0"/>
              </a:spcAft>
              <a:buClrTx/>
              <a:buSzTx/>
              <a:buFontTx/>
              <a:buNone/>
              <a:tabLst/>
            </a:pPr>
            <a:r>
              <a:rPr lang="en-GB" i="0" dirty="0"/>
              <a:t>SSD PMTs ordered</a:t>
            </a:r>
          </a:p>
          <a:p>
            <a:pPr marL="0" marR="0" indent="0" algn="l" defTabSz="457200" rtl="0" fontAlgn="auto" latinLnBrk="0" hangingPunct="0">
              <a:lnSpc>
                <a:spcPct val="100000"/>
              </a:lnSpc>
              <a:spcBef>
                <a:spcPts val="0"/>
              </a:spcBef>
              <a:spcAft>
                <a:spcPts val="0"/>
              </a:spcAft>
              <a:buClrTx/>
              <a:buSzTx/>
              <a:buFontTx/>
              <a:buNone/>
              <a:tabLst/>
            </a:pPr>
            <a:r>
              <a:rPr kumimoji="0" lang="en-GB" sz="2800" b="1" i="0" u="none" strike="noStrike" cap="none" spc="0" normalizeH="0" baseline="0" dirty="0">
                <a:ln>
                  <a:noFill/>
                </a:ln>
                <a:solidFill>
                  <a:srgbClr val="000000"/>
                </a:solidFill>
                <a:effectLst/>
                <a:uFillTx/>
                <a:latin typeface="Helvetica Neue"/>
                <a:ea typeface="Helvetica Neue"/>
                <a:cs typeface="Helvetica Neue"/>
                <a:sym typeface="Helvetica Neue"/>
              </a:rPr>
              <a:t>Upgrade Electronics Board to be ordered soon</a:t>
            </a:r>
          </a:p>
          <a:p>
            <a:pPr marL="0" marR="0" indent="0" algn="l" defTabSz="457200" rtl="0" fontAlgn="auto" latinLnBrk="0" hangingPunct="0">
              <a:lnSpc>
                <a:spcPct val="100000"/>
              </a:lnSpc>
              <a:spcBef>
                <a:spcPts val="0"/>
              </a:spcBef>
              <a:spcAft>
                <a:spcPts val="0"/>
              </a:spcAft>
              <a:buClrTx/>
              <a:buSzTx/>
              <a:buFontTx/>
              <a:buNone/>
              <a:tabLst/>
            </a:pPr>
            <a:endParaRPr kumimoji="0" lang="en-GB" sz="2800" b="1" i="0" u="none" strike="noStrike" cap="none" spc="0" normalizeH="0" baseline="0" dirty="0">
              <a:ln>
                <a:noFill/>
              </a:ln>
              <a:solidFill>
                <a:srgbClr val="000000"/>
              </a:solidFill>
              <a:effectLst/>
              <a:uFillTx/>
              <a:latin typeface="Helvetica Neue"/>
              <a:ea typeface="Helvetica Neue"/>
              <a:cs typeface="Helvetica Neue"/>
              <a:sym typeface="Helvetica Neue"/>
            </a:endParaRPr>
          </a:p>
          <a:p>
            <a:pPr marL="0" marR="0" indent="0" algn="l" defTabSz="457200" rtl="0" fontAlgn="auto" latinLnBrk="0" hangingPunct="0">
              <a:lnSpc>
                <a:spcPct val="100000"/>
              </a:lnSpc>
              <a:spcBef>
                <a:spcPts val="0"/>
              </a:spcBef>
              <a:spcAft>
                <a:spcPts val="0"/>
              </a:spcAft>
              <a:buClrTx/>
              <a:buSzTx/>
              <a:buFontTx/>
              <a:buNone/>
              <a:tabLst/>
            </a:pPr>
            <a:r>
              <a:rPr kumimoji="0" lang="en-GB" sz="2800" b="1" i="0" u="none" strike="noStrike" cap="none" spc="0" normalizeH="0" baseline="0" dirty="0">
                <a:ln>
                  <a:noFill/>
                </a:ln>
                <a:solidFill>
                  <a:srgbClr val="000000"/>
                </a:solidFill>
                <a:effectLst/>
                <a:uFillTx/>
                <a:latin typeface="Helvetica Neue"/>
                <a:ea typeface="Helvetica Neue"/>
                <a:cs typeface="Helvetica Neue"/>
                <a:sym typeface="Helvetica Neue"/>
              </a:rPr>
              <a:t>Installation finished </a:t>
            </a:r>
            <a:r>
              <a:rPr lang="en-GB" i="0" dirty="0"/>
              <a:t>2021-2022</a:t>
            </a:r>
            <a:endParaRPr kumimoji="0" lang="en-GB" sz="28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3" name="Oval 2">
            <a:extLst>
              <a:ext uri="{FF2B5EF4-FFF2-40B4-BE49-F238E27FC236}">
                <a16:creationId xmlns:a16="http://schemas.microsoft.com/office/drawing/2014/main" id="{657C70FE-7345-0041-AD00-A13D4F7170B8}"/>
              </a:ext>
            </a:extLst>
          </p:cNvPr>
          <p:cNvSpPr/>
          <p:nvPr/>
        </p:nvSpPr>
        <p:spPr>
          <a:xfrm>
            <a:off x="14373225" y="8372476"/>
            <a:ext cx="7458075" cy="2171700"/>
          </a:xfrm>
          <a:prstGeom prst="ellipse">
            <a:avLst/>
          </a:prstGeom>
          <a:noFill/>
          <a:ln w="1270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40639" marR="40639" indent="0" algn="l" defTabSz="9144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000000"/>
              </a:solidFill>
              <a:effectLst/>
              <a:uFill>
                <a:solidFill>
                  <a:srgbClr val="000000"/>
                </a:solidFill>
              </a:uFill>
              <a:latin typeface="Arial"/>
              <a:ea typeface="Arial"/>
              <a:cs typeface="Arial"/>
              <a:sym typeface="Arial"/>
            </a:endParaRPr>
          </a:p>
        </p:txBody>
      </p:sp>
    </p:spTree>
    <p:extLst>
      <p:ext uri="{BB962C8B-B14F-4D97-AF65-F5344CB8AC3E}">
        <p14:creationId xmlns:p14="http://schemas.microsoft.com/office/powerpoint/2010/main" val="3483647261"/>
      </p:ext>
    </p:extLst>
  </p:cSld>
  <p:clrMapOvr>
    <a:masterClrMapping/>
  </p:clrMapOvr>
</p:sld>
</file>

<file path=ppt/theme/theme1.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andara"/>
        <a:ea typeface="Candara"/>
        <a:cs typeface="Candara"/>
      </a:majorFont>
      <a:minorFont>
        <a:latin typeface="Candara"/>
        <a:ea typeface="Candara"/>
        <a:cs typeface="Candar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88900" dist="12700" rotWithShape="0">
              <a:srgbClr val="000000">
                <a:alpha val="50000"/>
              </a:srgbClr>
            </a:outerShdw>
          </a:effectLst>
        </a:effectStyle>
        <a:effectStyle>
          <a:effectLst>
            <a:outerShdw blurRad="635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A8D6FF"/>
        </a:solidFill>
        <a:ln w="12700" cap="flat">
          <a:solidFill>
            <a:srgbClr val="000000"/>
          </a:solidFill>
          <a:prstDash val="solid"/>
          <a:round/>
        </a:ln>
        <a:effectLst/>
        <a:sp3d/>
      </a:spPr>
      <a:bodyPr rot="0" spcFirstLastPara="1" vertOverflow="overflow" horzOverflow="overflow" vert="horz" wrap="square" lIns="101600" tIns="101600" rIns="101600" bIns="101600" numCol="1" spcCol="38100" rtlCol="0" anchor="ctr">
        <a:spAutoFit/>
      </a:bodyPr>
      <a:lstStyle>
        <a:defPPr marL="40639" marR="40639"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
              <a:solidFill>
                <a:srgbClr val="000000"/>
              </a:solidFill>
            </a:uFill>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101600" tIns="101600" rIns="101600" bIns="1016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andara"/>
        <a:ea typeface="Candara"/>
        <a:cs typeface="Candara"/>
      </a:majorFont>
      <a:minorFont>
        <a:latin typeface="Candara"/>
        <a:ea typeface="Candara"/>
        <a:cs typeface="Candar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88900" dist="12700" rotWithShape="0">
              <a:srgbClr val="000000">
                <a:alpha val="50000"/>
              </a:srgbClr>
            </a:outerShdw>
          </a:effectLst>
        </a:effectStyle>
        <a:effectStyle>
          <a:effectLst>
            <a:outerShdw blurRad="635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A8D6FF"/>
        </a:solidFill>
        <a:ln w="12700" cap="flat">
          <a:solidFill>
            <a:srgbClr val="000000"/>
          </a:solidFill>
          <a:prstDash val="solid"/>
          <a:round/>
        </a:ln>
        <a:effectLst/>
        <a:sp3d/>
      </a:spPr>
      <a:bodyPr rot="0" spcFirstLastPara="1" vertOverflow="overflow" horzOverflow="overflow" vert="horz" wrap="square" lIns="101600" tIns="101600" rIns="101600" bIns="101600" numCol="1" spcCol="38100" rtlCol="0" anchor="ctr">
        <a:spAutoFit/>
      </a:bodyPr>
      <a:lstStyle>
        <a:defPPr marL="40639" marR="40639"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
              <a:solidFill>
                <a:srgbClr val="000000"/>
              </a:solidFill>
            </a:uFill>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101600" tIns="101600" rIns="101600" bIns="1016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6308</TotalTime>
  <Words>1378</Words>
  <Application>Microsoft Macintosh PowerPoint</Application>
  <PresentationFormat>Custom</PresentationFormat>
  <Paragraphs>189</Paragraphs>
  <Slides>14</Slides>
  <Notes>14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Akkurat Std Mono</vt:lpstr>
      <vt:lpstr>Arial</vt:lpstr>
      <vt:lpstr>Candara</vt:lpstr>
      <vt:lpstr>Helvetica Neue</vt:lpstr>
      <vt:lpstr>Lucida Grande</vt:lpstr>
      <vt:lpstr>Minion Pro</vt:lpstr>
      <vt:lpstr>Symbol</vt:lpstr>
      <vt:lpstr>1_White</vt:lpstr>
      <vt:lpstr>Ultra-high-energy cosmic rays </vt:lpstr>
      <vt:lpstr>  Cosmic Rays in the Universe</vt:lpstr>
      <vt:lpstr>Cosmic magnetic field, particle type and sources</vt:lpstr>
      <vt:lpstr>Multi-messenger to find sources</vt:lpstr>
      <vt:lpstr>Energy spectrum and detector size</vt:lpstr>
      <vt:lpstr>Pierre Auger Observatory</vt:lpstr>
      <vt:lpstr>Ultra-High-Energy Cosmic Rays</vt:lpstr>
      <vt:lpstr>Measure particle type at highest energies</vt:lpstr>
      <vt:lpstr>Auger RD</vt:lpstr>
      <vt:lpstr>Multi-messenger: g and n</vt:lpstr>
      <vt:lpstr>Cosmic Ray Observatory Road Map</vt:lpstr>
      <vt:lpstr>GRAND as multi-messenger observatory</vt:lpstr>
      <vt:lpstr>Nikhef/RU Electronics and Mechanics</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Vista25</dc:title>
  <cp:lastModifiedBy>Sijbrand de Jong</cp:lastModifiedBy>
  <cp:revision>263</cp:revision>
  <dcterms:modified xsi:type="dcterms:W3CDTF">2020-10-21T12:00:30Z</dcterms:modified>
</cp:coreProperties>
</file>