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sldIdLst>
    <p:sldId id="256" r:id="rId4"/>
    <p:sldId id="257" r:id="rId5"/>
    <p:sldId id="267" r:id="rId6"/>
    <p:sldId id="270" r:id="rId7"/>
    <p:sldId id="265" r:id="rId8"/>
    <p:sldId id="258" r:id="rId9"/>
    <p:sldId id="261" r:id="rId10"/>
    <p:sldId id="271" r:id="rId11"/>
    <p:sldId id="263" r:id="rId12"/>
    <p:sldId id="260" r:id="rId13"/>
    <p:sldId id="264" r:id="rId14"/>
    <p:sldId id="262" r:id="rId15"/>
    <p:sldId id="259" r:id="rId16"/>
    <p:sldId id="266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E0E2C"/>
    <a:srgbClr val="101032"/>
    <a:srgbClr val="000000"/>
    <a:srgbClr val="660033"/>
    <a:srgbClr val="FFFF00"/>
    <a:srgbClr val="FF00FF"/>
    <a:srgbClr val="663300"/>
    <a:srgbClr val="FF66FF"/>
    <a:srgbClr val="111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410" y="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46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2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84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8EE48A-FDDC-0641-8E8E-B2ADCA721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onkerblauw">
    <p:bg>
      <p:bgPr>
        <a:solidFill>
          <a:srgbClr val="D9E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369819" y="189853"/>
            <a:ext cx="6598342" cy="1653944"/>
          </a:xfrm>
        </p:spPr>
        <p:txBody>
          <a:bodyPr>
            <a:noAutofit/>
          </a:bodyPr>
          <a:lstStyle>
            <a:lvl1pPr>
              <a:defRPr sz="5400" baseline="0">
                <a:solidFill>
                  <a:srgbClr val="001C3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369817" y="1829639"/>
            <a:ext cx="4196618" cy="131445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rgbClr val="001C3D"/>
                </a:solidFill>
              </a:defRPr>
            </a:lvl1pPr>
            <a:lvl2pPr marL="455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4" descr="UM40_RGB_B_blauw.png">
            <a:extLst>
              <a:ext uri="{FF2B5EF4-FFF2-40B4-BE49-F238E27FC236}">
                <a16:creationId xmlns:a16="http://schemas.microsoft.com/office/drawing/2014/main" id="{AC25F19B-610C-9F43-A58E-D3E6731E2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672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ranje">
    <p:bg>
      <p:bgPr>
        <a:solidFill>
          <a:srgbClr val="E84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670"/>
            <a:ext cx="1578484" cy="381853"/>
          </a:xfrm>
          <a:prstGeom prst="rect">
            <a:avLst/>
          </a:prstGeom>
        </p:spPr>
      </p:pic>
      <p:sp>
        <p:nvSpPr>
          <p:cNvPr id="5" name="Tijdelijke aanduiding voor titel 1"/>
          <p:cNvSpPr>
            <a:spLocks noGrp="1"/>
          </p:cNvSpPr>
          <p:nvPr>
            <p:ph type="title"/>
          </p:nvPr>
        </p:nvSpPr>
        <p:spPr>
          <a:xfrm>
            <a:off x="360171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360171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0385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srgbClr val="001C3D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1C3D"/>
                </a:solidFill>
              </a:rPr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>
                <a:solidFill>
                  <a:srgbClr val="001C3D"/>
                </a:solidFill>
              </a:rPr>
              <a:pPr/>
              <a:t>‹#›</a:t>
            </a:fld>
            <a:endParaRPr lang="nl-NL">
              <a:solidFill>
                <a:srgbClr val="001C3D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78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Pr>
        <a:solidFill>
          <a:srgbClr val="001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670"/>
            <a:ext cx="157240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39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Pr>
        <a:solidFill>
          <a:srgbClr val="00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672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42" y="310866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3" y="1485117"/>
            <a:ext cx="3934624" cy="2857572"/>
          </a:xfrm>
        </p:spPr>
        <p:txBody>
          <a:bodyPr/>
          <a:lstStyle>
            <a:lvl3pPr marL="712884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>
              <a:solidFill>
                <a:srgbClr val="001C3D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423" y="4738971"/>
            <a:ext cx="3449951" cy="273844"/>
          </a:xfrm>
        </p:spPr>
        <p:txBody>
          <a:bodyPr/>
          <a:lstStyle/>
          <a:p>
            <a:r>
              <a:rPr lang="nl-NL">
                <a:solidFill>
                  <a:srgbClr val="001C3D"/>
                </a:solidFill>
              </a:rPr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376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>
                <a:solidFill>
                  <a:srgbClr val="001C3D"/>
                </a:solidFill>
              </a:rPr>
              <a:pPr/>
              <a:t>‹#›</a:t>
            </a:fld>
            <a:endParaRPr lang="nl-NL">
              <a:solidFill>
                <a:srgbClr val="001C3D"/>
              </a:solidFill>
            </a:endParaRP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5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85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>
              <a:solidFill>
                <a:srgbClr val="001C3D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1C3D"/>
                </a:solidFill>
              </a:rPr>
              <a:t>Naam afdeling of A-merk</a:t>
            </a:r>
            <a:endParaRPr lang="nl-NL" dirty="0">
              <a:solidFill>
                <a:srgbClr val="001C3D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>
                <a:solidFill>
                  <a:srgbClr val="001C3D"/>
                </a:solidFill>
              </a:rPr>
              <a:pPr/>
              <a:t>‹#›</a:t>
            </a:fld>
            <a:endParaRPr lang="nl-NL" dirty="0">
              <a:solidFill>
                <a:srgbClr val="001C3D"/>
              </a:solidFill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4"/>
          <a:stretch/>
        </p:blipFill>
        <p:spPr>
          <a:xfrm>
            <a:off x="360003" y="4630670"/>
            <a:ext cx="1572820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25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srgbClr val="001C3D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1C3D"/>
                </a:solidFill>
              </a:rPr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>
                <a:solidFill>
                  <a:srgbClr val="001C3D"/>
                </a:solidFill>
              </a:rPr>
              <a:pPr/>
              <a:t>‹#›</a:t>
            </a:fld>
            <a:endParaRPr lang="nl-NL">
              <a:solidFill>
                <a:srgbClr val="001C3D"/>
              </a:solidFill>
            </a:endParaRP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5" y="972063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04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10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99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8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5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19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12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41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4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657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96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44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71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8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7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80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087E3-D64E-49D7-9C39-D343D94ACF3A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5C9E5-C31F-42CE-97F3-CDDB9D419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4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171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171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639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pPr defTabSz="455150"/>
            <a:endParaRPr lang="nl-NL" dirty="0">
              <a:solidFill>
                <a:srgbClr val="001C3D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pPr defTabSz="455150"/>
            <a:r>
              <a:rPr lang="nl-NL" smtClean="0">
                <a:solidFill>
                  <a:srgbClr val="001C3D"/>
                </a:solidFill>
              </a:rPr>
              <a:t>Naam afdeling of A-merk</a:t>
            </a:r>
            <a:endParaRPr lang="nl-NL" dirty="0">
              <a:solidFill>
                <a:srgbClr val="001C3D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313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pPr defTabSz="455150"/>
            <a:fld id="{09B7AD4A-C94A-7B42-9E17-606C7F366C4B}" type="slidenum">
              <a:rPr lang="nl-NL" smtClean="0">
                <a:solidFill>
                  <a:srgbClr val="001C3D"/>
                </a:solidFill>
              </a:rPr>
              <a:pPr defTabSz="455150"/>
              <a:t>‹#›</a:t>
            </a:fld>
            <a:endParaRPr lang="nl-NL" dirty="0">
              <a:solidFill>
                <a:srgbClr val="001C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45515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1363" indent="-341363" algn="l" defTabSz="455150" rtl="0" eaLnBrk="1" latinLnBrk="0" hangingPunct="1">
        <a:spcBef>
          <a:spcPts val="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Verdana"/>
        </a:defRPr>
      </a:lvl1pPr>
      <a:lvl2pPr marL="714473" indent="-357236" algn="l" defTabSz="45515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68533" indent="-355649" algn="l" defTabSz="45515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3pPr>
      <a:lvl4pPr marL="1424183" indent="-354062" algn="l" defTabSz="45515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4pPr>
      <a:lvl5pPr marL="1786181" indent="-358824" algn="l" defTabSz="45515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5pPr>
      <a:lvl6pPr marL="2503829" indent="-227574" algn="l" defTabSz="455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146" indent="-227574" algn="l" defTabSz="455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384" indent="-227574" algn="l" defTabSz="455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666" indent="-227574" algn="l" defTabSz="455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50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553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86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104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53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55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71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025" algn="l" defTabSz="455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087E3-D64E-49D7-9C39-D343D94ACF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5C9E5-C31F-42CE-97F3-CDDB9D419C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1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jpe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jpe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113_3.png" descr="e113_3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743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123728" y="1491630"/>
            <a:ext cx="6936258" cy="1969770"/>
          </a:xfrm>
          <a:prstGeom prst="rect">
            <a:avLst/>
          </a:prstGeom>
          <a:solidFill>
            <a:srgbClr val="111135">
              <a:alpha val="74902"/>
            </a:srgbClr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Gravitational Waves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  new window upon our Universe  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30079" y="2962575"/>
            <a:ext cx="3686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Nikhef Vista 2020, 20-21 October, Gravitational Waves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7792" y="4910122"/>
            <a:ext cx="16225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bg1"/>
                </a:solidFill>
              </a:rPr>
              <a:t>Frank Linde for GW group</a:t>
            </a:r>
            <a:endParaRPr lang="en-GB" sz="105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0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404365a027&amp;attid=0.1.1&amp;permmsgid=msg-f:1679361702649775847&amp;th=174e4a9227d5c6e7&amp;view=fimg&amp;sz=s0-l75-ft&amp;attbid=ANGjdJ_LFdrPEjZCGM0PVioKzQrtq2PDCl_NvxxWGCkrVnWo3HgIT0bYglKTx5QNjEIqfjsCfdkM3JV_Mp8DGPGmyFxQtIIOwRHxcj3Dg101L7H3QQRGiVz6EMwgScs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" y="1625329"/>
            <a:ext cx="5581019" cy="32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14166" r="8157"/>
          <a:stretch/>
        </p:blipFill>
        <p:spPr bwMode="auto">
          <a:xfrm>
            <a:off x="83481" y="1625329"/>
            <a:ext cx="5568638" cy="32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6564"/>
          <a:stretch/>
        </p:blipFill>
        <p:spPr bwMode="auto">
          <a:xfrm>
            <a:off x="3563889" y="3131509"/>
            <a:ext cx="2160240" cy="18165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17" name="Group 16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0" y="1166"/>
            <a:ext cx="7020271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5652120" y="1491630"/>
            <a:ext cx="355501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Science fiction project to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become reality around 2035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LISA &amp; ET are complementary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Astronomers in the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Nikhef: QPDs (</a:t>
            </a:r>
            <a:r>
              <a:rPr lang="en-US" b="1" dirty="0" err="1" smtClean="0">
                <a:solidFill>
                  <a:schemeClr val="bg1"/>
                </a:solidFill>
              </a:rPr>
              <a:t>InGaAs</a:t>
            </a:r>
            <a:r>
              <a:rPr lang="en-US" b="1" dirty="0" smtClean="0">
                <a:solidFill>
                  <a:schemeClr val="bg1"/>
                </a:solidFill>
              </a:rPr>
              <a:t>)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co-development with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Smart Photonics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Bright Photonics</a:t>
            </a:r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rgbClr val="00FFFF"/>
                </a:solidFill>
              </a:rPr>
              <a:t>        Link to astronomy</a:t>
            </a:r>
            <a:endParaRPr lang="en-GB" sz="1600" b="1" i="1" dirty="0">
              <a:solidFill>
                <a:srgbClr val="00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96" y="1173981"/>
            <a:ext cx="477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Via SRON involvement in LISA (QPDs)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35" name="Rectangle 34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03848" y="51470"/>
            <a:ext cx="4464496" cy="130244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2040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9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/>
          <p:nvPr/>
        </p:nvCxnSpPr>
        <p:spPr>
          <a:xfrm>
            <a:off x="5796136" y="4803998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404365a027&amp;attid=0.1.1&amp;permmsgid=msg-f:1679361702649775847&amp;th=174e4a9227d5c6e7&amp;view=fimg&amp;sz=s0-l75-ft&amp;attbid=ANGjdJ_LFdrPEjZCGM0PVioKzQrtq2PDCl_NvxxWGCkrVnWo3HgIT0bYglKTx5QNjEIqfjsCfdkM3JV_Mp8DGPGmyFxQtIIOwRHxcj3Dg101L7H3QQRGiVz6EMwgScs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" y="1625329"/>
            <a:ext cx="5581019" cy="32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14166" r="8157"/>
          <a:stretch/>
        </p:blipFill>
        <p:spPr bwMode="auto">
          <a:xfrm>
            <a:off x="83481" y="1625329"/>
            <a:ext cx="5568638" cy="32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6564"/>
          <a:stretch/>
        </p:blipFill>
        <p:spPr bwMode="auto">
          <a:xfrm>
            <a:off x="3563889" y="3131509"/>
            <a:ext cx="2160240" cy="18165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17" name="Group 16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0" y="1166"/>
            <a:ext cx="7020271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utoShape 2" descr="IMG_417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36140" r="16824" b="33078"/>
          <a:stretch/>
        </p:blipFill>
        <p:spPr bwMode="auto">
          <a:xfrm>
            <a:off x="83481" y="1625328"/>
            <a:ext cx="5568638" cy="32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652120" y="1491630"/>
            <a:ext cx="351160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Science fiction project to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become reality around 2035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LISA &amp; ET are complementary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Astronomers in the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Nikhef: QPD (</a:t>
            </a:r>
            <a:r>
              <a:rPr lang="en-US" b="1" dirty="0" err="1" smtClean="0">
                <a:solidFill>
                  <a:schemeClr val="bg1"/>
                </a:solidFill>
              </a:rPr>
              <a:t>InGaAs</a:t>
            </a:r>
            <a:r>
              <a:rPr lang="en-US" b="1" dirty="0" smtClean="0">
                <a:solidFill>
                  <a:schemeClr val="bg1"/>
                </a:solidFill>
              </a:rPr>
              <a:t>)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co-development with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Smart Photonics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Bright Photonics</a:t>
            </a:r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rgbClr val="00FFFF"/>
                </a:solidFill>
              </a:rPr>
              <a:t>        Link to astronomy</a:t>
            </a:r>
            <a:endParaRPr lang="en-GB" sz="1600" b="1" i="1" dirty="0">
              <a:solidFill>
                <a:srgbClr val="00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496" y="1173981"/>
            <a:ext cx="477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Via SRON involvement in LISA (QPDs)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42" name="Rectangle 41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03848" y="51470"/>
            <a:ext cx="4464496" cy="130244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2040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34" name="TextBox 33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>
            <a:off x="5796136" y="4803998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2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73980"/>
            <a:ext cx="9144000" cy="416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61183" y="43952"/>
            <a:ext cx="8628568" cy="980878"/>
            <a:chOff x="261183" y="72866"/>
            <a:chExt cx="8628568" cy="980878"/>
          </a:xfrm>
        </p:grpSpPr>
        <p:grpSp>
          <p:nvGrpSpPr>
            <p:cNvPr id="18" name="Group 17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52392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2339752" y="1166"/>
            <a:ext cx="3672408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" y="973980"/>
            <a:ext cx="7740352" cy="41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3215" y="2211710"/>
            <a:ext cx="63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LISA</a:t>
            </a:r>
            <a:endParaRPr lang="en-GB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8194104" y="3075806"/>
            <a:ext cx="69564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8100392" y="3003798"/>
            <a:ext cx="745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Virgo</a:t>
            </a:r>
            <a:endParaRPr lang="en-GB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123283" y="3363838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LIGO</a:t>
            </a:r>
            <a:endParaRPr lang="en-GB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254729" y="3611800"/>
            <a:ext cx="43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ET</a:t>
            </a:r>
            <a:endParaRPr lang="en-GB" sz="20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1339603" y="695341"/>
            <a:ext cx="7864220" cy="1393258"/>
            <a:chOff x="1339603" y="695341"/>
            <a:chExt cx="7864220" cy="1393258"/>
          </a:xfrm>
        </p:grpSpPr>
        <p:sp>
          <p:nvSpPr>
            <p:cNvPr id="4" name="TextBox 3"/>
            <p:cNvSpPr txBox="1"/>
            <p:nvPr/>
          </p:nvSpPr>
          <p:spPr>
            <a:xfrm>
              <a:off x="3131840" y="1011381"/>
              <a:ext cx="6071983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i="1" dirty="0" smtClean="0">
                  <a:solidFill>
                    <a:srgbClr val="660033"/>
                  </a:solidFill>
                </a:rPr>
                <a:t>  </a:t>
              </a:r>
            </a:p>
            <a:p>
              <a:r>
                <a:rPr lang="en-GB" sz="4400" b="1" i="1" dirty="0" smtClean="0">
                  <a:solidFill>
                    <a:srgbClr val="660033"/>
                  </a:solidFill>
                </a:rPr>
                <a:t>new window on Universe</a:t>
              </a:r>
              <a:endParaRPr lang="en-GB" sz="4400" b="1" i="1" dirty="0">
                <a:solidFill>
                  <a:srgbClr val="660033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339603" y="695341"/>
              <a:ext cx="5100485" cy="732665"/>
            </a:xfrm>
            <a:prstGeom prst="straightConnector1">
              <a:avLst/>
            </a:prstGeom>
            <a:ln w="50800">
              <a:solidFill>
                <a:srgbClr val="660033"/>
              </a:solidFill>
              <a:tailEnd type="stealth" w="lg" len="lg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6581375" y="795939"/>
              <a:ext cx="1519017" cy="632067"/>
            </a:xfrm>
            <a:prstGeom prst="straightConnector1">
              <a:avLst/>
            </a:prstGeom>
            <a:ln w="50800">
              <a:solidFill>
                <a:srgbClr val="660033"/>
              </a:solidFill>
              <a:tailEnd type="stealth" w="lg" len="lg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512096" y="915566"/>
              <a:ext cx="1" cy="512440"/>
            </a:xfrm>
            <a:prstGeom prst="straightConnector1">
              <a:avLst/>
            </a:prstGeom>
            <a:ln w="50800">
              <a:solidFill>
                <a:srgbClr val="660033"/>
              </a:solidFill>
              <a:tailEnd type="stealth" w="lg" len="lg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-43880" y="176322"/>
            <a:ext cx="367408" cy="523220"/>
            <a:chOff x="0" y="52340"/>
            <a:chExt cx="367408" cy="523220"/>
          </a:xfrm>
        </p:grpSpPr>
        <p:sp>
          <p:nvSpPr>
            <p:cNvPr id="34" name="TextBox 33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11</a:t>
              </a: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37" name="Rectangle 36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19986" y="37450"/>
            <a:ext cx="9124014" cy="13849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2010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2040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E0E2C"/>
                </a:solidFill>
              </a:rPr>
              <a:t>2000</a:t>
            </a:r>
            <a:endParaRPr lang="en-GB" sz="1000" b="1" dirty="0">
              <a:solidFill>
                <a:srgbClr val="0E0E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5229-8D5C-DB46-88C9-D2A01FA59E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05817-6BE4-DB4D-ACB0-CDBCC7CAC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60838E8-9BBC-694F-99D1-34EB9866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2452" r="6123" b="2548"/>
          <a:stretch/>
        </p:blipFill>
        <p:spPr bwMode="auto">
          <a:xfrm flipV="1">
            <a:off x="38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952855" y="2197001"/>
            <a:ext cx="3869756" cy="2895031"/>
            <a:chOff x="1952853" y="2196999"/>
            <a:chExt cx="3869756" cy="2895031"/>
          </a:xfrm>
        </p:grpSpPr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5F28B5D2-AED1-C440-91E5-F2C0B7786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79225">
              <a:off x="3589946" y="3142931"/>
              <a:ext cx="22326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5126" eaLnBrk="1" hangingPunct="1"/>
              <a:r>
                <a:rPr lang="nl-NL" sz="3600" b="1" dirty="0" err="1" smtClean="0">
                  <a:solidFill>
                    <a:srgbClr val="00FFFF"/>
                  </a:solidFill>
                  <a:latin typeface="Calibri"/>
                </a:rPr>
                <a:t>cosmology</a:t>
              </a:r>
              <a:endParaRPr lang="nl-NL" sz="3600" b="1" dirty="0">
                <a:solidFill>
                  <a:srgbClr val="00FFFF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18A6EFDD-3763-C04B-B637-FC64A1DA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49557">
              <a:off x="1128825" y="3142931"/>
              <a:ext cx="253819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5126" eaLnBrk="1" hangingPunct="1"/>
              <a:r>
                <a:rPr lang="nl-NL" sz="3600" b="1" dirty="0" err="1" smtClean="0">
                  <a:solidFill>
                    <a:srgbClr val="00FFFF"/>
                  </a:solidFill>
                  <a:latin typeface="Calibri"/>
                </a:rPr>
                <a:t>astrophysics</a:t>
              </a:r>
              <a:endParaRPr lang="nl-NL" sz="3600" b="1" dirty="0">
                <a:solidFill>
                  <a:srgbClr val="00FFFF"/>
                </a:solidFill>
                <a:latin typeface="Calibri"/>
              </a:endParaRP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58C3ACCC-1C73-5A46-99B5-D111FD866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853" y="4445699"/>
              <a:ext cx="31229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5126" eaLnBrk="1" hangingPunct="1"/>
              <a:r>
                <a:rPr lang="nl-NL" sz="3600" b="1" dirty="0" err="1">
                  <a:solidFill>
                    <a:srgbClr val="00FFFF"/>
                  </a:solidFill>
                  <a:latin typeface="Calibri"/>
                </a:rPr>
                <a:t>p</a:t>
              </a:r>
              <a:r>
                <a:rPr lang="nl-NL" sz="3600" b="1" dirty="0" err="1" smtClean="0">
                  <a:solidFill>
                    <a:srgbClr val="00FFFF"/>
                  </a:solidFill>
                  <a:latin typeface="Calibri"/>
                </a:rPr>
                <a:t>article</a:t>
              </a:r>
              <a:r>
                <a:rPr lang="nl-NL" sz="3600" b="1" dirty="0" smtClean="0">
                  <a:solidFill>
                    <a:srgbClr val="00FFFF"/>
                  </a:solidFill>
                  <a:latin typeface="Calibri"/>
                </a:rPr>
                <a:t> </a:t>
              </a:r>
              <a:r>
                <a:rPr lang="nl-NL" sz="3600" b="1" dirty="0" err="1" smtClean="0">
                  <a:solidFill>
                    <a:srgbClr val="00FFFF"/>
                  </a:solidFill>
                  <a:latin typeface="Calibri"/>
                </a:rPr>
                <a:t>physics</a:t>
              </a:r>
              <a:endParaRPr lang="nl-NL" sz="3600" b="1" dirty="0">
                <a:solidFill>
                  <a:srgbClr val="00FFFF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6553" y="843560"/>
            <a:ext cx="7084038" cy="3928221"/>
            <a:chOff x="376380" y="843558"/>
            <a:chExt cx="7084038" cy="39282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BBC626-BF1D-DA49-BBF8-2BA0AA1AE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779" y="843558"/>
              <a:ext cx="3034293" cy="132343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5126" eaLnBrk="1" hangingPunct="1"/>
              <a:r>
                <a:rPr lang="nl-NL" sz="4000" b="1" i="1" dirty="0" err="1" smtClean="0">
                  <a:solidFill>
                    <a:srgbClr val="FFFF00"/>
                  </a:solidFill>
                  <a:latin typeface="Calibri"/>
                </a:rPr>
                <a:t>technology</a:t>
              </a:r>
              <a:endParaRPr lang="nl-NL" sz="4000" b="1" i="1" dirty="0">
                <a:solidFill>
                  <a:srgbClr val="FFFF00"/>
                </a:solidFill>
                <a:latin typeface="Calibri"/>
              </a:endParaRPr>
            </a:p>
            <a:p>
              <a:pPr algn="ctr" defTabSz="455126" eaLnBrk="1" hangingPunct="1"/>
              <a:r>
                <a:rPr lang="nl-NL" sz="4000" b="1" i="1" dirty="0" smtClean="0">
                  <a:solidFill>
                    <a:srgbClr val="FFFF00"/>
                  </a:solidFill>
                  <a:latin typeface="Calibri"/>
                </a:rPr>
                <a:t>development</a:t>
              </a:r>
              <a:endParaRPr lang="nl-NL" sz="4000" b="1" i="1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EFA062-0931-A546-B192-3E28AD74A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41448">
              <a:off x="-232248" y="2394557"/>
              <a:ext cx="223292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5126" eaLnBrk="1" hangingPunct="1"/>
              <a:r>
                <a:rPr lang="nl-NL" sz="3000" b="1" dirty="0" err="1" smtClean="0">
                  <a:solidFill>
                    <a:srgbClr val="FFFF00"/>
                  </a:solidFill>
                  <a:latin typeface="Calibri"/>
                </a:rPr>
                <a:t>industrial</a:t>
              </a:r>
              <a:endParaRPr lang="nl-NL" sz="3000" b="1" dirty="0">
                <a:solidFill>
                  <a:srgbClr val="FFFF00"/>
                </a:solidFill>
                <a:latin typeface="Calibri"/>
              </a:endParaRPr>
            </a:p>
            <a:p>
              <a:pPr algn="ctr" defTabSz="455126" eaLnBrk="1" hangingPunct="1"/>
              <a:r>
                <a:rPr lang="nl-NL" sz="3000" b="1" dirty="0" err="1" smtClean="0">
                  <a:solidFill>
                    <a:srgbClr val="FFFF00"/>
                  </a:solidFill>
                  <a:latin typeface="Calibri"/>
                </a:rPr>
                <a:t>participation</a:t>
              </a:r>
              <a:endParaRPr lang="nl-NL" sz="3000" b="1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13541A-765E-7D4E-A601-D85A56753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11180">
              <a:off x="5083197" y="2394557"/>
              <a:ext cx="373878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5126" eaLnBrk="1" hangingPunct="1"/>
              <a:r>
                <a:rPr lang="nl-NL" sz="3000" b="1" dirty="0" err="1" smtClean="0">
                  <a:solidFill>
                    <a:srgbClr val="FFFF00"/>
                  </a:solidFill>
                  <a:latin typeface="Calibri"/>
                </a:rPr>
                <a:t>education</a:t>
              </a:r>
              <a:r>
                <a:rPr lang="nl-NL" sz="3000" b="1" dirty="0" smtClean="0">
                  <a:solidFill>
                    <a:srgbClr val="FFFF00"/>
                  </a:solidFill>
                  <a:latin typeface="Calibri"/>
                </a:rPr>
                <a:t> </a:t>
              </a:r>
              <a:r>
                <a:rPr lang="nl-NL" sz="3000" b="1" dirty="0">
                  <a:solidFill>
                    <a:srgbClr val="FFFF00"/>
                  </a:solidFill>
                  <a:latin typeface="Calibri"/>
                </a:rPr>
                <a:t>&amp; training </a:t>
              </a:r>
            </a:p>
            <a:p>
              <a:pPr algn="ctr" defTabSz="455126" eaLnBrk="1" hangingPunct="1"/>
              <a:r>
                <a:rPr lang="nl-NL" sz="3000" b="1" dirty="0">
                  <a:solidFill>
                    <a:srgbClr val="FFFF00"/>
                  </a:solidFill>
                  <a:latin typeface="Calibri"/>
                </a:rPr>
                <a:t>o</a:t>
              </a:r>
              <a:r>
                <a:rPr lang="nl-NL" sz="3000" b="1" dirty="0" smtClean="0">
                  <a:solidFill>
                    <a:srgbClr val="FFFF00"/>
                  </a:solidFill>
                  <a:latin typeface="Calibri"/>
                </a:rPr>
                <a:t>f </a:t>
              </a:r>
              <a:r>
                <a:rPr lang="nl-NL" sz="3000" b="1" dirty="0" err="1" smtClean="0">
                  <a:solidFill>
                    <a:srgbClr val="FFFF00"/>
                  </a:solidFill>
                  <a:latin typeface="Calibri"/>
                </a:rPr>
                <a:t>the</a:t>
              </a:r>
              <a:r>
                <a:rPr lang="nl-NL" sz="3000" b="1" dirty="0" smtClean="0">
                  <a:solidFill>
                    <a:srgbClr val="FFFF00"/>
                  </a:solidFill>
                  <a:latin typeface="Calibri"/>
                </a:rPr>
                <a:t> next </a:t>
              </a:r>
              <a:r>
                <a:rPr lang="nl-NL" sz="3000" b="1" dirty="0" err="1" smtClean="0">
                  <a:solidFill>
                    <a:srgbClr val="FFFF00"/>
                  </a:solidFill>
                  <a:latin typeface="Calibri"/>
                </a:rPr>
                <a:t>generation</a:t>
              </a:r>
              <a:endParaRPr lang="nl-NL" sz="30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260838E8-9BBC-694F-99D1-34EB9866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84674" r="6123" b="2548"/>
          <a:stretch/>
        </p:blipFill>
        <p:spPr bwMode="auto">
          <a:xfrm flipV="1">
            <a:off x="3257550" y="0"/>
            <a:ext cx="5886489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80528" y="-92546"/>
            <a:ext cx="9505056" cy="108012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26" name="Group 25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36" name="TextBox 35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12</a:t>
              </a: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57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752151"/>
            <a:ext cx="89727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2. </a:t>
            </a:r>
            <a:r>
              <a:rPr lang="en-GB" b="1" i="1" dirty="0" smtClean="0">
                <a:solidFill>
                  <a:schemeClr val="bg1"/>
                </a:solidFill>
              </a:rPr>
              <a:t>pursuing –apart </a:t>
            </a:r>
            <a:r>
              <a:rPr lang="en-GB" b="1" i="1" dirty="0">
                <a:solidFill>
                  <a:schemeClr val="bg1"/>
                </a:solidFill>
              </a:rPr>
              <a:t>from </a:t>
            </a:r>
            <a:r>
              <a:rPr lang="en-GB" b="1" i="1" dirty="0" smtClean="0">
                <a:solidFill>
                  <a:schemeClr val="bg1"/>
                </a:solidFill>
              </a:rPr>
              <a:t>ERC &amp; </a:t>
            </a:r>
            <a:r>
              <a:rPr lang="en-GB" b="1" i="1" dirty="0" err="1" smtClean="0">
                <a:solidFill>
                  <a:schemeClr val="bg1"/>
                </a:solidFill>
              </a:rPr>
              <a:t>Vernieuwingsimpuls</a:t>
            </a:r>
            <a:r>
              <a:rPr lang="en-GB" b="1" i="1" dirty="0" smtClean="0">
                <a:solidFill>
                  <a:schemeClr val="bg1"/>
                </a:solidFill>
              </a:rPr>
              <a:t>– many funding opportunities: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err="1" smtClean="0">
                <a:solidFill>
                  <a:schemeClr val="bg1"/>
                </a:solidFill>
              </a:rPr>
              <a:t>Interreg</a:t>
            </a:r>
            <a:r>
              <a:rPr lang="en-GB" b="1" i="1" dirty="0" smtClean="0">
                <a:solidFill>
                  <a:schemeClr val="bg1"/>
                </a:solidFill>
              </a:rPr>
              <a:t>-EMR industry co-fund proposal submitted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NWA: DBHC in evaluation &amp; new initiatives submitted/considered (26 October!)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ENW-Klein proposals considered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err="1" smtClean="0">
                <a:solidFill>
                  <a:schemeClr val="bg1"/>
                </a:solidFill>
              </a:rPr>
              <a:t>OPZuid</a:t>
            </a:r>
            <a:r>
              <a:rPr lang="en-GB" b="1" i="1" dirty="0" smtClean="0">
                <a:solidFill>
                  <a:schemeClr val="bg1"/>
                </a:solidFill>
              </a:rPr>
              <a:t> (Brabant/Limburg/Zeeland) industry collaboration proposal considered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NWO-Gravitation proposal being worked upon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NWO-Groot Virgo Phase-II proposal desirable (2022?)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Do we need a follow-up NWO-Physics program at some time?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Follow-up funding </a:t>
            </a:r>
            <a:r>
              <a:rPr lang="en-GB" b="1" i="1" dirty="0" err="1" smtClean="0">
                <a:solidFill>
                  <a:schemeClr val="bg1"/>
                </a:solidFill>
              </a:rPr>
              <a:t>ETpathfinder</a:t>
            </a:r>
            <a:r>
              <a:rPr lang="en-GB" b="1" i="1" dirty="0" smtClean="0">
                <a:solidFill>
                  <a:schemeClr val="bg1"/>
                </a:solidFill>
              </a:rPr>
              <a:t> &amp; probably some for geology/civil </a:t>
            </a:r>
            <a:r>
              <a:rPr lang="en-GB" b="1" i="1" dirty="0" err="1" smtClean="0">
                <a:solidFill>
                  <a:schemeClr val="bg1"/>
                </a:solidFill>
              </a:rPr>
              <a:t>engin</a:t>
            </a:r>
            <a:r>
              <a:rPr lang="en-GB" b="1" i="1" dirty="0" smtClean="0">
                <a:solidFill>
                  <a:schemeClr val="bg1"/>
                </a:solidFill>
              </a:rPr>
              <a:t>.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Eventually an Einstein Telescope GWI Roadmap proposal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chemeClr val="bg1"/>
                </a:solidFill>
              </a:rPr>
              <a:t>National ‘</a:t>
            </a:r>
            <a:r>
              <a:rPr lang="en-GB" b="1" i="1" dirty="0" err="1" smtClean="0">
                <a:solidFill>
                  <a:schemeClr val="bg1"/>
                </a:solidFill>
              </a:rPr>
              <a:t>Groeifonds</a:t>
            </a:r>
            <a:r>
              <a:rPr lang="en-GB" b="1" i="1" dirty="0" smtClean="0">
                <a:solidFill>
                  <a:schemeClr val="bg1"/>
                </a:solidFill>
              </a:rPr>
              <a:t>’ for Einstein Telescope?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039" y="2109"/>
            <a:ext cx="8968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And as always: </a:t>
            </a:r>
            <a:r>
              <a:rPr lang="en-GB" sz="4400" b="1" i="1" dirty="0" smtClean="0">
                <a:solidFill>
                  <a:schemeClr val="bg1"/>
                </a:solidFill>
              </a:rPr>
              <a:t>funding is an issue</a:t>
            </a:r>
            <a:r>
              <a:rPr lang="en-GB" sz="4400" b="1" dirty="0" smtClean="0">
                <a:solidFill>
                  <a:schemeClr val="bg1"/>
                </a:solidFill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sym typeface="Symbol"/>
              </a:rPr>
              <a:t>   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99542"/>
            <a:ext cx="9123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FFFF"/>
                </a:solidFill>
              </a:rPr>
              <a:t>Bad news:</a:t>
            </a:r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i="1" dirty="0" smtClean="0">
                <a:solidFill>
                  <a:schemeClr val="bg1"/>
                </a:solidFill>
              </a:rPr>
              <a:t>some projects require Nikhef  capital investment (</a:t>
            </a:r>
            <a:r>
              <a:rPr lang="en-GB" b="1" i="1" dirty="0" err="1" smtClean="0">
                <a:solidFill>
                  <a:schemeClr val="bg1"/>
                </a:solidFill>
              </a:rPr>
              <a:t>ETpathfinder</a:t>
            </a:r>
            <a:r>
              <a:rPr lang="en-GB" b="1" i="1" dirty="0" smtClean="0">
                <a:solidFill>
                  <a:schemeClr val="bg1"/>
                </a:solidFill>
              </a:rPr>
              <a:t>, ½ M€) &amp; some will overspend  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419622"/>
            <a:ext cx="86269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FFFF"/>
                </a:solidFill>
              </a:rPr>
              <a:t>Good news:</a:t>
            </a:r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1. </a:t>
            </a:r>
            <a:r>
              <a:rPr lang="en-GB" b="1" i="1" dirty="0" smtClean="0">
                <a:solidFill>
                  <a:schemeClr val="bg1"/>
                </a:solidFill>
              </a:rPr>
              <a:t>some projects alleviate Nikhef budget: </a:t>
            </a:r>
            <a:r>
              <a:rPr lang="en-GB" b="1" i="1" dirty="0" smtClean="0">
                <a:solidFill>
                  <a:schemeClr val="bg1"/>
                </a:solidFill>
                <a:sym typeface="Webdings"/>
              </a:rPr>
              <a:t>NWO-Groot &amp; NWO-Physics via </a:t>
            </a:r>
            <a:r>
              <a:rPr lang="en-GB" b="1" i="1" dirty="0" err="1" smtClean="0">
                <a:solidFill>
                  <a:schemeClr val="bg1"/>
                </a:solidFill>
                <a:sym typeface="Webdings"/>
              </a:rPr>
              <a:t>UvA</a:t>
            </a:r>
            <a:r>
              <a:rPr lang="en-GB" b="1" i="1" dirty="0" smtClean="0">
                <a:solidFill>
                  <a:schemeClr val="bg1"/>
                </a:solidFill>
                <a:sym typeface="Webdings"/>
              </a:rPr>
              <a:t> matching</a:t>
            </a:r>
            <a:r>
              <a:rPr lang="en-GB" b="1" i="1" dirty="0" smtClean="0">
                <a:solidFill>
                  <a:schemeClr val="bg1"/>
                </a:solidFill>
              </a:rPr>
              <a:t> </a:t>
            </a:r>
            <a:endParaRPr lang="en-GB" b="1" i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</a:p>
            <a:p>
              <a:pPr algn="ctr"/>
              <a:r>
                <a:rPr lang="en-GB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8028384" y="1266314"/>
            <a:ext cx="8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chemeClr val="bg1"/>
                </a:solidFill>
              </a:rPr>
              <a:t>(I fear)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2487097" y="1637045"/>
            <a:ext cx="6761103" cy="2578695"/>
            <a:chOff x="2487097" y="1565037"/>
            <a:chExt cx="6761103" cy="2578695"/>
          </a:xfrm>
        </p:grpSpPr>
        <p:grpSp>
          <p:nvGrpSpPr>
            <p:cNvPr id="58" name="Group 57"/>
            <p:cNvGrpSpPr/>
            <p:nvPr/>
          </p:nvGrpSpPr>
          <p:grpSpPr>
            <a:xfrm>
              <a:off x="2487097" y="1565037"/>
              <a:ext cx="6761103" cy="2230849"/>
              <a:chOff x="2029897" y="1493182"/>
              <a:chExt cx="7218011" cy="247520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7933" y="1493182"/>
                <a:ext cx="6559975" cy="2455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Rectangle 56"/>
              <p:cNvSpPr/>
              <p:nvPr/>
            </p:nvSpPr>
            <p:spPr>
              <a:xfrm rot="18640883">
                <a:off x="2029897" y="1613823"/>
                <a:ext cx="914400" cy="914400"/>
              </a:xfrm>
              <a:prstGeom prst="rect">
                <a:avLst/>
              </a:prstGeom>
              <a:solidFill>
                <a:srgbClr val="0E0E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2959117" flipH="1">
                <a:off x="2101905" y="3053983"/>
                <a:ext cx="914400" cy="914400"/>
              </a:xfrm>
              <a:prstGeom prst="rect">
                <a:avLst/>
              </a:prstGeom>
              <a:solidFill>
                <a:srgbClr val="0E0E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 rot="21191259">
              <a:off x="4584163" y="1880920"/>
              <a:ext cx="1725613" cy="307777"/>
              <a:chOff x="4355976" y="3613656"/>
              <a:chExt cx="1725613" cy="307777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>
                <a:off x="4355976" y="3732722"/>
                <a:ext cx="1725613" cy="103590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headEnd type="stealth" w="sm" len="med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 rot="176081">
                <a:off x="4579008" y="3613656"/>
                <a:ext cx="13279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p</a:t>
                </a:r>
                <a:r>
                  <a:rPr lang="en-US" sz="1400" b="1" dirty="0" smtClean="0"/>
                  <a:t>article physics</a:t>
                </a:r>
                <a:endParaRPr lang="en-GB" sz="1400" b="1" dirty="0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 rot="21003791">
              <a:off x="7100069" y="1685345"/>
              <a:ext cx="1725613" cy="307777"/>
              <a:chOff x="4355976" y="3613656"/>
              <a:chExt cx="1725613" cy="307777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>
                <a:off x="4355976" y="3732722"/>
                <a:ext cx="1725613" cy="103590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headEnd type="stealth" w="sm" len="med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 rot="176081">
                <a:off x="4751232" y="3613656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astronomy</a:t>
                </a:r>
                <a:endParaRPr lang="en-GB" sz="1400" b="1" dirty="0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804248" y="3435846"/>
              <a:ext cx="627095" cy="707886"/>
            </a:xfrm>
            <a:prstGeom prst="rect">
              <a:avLst/>
            </a:prstGeom>
            <a:solidFill>
              <a:srgbClr val="0E0E2C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 smtClean="0">
                  <a:solidFill>
                    <a:schemeClr val="bg1"/>
                  </a:solidFill>
                  <a:sym typeface="Symbol"/>
                </a:rPr>
                <a:t>  </a:t>
              </a:r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24128" y="3376032"/>
              <a:ext cx="689612" cy="707886"/>
            </a:xfrm>
            <a:prstGeom prst="rect">
              <a:avLst/>
            </a:prstGeom>
            <a:solidFill>
              <a:srgbClr val="0E0E2C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 smtClean="0">
                  <a:solidFill>
                    <a:schemeClr val="bg1"/>
                  </a:solidFill>
                  <a:sym typeface="Symbol"/>
                </a:rPr>
                <a:t>?</a:t>
              </a:r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707904" y="1565037"/>
              <a:ext cx="360040" cy="64667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203848" y="3291830"/>
              <a:ext cx="1211807" cy="707886"/>
            </a:xfrm>
            <a:prstGeom prst="rect">
              <a:avLst/>
            </a:prstGeom>
            <a:solidFill>
              <a:srgbClr val="0E0E2C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 smtClean="0">
                  <a:solidFill>
                    <a:schemeClr val="bg1"/>
                  </a:solidFill>
                  <a:sym typeface="Symbol"/>
                </a:rPr>
                <a:t>GW?</a:t>
              </a:r>
              <a:endParaRPr lang="en-GB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7038" y="2109"/>
            <a:ext cx="894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</a:t>
            </a:r>
            <a:r>
              <a:rPr lang="en-US" sz="4400" b="1" dirty="0" smtClean="0">
                <a:solidFill>
                  <a:schemeClr val="bg1"/>
                </a:solidFill>
              </a:rPr>
              <a:t>article physics &amp; gravitational waves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r="78448"/>
          <a:stretch/>
        </p:blipFill>
        <p:spPr bwMode="auto">
          <a:xfrm>
            <a:off x="1288280" y="3665441"/>
            <a:ext cx="956450" cy="164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66631" y="353073"/>
            <a:ext cx="1101113" cy="3667172"/>
            <a:chOff x="734583" y="353073"/>
            <a:chExt cx="1101113" cy="3667172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8"/>
            <a:stretch/>
          </p:blipFill>
          <p:spPr bwMode="auto">
            <a:xfrm>
              <a:off x="779688" y="2643758"/>
              <a:ext cx="1010903" cy="137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5" r="31512"/>
            <a:stretch/>
          </p:blipFill>
          <p:spPr bwMode="auto">
            <a:xfrm>
              <a:off x="763690" y="353073"/>
              <a:ext cx="1042899" cy="164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 descr="E:\fundkrachte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38" b="68365"/>
            <a:stretch/>
          </p:blipFill>
          <p:spPr bwMode="auto">
            <a:xfrm>
              <a:off x="734583" y="1995686"/>
              <a:ext cx="1101113" cy="92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 rot="16200000">
            <a:off x="67281" y="4259719"/>
            <a:ext cx="1049752" cy="614869"/>
          </a:xfrm>
          <a:prstGeom prst="rect">
            <a:avLst/>
          </a:prstGeom>
          <a:noFill/>
        </p:spPr>
        <p:txBody>
          <a:bodyPr wrap="none" lIns="121242" tIns="60621" rIns="121242" bIns="60621" rtlCol="0">
            <a:spAutoFit/>
          </a:bodyPr>
          <a:lstStyle/>
          <a:p>
            <a:pPr algn="ctr" defTabSz="1211580"/>
            <a:r>
              <a:rPr lang="en-US" sz="1600" b="1" i="1" dirty="0" smtClean="0">
                <a:solidFill>
                  <a:schemeClr val="bg1"/>
                </a:solidFill>
              </a:rPr>
              <a:t>General</a:t>
            </a:r>
          </a:p>
          <a:p>
            <a:pPr algn="ctr" defTabSz="1211580"/>
            <a:r>
              <a:rPr lang="en-US" sz="1600" b="1" i="1" dirty="0" smtClean="0">
                <a:solidFill>
                  <a:schemeClr val="bg1"/>
                </a:solidFill>
              </a:rPr>
              <a:t>Relativity</a:t>
            </a:r>
            <a:endParaRPr lang="nl-NL" sz="1600" b="1" i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218342" y="1936967"/>
            <a:ext cx="1620998" cy="368647"/>
          </a:xfrm>
          <a:prstGeom prst="rect">
            <a:avLst/>
          </a:prstGeom>
          <a:noFill/>
        </p:spPr>
        <p:txBody>
          <a:bodyPr wrap="none" lIns="121242" tIns="60621" rIns="121242" bIns="60621" rtlCol="0">
            <a:spAutoFit/>
          </a:bodyPr>
          <a:lstStyle/>
          <a:p>
            <a:pPr algn="ctr" defTabSz="1211580"/>
            <a:r>
              <a:rPr lang="en-US" sz="1600" b="1" i="1" dirty="0" smtClean="0">
                <a:solidFill>
                  <a:schemeClr val="bg1"/>
                </a:solidFill>
              </a:rPr>
              <a:t>Standard Model</a:t>
            </a:r>
          </a:p>
        </p:txBody>
      </p:sp>
      <p:cxnSp>
        <p:nvCxnSpPr>
          <p:cNvPr id="9" name="Elbow Connector 8"/>
          <p:cNvCxnSpPr>
            <a:stCxn id="34" idx="1"/>
            <a:endCxn id="32" idx="1"/>
          </p:cNvCxnSpPr>
          <p:nvPr/>
        </p:nvCxnSpPr>
        <p:spPr>
          <a:xfrm rot="10800000" flipH="1" flipV="1">
            <a:off x="1166630" y="2459570"/>
            <a:ext cx="45105" cy="872431"/>
          </a:xfrm>
          <a:prstGeom prst="bentConnector3">
            <a:avLst>
              <a:gd name="adj1" fmla="val -312717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flipV="1">
            <a:off x="997889" y="2859782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 flipV="1">
            <a:off x="1150289" y="2427734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 flipV="1">
            <a:off x="1187624" y="3318119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 flipV="1">
            <a:off x="1187624" y="1347614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Elbow Connector 36"/>
          <p:cNvCxnSpPr>
            <a:stCxn id="40" idx="2"/>
            <a:endCxn id="15" idx="2"/>
          </p:cNvCxnSpPr>
          <p:nvPr/>
        </p:nvCxnSpPr>
        <p:spPr>
          <a:xfrm rot="10800000" flipV="1">
            <a:off x="997890" y="1370473"/>
            <a:ext cx="189735" cy="1512168"/>
          </a:xfrm>
          <a:prstGeom prst="bentConnector3">
            <a:avLst>
              <a:gd name="adj1" fmla="val 220484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 flipV="1">
            <a:off x="383019" y="2093983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 flipV="1">
            <a:off x="284722" y="454225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Elbow Connector 41"/>
          <p:cNvCxnSpPr>
            <a:stCxn id="43" idx="0"/>
            <a:endCxn id="35" idx="0"/>
          </p:cNvCxnSpPr>
          <p:nvPr/>
        </p:nvCxnSpPr>
        <p:spPr>
          <a:xfrm rot="5400000">
            <a:off x="-868425" y="3292850"/>
            <a:ext cx="2427452" cy="121156"/>
          </a:xfrm>
          <a:prstGeom prst="bentConnector4">
            <a:avLst>
              <a:gd name="adj1" fmla="val -413"/>
              <a:gd name="adj2" fmla="val 17627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-3310" y="2954887"/>
            <a:ext cx="421910" cy="707886"/>
          </a:xfrm>
          <a:prstGeom prst="rect">
            <a:avLst/>
          </a:prstGeom>
          <a:solidFill>
            <a:srgbClr val="0E0E2C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 flipV="1">
            <a:off x="899592" y="454225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 flipV="1">
            <a:off x="1259632" y="454225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Elbow Connector 52"/>
          <p:cNvCxnSpPr>
            <a:stCxn id="55" idx="0"/>
            <a:endCxn id="54" idx="6"/>
          </p:cNvCxnSpPr>
          <p:nvPr/>
        </p:nvCxnSpPr>
        <p:spPr>
          <a:xfrm rot="5400000" flipH="1">
            <a:off x="1102472" y="4407954"/>
            <a:ext cx="22860" cy="337181"/>
          </a:xfrm>
          <a:prstGeom prst="bentConnector4">
            <a:avLst>
              <a:gd name="adj1" fmla="val 106382"/>
              <a:gd name="adj2" fmla="val 5339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059832" y="4083918"/>
            <a:ext cx="6203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FFFF"/>
                </a:solidFill>
              </a:rPr>
              <a:t>CERN connections: </a:t>
            </a:r>
            <a:r>
              <a:rPr lang="en-US" b="1" i="1" dirty="0" smtClean="0">
                <a:solidFill>
                  <a:schemeClr val="bg1"/>
                </a:solidFill>
              </a:rPr>
              <a:t/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Technology: vacuum, </a:t>
            </a:r>
            <a:r>
              <a:rPr lang="en-US" b="1" i="1" dirty="0" err="1" smtClean="0">
                <a:solidFill>
                  <a:schemeClr val="bg1"/>
                </a:solidFill>
              </a:rPr>
              <a:t>cryo</a:t>
            </a:r>
            <a:r>
              <a:rPr lang="en-US" b="1" i="1" dirty="0" smtClean="0">
                <a:solidFill>
                  <a:schemeClr val="bg1"/>
                </a:solidFill>
              </a:rPr>
              <a:t>, controls, civil </a:t>
            </a:r>
            <a:r>
              <a:rPr lang="en-US" b="1" i="1" dirty="0" err="1" smtClean="0">
                <a:solidFill>
                  <a:schemeClr val="bg1"/>
                </a:solidFill>
              </a:rPr>
              <a:t>engin</a:t>
            </a:r>
            <a:r>
              <a:rPr lang="en-US" b="1" i="1" dirty="0" smtClean="0">
                <a:solidFill>
                  <a:schemeClr val="bg1"/>
                </a:solidFill>
              </a:rPr>
              <a:t>. &amp; computing</a:t>
            </a:r>
            <a:r>
              <a:rPr lang="en-US" b="1" i="1" dirty="0">
                <a:solidFill>
                  <a:schemeClr val="bg1"/>
                </a:solidFill>
              </a:rPr>
              <a:t/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&amp; also: </a:t>
            </a:r>
            <a:r>
              <a:rPr lang="en-US" b="1" i="1" dirty="0" err="1" smtClean="0">
                <a:solidFill>
                  <a:schemeClr val="bg1"/>
                </a:solidFill>
              </a:rPr>
              <a:t>EuCAPT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i="1" dirty="0" err="1" smtClean="0">
                <a:solidFill>
                  <a:schemeClr val="bg1"/>
                </a:solidFill>
              </a:rPr>
              <a:t>Giudice’s</a:t>
            </a:r>
            <a:r>
              <a:rPr lang="en-US" b="1" i="1" dirty="0" smtClean="0">
                <a:solidFill>
                  <a:schemeClr val="bg1"/>
                </a:solidFill>
              </a:rPr>
              <a:t> talk @ EPPS symposium, JENAS, </a:t>
            </a:r>
            <a:r>
              <a:rPr lang="en-US" sz="1400" b="1" dirty="0" smtClean="0">
                <a:solidFill>
                  <a:schemeClr val="bg1"/>
                </a:solidFill>
                <a:sym typeface="Symbol"/>
              </a:rPr>
              <a:t>   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59832" y="691991"/>
            <a:ext cx="6043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FFFF"/>
                </a:solidFill>
              </a:rPr>
              <a:t>‘Particle physics like’ science: </a:t>
            </a:r>
            <a:r>
              <a:rPr lang="en-US" b="1" i="1" dirty="0" smtClean="0">
                <a:solidFill>
                  <a:schemeClr val="bg1"/>
                </a:solidFill>
              </a:rPr>
              <a:t/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extreme matter, origin of elements, graviton, early Universe, 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d</a:t>
            </a:r>
            <a:r>
              <a:rPr lang="en-US" b="1" i="1" dirty="0" smtClean="0">
                <a:solidFill>
                  <a:schemeClr val="bg1"/>
                </a:solidFill>
              </a:rPr>
              <a:t>ark matter &amp; -energy, quantum gravity, </a:t>
            </a:r>
            <a:r>
              <a:rPr lang="en-US" sz="1400" b="1" dirty="0">
                <a:solidFill>
                  <a:schemeClr val="bg1"/>
                </a:solidFill>
                <a:sym typeface="Symbol"/>
              </a:rPr>
              <a:t>   </a:t>
            </a:r>
            <a:r>
              <a:rPr lang="en-US" sz="1400" b="1" dirty="0" smtClean="0">
                <a:solidFill>
                  <a:schemeClr val="bg1"/>
                </a:solidFill>
                <a:sym typeface="Symbol"/>
              </a:rPr>
              <a:t>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4" name="TextBox 43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427984" y="4371950"/>
            <a:ext cx="2952328" cy="261610"/>
            <a:chOff x="4427984" y="4371950"/>
            <a:chExt cx="2952328" cy="261610"/>
          </a:xfrm>
        </p:grpSpPr>
        <p:sp>
          <p:nvSpPr>
            <p:cNvPr id="4" name="TextBox 3"/>
            <p:cNvSpPr txBox="1"/>
            <p:nvPr/>
          </p:nvSpPr>
          <p:spPr>
            <a:xfrm>
              <a:off x="5148065" y="4371950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100" b="1" i="1" dirty="0" smtClean="0">
                  <a:solidFill>
                    <a:schemeClr val="bg1"/>
                  </a:solidFill>
                </a:rPr>
                <a:t>2018</a:t>
              </a:r>
              <a:endParaRPr lang="nl-NL" sz="11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76256" y="4371950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100" b="1" i="1" dirty="0" smtClean="0">
                  <a:solidFill>
                    <a:schemeClr val="bg1"/>
                  </a:solidFill>
                </a:rPr>
                <a:t>2019</a:t>
              </a:r>
              <a:endParaRPr lang="nl-NL" sz="11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27984" y="4371950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100" b="1" i="1" dirty="0" smtClean="0">
                  <a:solidFill>
                    <a:schemeClr val="bg1"/>
                  </a:solidFill>
                </a:rPr>
                <a:t>2020</a:t>
              </a:r>
              <a:endParaRPr lang="nl-NL" sz="11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flipH="1">
            <a:off x="5652120" y="4177412"/>
            <a:ext cx="2963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solidFill>
                  <a:srgbClr val="00FFFF"/>
                </a:solidFill>
              </a:rPr>
              <a:t>(2019: CERN-INFN-</a:t>
            </a:r>
            <a:r>
              <a:rPr lang="nl-NL" sz="1400" b="1" dirty="0" err="1" smtClean="0">
                <a:solidFill>
                  <a:srgbClr val="00FFFF"/>
                </a:solidFill>
              </a:rPr>
              <a:t>Nikhef</a:t>
            </a:r>
            <a:r>
              <a:rPr lang="nl-NL" sz="1400" b="1" dirty="0" smtClean="0">
                <a:solidFill>
                  <a:srgbClr val="00FFFF"/>
                </a:solidFill>
              </a:rPr>
              <a:t> </a:t>
            </a:r>
            <a:r>
              <a:rPr lang="nl-NL" sz="1400" b="1" dirty="0" err="1" smtClean="0">
                <a:solidFill>
                  <a:srgbClr val="00FFFF"/>
                </a:solidFill>
              </a:rPr>
              <a:t>MoU</a:t>
            </a:r>
            <a:r>
              <a:rPr lang="nl-NL" sz="1400" b="1" dirty="0" smtClean="0">
                <a:solidFill>
                  <a:srgbClr val="00FFFF"/>
                </a:solidFill>
              </a:rPr>
              <a:t>)</a:t>
            </a:r>
            <a:endParaRPr lang="nl-NL" sz="14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public.virgo-gw.eu/wp-content/grand-media/image/2015_11_06_VirgoAerialView_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" y="1635646"/>
            <a:ext cx="5509010" cy="32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496" y="843558"/>
            <a:ext cx="550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Our science project</a:t>
            </a:r>
          </a:p>
          <a:p>
            <a:r>
              <a:rPr lang="en-US" sz="2400" dirty="0" smtClean="0">
                <a:solidFill>
                  <a:srgbClr val="00FFFF"/>
                </a:solidFill>
              </a:rPr>
              <a:t>3,5 M€ (2019-2023) mostly Virgo upgrades</a:t>
            </a:r>
            <a:endParaRPr lang="en-GB" sz="2400" dirty="0">
              <a:solidFill>
                <a:srgbClr val="00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1603702"/>
            <a:ext cx="3497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FFFF"/>
                </a:solidFill>
              </a:rPr>
              <a:t>Science for coming decade(s)</a:t>
            </a:r>
            <a:br>
              <a:rPr lang="en-US" b="1" i="1" dirty="0">
                <a:solidFill>
                  <a:srgbClr val="00FFFF"/>
                </a:solidFill>
              </a:rPr>
            </a:br>
            <a:r>
              <a:rPr lang="en-US" b="1" i="1" dirty="0">
                <a:solidFill>
                  <a:srgbClr val="00FFFF"/>
                </a:solidFill>
              </a:rPr>
              <a:t>lots of data analysis/simulation</a:t>
            </a:r>
            <a:br>
              <a:rPr lang="en-US" b="1" i="1" dirty="0">
                <a:solidFill>
                  <a:srgbClr val="00FFFF"/>
                </a:solidFill>
              </a:rPr>
            </a:br>
            <a:r>
              <a:rPr lang="en-US" b="1" i="1" dirty="0">
                <a:solidFill>
                  <a:srgbClr val="00FFFF"/>
                </a:solidFill>
              </a:rPr>
              <a:t>Steady flow of </a:t>
            </a:r>
            <a:r>
              <a:rPr lang="en-US" b="1" i="1" dirty="0" smtClean="0">
                <a:solidFill>
                  <a:srgbClr val="00FFFF"/>
                </a:solidFill>
              </a:rPr>
              <a:t>publications</a:t>
            </a:r>
            <a:endParaRPr lang="en-US" b="1" i="1" dirty="0">
              <a:solidFill>
                <a:srgbClr val="00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4803998"/>
            <a:ext cx="571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also 2.6 M€ (2019-2025) for junior scientists (PhD/Postdoc)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23" name="Group 22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2411760" y="1166"/>
            <a:ext cx="6732240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41" name="Rectangle 40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2040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71715" y="51470"/>
            <a:ext cx="5388517" cy="13182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2010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33" name="TextBox 32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71102" y="1259057"/>
            <a:ext cx="5806705" cy="358358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301" y="1635644"/>
            <a:ext cx="5508811" cy="3272306"/>
            <a:chOff x="-18510" y="1635644"/>
            <a:chExt cx="5508811" cy="3272306"/>
          </a:xfrm>
        </p:grpSpPr>
        <p:sp>
          <p:nvSpPr>
            <p:cNvPr id="3" name="Rectangle 2"/>
            <p:cNvSpPr/>
            <p:nvPr/>
          </p:nvSpPr>
          <p:spPr>
            <a:xfrm>
              <a:off x="-18510" y="1635644"/>
              <a:ext cx="5508613" cy="32723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101010"/>
                </a:clrFrom>
                <a:clrTo>
                  <a:srgbClr val="10101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1" t="11275" r="14970" b="14142"/>
            <a:stretch/>
          </p:blipFill>
          <p:spPr>
            <a:xfrm>
              <a:off x="27565" y="1635645"/>
              <a:ext cx="5462736" cy="327230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5496" y="843558"/>
            <a:ext cx="550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Our science project</a:t>
            </a:r>
          </a:p>
          <a:p>
            <a:r>
              <a:rPr lang="en-US" sz="2400" dirty="0" smtClean="0">
                <a:solidFill>
                  <a:srgbClr val="00FFFF"/>
                </a:solidFill>
              </a:rPr>
              <a:t>3,5 M€ (2019-2023) mostly Virgo upgrades</a:t>
            </a:r>
            <a:endParaRPr lang="en-GB" sz="2400" dirty="0">
              <a:solidFill>
                <a:srgbClr val="00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4803998"/>
            <a:ext cx="571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also 2.6 M€ (2019-2025) for junior scientists (PhD/Postdoc)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23" name="Group 22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2411760" y="1166"/>
            <a:ext cx="6732240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580112" y="1603702"/>
            <a:ext cx="3497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FFFF"/>
                </a:solidFill>
              </a:rPr>
              <a:t>Science for coming decade(s)</a:t>
            </a:r>
            <a:br>
              <a:rPr lang="en-US" b="1" i="1" dirty="0">
                <a:solidFill>
                  <a:srgbClr val="00FFFF"/>
                </a:solidFill>
              </a:rPr>
            </a:br>
            <a:r>
              <a:rPr lang="en-US" b="1" i="1" dirty="0">
                <a:solidFill>
                  <a:srgbClr val="00FFFF"/>
                </a:solidFill>
              </a:rPr>
              <a:t>lots of data analysis/simulation</a:t>
            </a:r>
            <a:br>
              <a:rPr lang="en-US" b="1" i="1" dirty="0">
                <a:solidFill>
                  <a:srgbClr val="00FFFF"/>
                </a:solidFill>
              </a:rPr>
            </a:br>
            <a:r>
              <a:rPr lang="en-US" b="1" i="1" dirty="0">
                <a:solidFill>
                  <a:srgbClr val="00FFFF"/>
                </a:solidFill>
              </a:rPr>
              <a:t>Steady flow of </a:t>
            </a:r>
            <a:r>
              <a:rPr lang="en-US" b="1" i="1" dirty="0" smtClean="0">
                <a:solidFill>
                  <a:srgbClr val="00FFFF"/>
                </a:solidFill>
              </a:rPr>
              <a:t>publications</a:t>
            </a:r>
            <a:endParaRPr lang="en-US" b="1" i="1" dirty="0">
              <a:solidFill>
                <a:srgbClr val="00FFFF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44" name="Rectangle 43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2040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71715" y="51470"/>
            <a:ext cx="5388517" cy="13182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2010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455692" y="2872650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Masses in M</a:t>
            </a:r>
            <a:r>
              <a:rPr lang="en-GB" sz="1400" b="1" baseline="-250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</a:t>
            </a:r>
            <a:endParaRPr lang="en-GB" sz="1400" b="1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5616" y="2239293"/>
            <a:ext cx="660853" cy="692497"/>
            <a:chOff x="1115616" y="2239293"/>
            <a:chExt cx="660853" cy="692497"/>
          </a:xfrm>
        </p:grpSpPr>
        <p:sp>
          <p:nvSpPr>
            <p:cNvPr id="6" name="Oval 5"/>
            <p:cNvSpPr/>
            <p:nvPr/>
          </p:nvSpPr>
          <p:spPr>
            <a:xfrm>
              <a:off x="1115616" y="2252573"/>
              <a:ext cx="660853" cy="679217"/>
            </a:xfrm>
            <a:prstGeom prst="ellipse">
              <a:avLst/>
            </a:prstGeom>
            <a:solidFill>
              <a:schemeClr val="bg1">
                <a:alpha val="67059"/>
              </a:schemeClr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66159" y="2239293"/>
              <a:ext cx="55976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/>
                <a:t>1</a:t>
              </a:r>
              <a:r>
                <a:rPr lang="en-GB" sz="1400" b="1" baseline="30000" dirty="0" smtClean="0"/>
                <a:t>st</a:t>
              </a:r>
              <a:endParaRPr lang="en-GB" sz="1400" b="1" dirty="0"/>
            </a:p>
            <a:p>
              <a:pPr algn="ctr"/>
              <a:r>
                <a:rPr lang="en-GB" sz="1400" b="1" dirty="0" smtClean="0"/>
                <a:t>BBH</a:t>
              </a:r>
            </a:p>
            <a:p>
              <a:pPr algn="ctr"/>
              <a:r>
                <a:rPr lang="en-GB" sz="1100" b="1" dirty="0" smtClean="0"/>
                <a:t>(2015)</a:t>
              </a:r>
              <a:endParaRPr lang="en-GB" sz="11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21807" y="4083918"/>
            <a:ext cx="559769" cy="720080"/>
            <a:chOff x="3321807" y="4083918"/>
            <a:chExt cx="559769" cy="720080"/>
          </a:xfrm>
        </p:grpSpPr>
        <p:sp>
          <p:nvSpPr>
            <p:cNvPr id="34" name="Oval 33"/>
            <p:cNvSpPr/>
            <p:nvPr/>
          </p:nvSpPr>
          <p:spPr>
            <a:xfrm>
              <a:off x="3427669" y="4083918"/>
              <a:ext cx="348045" cy="720080"/>
            </a:xfrm>
            <a:prstGeom prst="ellipse">
              <a:avLst/>
            </a:prstGeom>
            <a:solidFill>
              <a:schemeClr val="bg1">
                <a:alpha val="67059"/>
              </a:schemeClr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21807" y="4083918"/>
              <a:ext cx="55976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/>
                <a:t>1</a:t>
              </a:r>
              <a:r>
                <a:rPr lang="en-GB" sz="1400" b="1" baseline="30000" dirty="0" smtClean="0"/>
                <a:t>st</a:t>
              </a:r>
              <a:endParaRPr lang="en-GB" sz="1400" b="1" dirty="0"/>
            </a:p>
            <a:p>
              <a:pPr algn="ctr"/>
              <a:r>
                <a:rPr lang="en-GB" sz="1400" b="1" dirty="0" smtClean="0"/>
                <a:t>BNS</a:t>
              </a:r>
            </a:p>
            <a:p>
              <a:pPr algn="ctr"/>
              <a:r>
                <a:rPr lang="en-GB" sz="1100" b="1" dirty="0" smtClean="0"/>
                <a:t>(2017)</a:t>
              </a:r>
              <a:endParaRPr lang="en-GB" sz="11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71102" y="1259057"/>
            <a:ext cx="5806705" cy="358358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2627784" y="1615213"/>
            <a:ext cx="930675" cy="974540"/>
            <a:chOff x="2627784" y="1615213"/>
            <a:chExt cx="930675" cy="974540"/>
          </a:xfrm>
        </p:grpSpPr>
        <p:sp>
          <p:nvSpPr>
            <p:cNvPr id="33" name="Oval 32"/>
            <p:cNvSpPr/>
            <p:nvPr/>
          </p:nvSpPr>
          <p:spPr>
            <a:xfrm>
              <a:off x="2627784" y="1615213"/>
              <a:ext cx="930675" cy="956537"/>
            </a:xfrm>
            <a:prstGeom prst="ellipse">
              <a:avLst/>
            </a:prstGeom>
            <a:solidFill>
              <a:schemeClr val="bg1">
                <a:alpha val="67059"/>
              </a:schemeClr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88390" y="1635646"/>
              <a:ext cx="60946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/>
                <a:t>‘mass</a:t>
              </a:r>
            </a:p>
            <a:p>
              <a:pPr algn="ctr"/>
              <a:r>
                <a:rPr lang="en-GB" sz="1400" b="1" dirty="0" smtClean="0"/>
                <a:t>gap’</a:t>
              </a:r>
            </a:p>
            <a:p>
              <a:pPr algn="ctr"/>
              <a:r>
                <a:rPr lang="en-GB" sz="1400" b="1" dirty="0" smtClean="0"/>
                <a:t>BH</a:t>
              </a:r>
            </a:p>
            <a:p>
              <a:pPr algn="ctr"/>
              <a:r>
                <a:rPr lang="en-GB" sz="1100" b="1" dirty="0" smtClean="0"/>
                <a:t>(2019</a:t>
              </a:r>
              <a:r>
                <a:rPr lang="en-GB" sz="1400" b="1" dirty="0" smtClean="0"/>
                <a:t>)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94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496" y="843558"/>
            <a:ext cx="5501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Our science project</a:t>
            </a:r>
          </a:p>
          <a:p>
            <a:r>
              <a:rPr lang="en-US" sz="2400" dirty="0">
                <a:solidFill>
                  <a:srgbClr val="00FFFF"/>
                </a:solidFill>
              </a:rPr>
              <a:t>3</a:t>
            </a:r>
            <a:r>
              <a:rPr lang="en-US" sz="2400" dirty="0" smtClean="0">
                <a:solidFill>
                  <a:srgbClr val="00FFFF"/>
                </a:solidFill>
              </a:rPr>
              <a:t>,6 M€ (2019-2022) mostly Virgo upgrades</a:t>
            </a:r>
            <a:endParaRPr lang="en-GB" sz="2400" dirty="0">
              <a:solidFill>
                <a:srgbClr val="00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4803998"/>
            <a:ext cx="571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also 2.6 M€ (2019-2025) for junior scientists (PhD/Postdoc)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23" name="Group 22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2411760" y="1166"/>
            <a:ext cx="6732240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https://logbook.virgo-gw.eu/virgo/uploads/49445_1600427647_20200918_1013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b="3759"/>
          <a:stretch/>
        </p:blipFill>
        <p:spPr bwMode="auto">
          <a:xfrm>
            <a:off x="82348" y="1646439"/>
            <a:ext cx="5497764" cy="32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1914" y="2132151"/>
            <a:ext cx="12202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n</a:t>
            </a:r>
            <a:r>
              <a:rPr lang="en-US" sz="2000" b="1" i="1" dirty="0" smtClean="0"/>
              <a:t>ice</a:t>
            </a:r>
          </a:p>
          <a:p>
            <a:pPr algn="ctr"/>
            <a:r>
              <a:rPr lang="en-US" sz="2000" b="1" i="1" dirty="0" smtClean="0"/>
              <a:t>Nikhef</a:t>
            </a:r>
          </a:p>
          <a:p>
            <a:pPr algn="ctr"/>
            <a:r>
              <a:rPr lang="en-US" sz="2000" b="1" i="1" dirty="0" smtClean="0"/>
              <a:t>hardware</a:t>
            </a:r>
            <a:endParaRPr lang="en-GB" sz="20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80112" y="1603702"/>
            <a:ext cx="35127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FFFF"/>
                </a:solidFill>
              </a:rPr>
              <a:t>Science for coming decade(s)</a:t>
            </a:r>
            <a:br>
              <a:rPr lang="en-US" b="1" i="1" dirty="0">
                <a:solidFill>
                  <a:srgbClr val="00FFFF"/>
                </a:solidFill>
              </a:rPr>
            </a:br>
            <a:r>
              <a:rPr lang="en-US" b="1" i="1" dirty="0">
                <a:solidFill>
                  <a:srgbClr val="00FFFF"/>
                </a:solidFill>
              </a:rPr>
              <a:t>lots of data analysis/simulation</a:t>
            </a:r>
            <a:br>
              <a:rPr lang="en-US" b="1" i="1" dirty="0">
                <a:solidFill>
                  <a:srgbClr val="00FFFF"/>
                </a:solidFill>
              </a:rPr>
            </a:br>
            <a:r>
              <a:rPr lang="en-US" b="1" i="1" dirty="0">
                <a:solidFill>
                  <a:srgbClr val="00FFFF"/>
                </a:solidFill>
              </a:rPr>
              <a:t>Steady flow of 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Continuous noise hunting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Virgo Phase-I upgrade </a:t>
            </a:r>
            <a:r>
              <a:rPr lang="en-US" sz="1400" b="1" dirty="0" smtClean="0">
                <a:solidFill>
                  <a:schemeClr val="bg1"/>
                </a:solidFill>
              </a:rPr>
              <a:t>(funded)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f-dependent  squeezer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Gravity Gradient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New/better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Better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Virgo Phase-II upgrade </a:t>
            </a:r>
            <a:r>
              <a:rPr lang="en-US" sz="1400" b="1" dirty="0" smtClean="0">
                <a:solidFill>
                  <a:schemeClr val="bg1"/>
                </a:solidFill>
              </a:rPr>
              <a:t>(unfunded)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Large mirrors!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And more </a:t>
            </a:r>
            <a:r>
              <a:rPr lang="en-US" sz="1200" b="1" dirty="0" smtClean="0">
                <a:solidFill>
                  <a:schemeClr val="bg1"/>
                </a:solidFill>
                <a:sym typeface="Symbol"/>
              </a:rPr>
              <a:t>   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37" name="Rectangle 36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2040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71715" y="51470"/>
            <a:ext cx="5388517" cy="13182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2010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4" name="TextBox 43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34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5" name="Group 4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" y="1635646"/>
            <a:ext cx="5437003" cy="326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843558"/>
            <a:ext cx="536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Our ‘fun’ project</a:t>
            </a:r>
          </a:p>
          <a:p>
            <a:r>
              <a:rPr lang="en-US" sz="2400" dirty="0" smtClean="0">
                <a:solidFill>
                  <a:srgbClr val="00FFFF"/>
                </a:solidFill>
              </a:rPr>
              <a:t>14,5 M€ (2019-2022) for hardware alone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104" y="1275606"/>
            <a:ext cx="36842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Cleanroom (contract awarded)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Vacuum vessels (tender posted)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The real exciting fun: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Vibration attenuators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10-20 K cryogenics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Fancy (silicon) optics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&amp; optics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Modern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Testbed for creative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err="1" smtClean="0">
                <a:solidFill>
                  <a:schemeClr val="bg1"/>
                </a:solidFill>
              </a:rPr>
              <a:t>Conor’s</a:t>
            </a:r>
            <a:r>
              <a:rPr lang="en-US" b="1" i="1" dirty="0" smtClean="0">
                <a:solidFill>
                  <a:schemeClr val="bg1"/>
                </a:solidFill>
              </a:rPr>
              <a:t> ERC starting grant</a:t>
            </a:r>
          </a:p>
          <a:p>
            <a:r>
              <a:rPr lang="en-US" b="1" i="1" dirty="0">
                <a:solidFill>
                  <a:srgbClr val="00FFFF"/>
                </a:solidFill>
              </a:rPr>
              <a:t> </a:t>
            </a:r>
            <a:r>
              <a:rPr lang="en-US" b="1" i="1" dirty="0" smtClean="0">
                <a:solidFill>
                  <a:srgbClr val="00FFFF"/>
                </a:solidFill>
              </a:rPr>
              <a:t>             Long-term R&amp;D laboratory</a:t>
            </a:r>
          </a:p>
          <a:p>
            <a:r>
              <a:rPr lang="en-US" b="1" i="1" dirty="0" smtClean="0">
                <a:solidFill>
                  <a:srgbClr val="00FFFF"/>
                </a:solidFill>
              </a:rPr>
              <a:t>              Key to collaboration industry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800" b="1" dirty="0" smtClean="0">
                <a:solidFill>
                  <a:schemeClr val="bg1"/>
                </a:solidFill>
              </a:rPr>
              <a:t>  </a:t>
            </a:r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Maastricht University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79912" y="0"/>
            <a:ext cx="5364088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" y="1166"/>
            <a:ext cx="2282248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35496" y="4803998"/>
            <a:ext cx="574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ill run out of funding in 2024 </a:t>
            </a:r>
            <a:r>
              <a:rPr lang="en-US" sz="1400" dirty="0" smtClean="0">
                <a:solidFill>
                  <a:schemeClr val="bg1"/>
                </a:solidFill>
                <a:sym typeface="Symbol"/>
              </a:rPr>
              <a:t>   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i.e. new grants needed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986" y="-20538"/>
            <a:ext cx="9052514" cy="246221"/>
            <a:chOff x="19986" y="-20538"/>
            <a:chExt cx="9052514" cy="246221"/>
          </a:xfrm>
        </p:grpSpPr>
        <p:grpSp>
          <p:nvGrpSpPr>
            <p:cNvPr id="23" name="Group 22"/>
            <p:cNvGrpSpPr/>
            <p:nvPr/>
          </p:nvGrpSpPr>
          <p:grpSpPr>
            <a:xfrm>
              <a:off x="71500" y="38238"/>
              <a:ext cx="9001000" cy="128668"/>
              <a:chOff x="35496" y="31025"/>
              <a:chExt cx="9001000" cy="12866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5496" y="31025"/>
                <a:ext cx="1800200" cy="128668"/>
              </a:xfrm>
              <a:prstGeom prst="rect">
                <a:avLst/>
              </a:prstGeom>
              <a:solidFill>
                <a:srgbClr val="101032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35696" y="31025"/>
                <a:ext cx="1800200" cy="128668"/>
              </a:xfrm>
              <a:prstGeom prst="rect">
                <a:avLst/>
              </a:prstGeom>
              <a:solidFill>
                <a:srgbClr val="101032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635896" y="31025"/>
                <a:ext cx="1800200" cy="128668"/>
              </a:xfrm>
              <a:prstGeom prst="rect">
                <a:avLst/>
              </a:prstGeom>
              <a:solidFill>
                <a:srgbClr val="101032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436096" y="31025"/>
                <a:ext cx="1800200" cy="128668"/>
              </a:xfrm>
              <a:prstGeom prst="rect">
                <a:avLst/>
              </a:prstGeom>
              <a:solidFill>
                <a:srgbClr val="101032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236296" y="31025"/>
                <a:ext cx="1800200" cy="128668"/>
              </a:xfrm>
              <a:prstGeom prst="rect">
                <a:avLst/>
              </a:prstGeom>
              <a:solidFill>
                <a:srgbClr val="101032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9986" y="-20538"/>
              <a:ext cx="447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chemeClr val="bg1"/>
                  </a:solidFill>
                </a:rPr>
                <a:t>2000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20186" y="-20538"/>
              <a:ext cx="447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chemeClr val="bg1"/>
                  </a:solidFill>
                </a:rPr>
                <a:t>2010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35896" y="-20538"/>
              <a:ext cx="447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chemeClr val="bg1"/>
                  </a:solidFill>
                </a:rPr>
                <a:t>2020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36096" y="-20538"/>
              <a:ext cx="447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chemeClr val="bg1"/>
                  </a:solidFill>
                </a:rPr>
                <a:t>2030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20786" y="-20538"/>
              <a:ext cx="447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chemeClr val="bg1"/>
                  </a:solidFill>
                </a:rPr>
                <a:t>2040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31955" y="36663"/>
            <a:ext cx="5640545" cy="123030"/>
          </a:xfrm>
          <a:prstGeom prst="rect">
            <a:avLst/>
          </a:prstGeom>
          <a:solidFill>
            <a:srgbClr val="00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42" name="Rectangle 41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03963" y="37450"/>
            <a:ext cx="5640037" cy="130244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2040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98402" y="-24933"/>
            <a:ext cx="138211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i="1" u="sng" dirty="0">
                <a:solidFill>
                  <a:srgbClr val="000000"/>
                </a:solidFill>
              </a:rPr>
              <a:t>t</a:t>
            </a:r>
            <a:r>
              <a:rPr lang="en-GB" sz="1000" b="1" i="1" u="sng" dirty="0" smtClean="0">
                <a:solidFill>
                  <a:srgbClr val="000000"/>
                </a:solidFill>
              </a:rPr>
              <a:t>he</a:t>
            </a:r>
            <a:r>
              <a:rPr lang="en-GB" sz="1000" b="1" i="1" dirty="0" smtClean="0">
                <a:solidFill>
                  <a:srgbClr val="000000"/>
                </a:solidFill>
              </a:rPr>
              <a:t> long-term R&amp;D lab</a:t>
            </a:r>
            <a:endParaRPr lang="en-GB" sz="1000" b="1" i="1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/>
          <p:cNvCxnSpPr/>
          <p:nvPr/>
        </p:nvCxnSpPr>
        <p:spPr>
          <a:xfrm>
            <a:off x="5724128" y="4227934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724128" y="4515966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7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16" name="Group 15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6012160" y="0"/>
            <a:ext cx="3131840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0" y="1166"/>
            <a:ext cx="3779911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5652120" y="1491630"/>
            <a:ext cx="34918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Geology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KNMI, TNO, Liège, Aachen, 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Bonn, </a:t>
            </a:r>
            <a:r>
              <a:rPr lang="en-US" sz="1400" b="1" i="1" dirty="0" smtClean="0">
                <a:solidFill>
                  <a:schemeClr val="bg1"/>
                </a:solidFill>
                <a:sym typeface="Symbol"/>
              </a:rPr>
              <a:t>   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Many discussions with</a:t>
            </a:r>
            <a:br>
              <a:rPr lang="en-US" b="1" i="1" dirty="0" smtClean="0">
                <a:solidFill>
                  <a:schemeClr val="bg1"/>
                </a:solidFill>
                <a:sym typeface="Symbol"/>
              </a:rPr>
            </a:b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civil engineering firms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bg1"/>
                </a:solidFill>
              </a:rPr>
              <a:t>Terziet</a:t>
            </a:r>
            <a:r>
              <a:rPr lang="en-US" b="1" dirty="0" smtClean="0">
                <a:solidFill>
                  <a:schemeClr val="bg1"/>
                </a:solidFill>
              </a:rPr>
              <a:t>: continuous seismic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2021: </a:t>
            </a:r>
            <a:r>
              <a:rPr lang="en-US" b="1" dirty="0" err="1" smtClean="0">
                <a:solidFill>
                  <a:schemeClr val="bg1"/>
                </a:solidFill>
              </a:rPr>
              <a:t>Cottessen</a:t>
            </a:r>
            <a:r>
              <a:rPr lang="en-US" b="1" dirty="0" smtClean="0">
                <a:solidFill>
                  <a:schemeClr val="bg1"/>
                </a:solidFill>
              </a:rPr>
              <a:t> borehole?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2021: passive/active seismic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2022: 3-4 more boreholes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              </a:t>
            </a:r>
            <a:r>
              <a:rPr lang="en-US" b="1" i="1" dirty="0" smtClean="0">
                <a:solidFill>
                  <a:srgbClr val="00FFFF"/>
                </a:solidFill>
              </a:rPr>
              <a:t>2023: optimal ET site?</a:t>
            </a:r>
            <a:endParaRPr lang="en-US" sz="800" b="1" i="1" dirty="0">
              <a:solidFill>
                <a:srgbClr val="00FFFF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Liège University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RWTH Aachen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496" y="843558"/>
            <a:ext cx="4985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1. large cryogenic Si mirror test setup</a:t>
            </a:r>
          </a:p>
          <a:p>
            <a:r>
              <a:rPr lang="en-US" sz="2400" i="1" dirty="0" smtClean="0">
                <a:solidFill>
                  <a:srgbClr val="00FFFF"/>
                </a:solidFill>
              </a:rPr>
              <a:t>2. geology: active seismic &amp; boreholes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10530" r="16424" b="15288"/>
          <a:stretch/>
        </p:blipFill>
        <p:spPr bwMode="auto">
          <a:xfrm>
            <a:off x="79732" y="1635646"/>
            <a:ext cx="5500380" cy="326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5496" y="4803998"/>
            <a:ext cx="569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Crucial: pinpoint optimal ET layout in </a:t>
            </a:r>
            <a:r>
              <a:rPr lang="en-US" dirty="0" err="1" smtClean="0">
                <a:solidFill>
                  <a:schemeClr val="bg1"/>
                </a:solidFill>
              </a:rPr>
              <a:t>Euregio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euse-Rhine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50" b="16432"/>
          <a:stretch/>
        </p:blipFill>
        <p:spPr>
          <a:xfrm>
            <a:off x="79732" y="1641046"/>
            <a:ext cx="5500380" cy="32625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382" y="1619801"/>
            <a:ext cx="5518730" cy="3283788"/>
            <a:chOff x="61382" y="1619801"/>
            <a:chExt cx="5518730" cy="3283788"/>
          </a:xfrm>
        </p:grpSpPr>
        <p:pic>
          <p:nvPicPr>
            <p:cNvPr id="31" name="Content Placeholder 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89" r="11527" b="11962"/>
            <a:stretch/>
          </p:blipFill>
          <p:spPr>
            <a:xfrm rot="5400000">
              <a:off x="-731910" y="2428939"/>
              <a:ext cx="3182130" cy="159554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9" t="11679" r="18771" b="26639"/>
            <a:stretch/>
          </p:blipFill>
          <p:spPr>
            <a:xfrm>
              <a:off x="2103753" y="1619801"/>
              <a:ext cx="3476359" cy="3283788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39" name="Rectangle 38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2030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2040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07904" y="41057"/>
            <a:ext cx="924021" cy="12303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4860032" y="1000059"/>
            <a:ext cx="152457" cy="504056"/>
          </a:xfrm>
          <a:prstGeom prst="rightBrac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6" name="TextBox 45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957191" y="1021255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15 </a:t>
            </a:r>
            <a:r>
              <a:rPr lang="en-US" sz="2400" dirty="0">
                <a:solidFill>
                  <a:srgbClr val="00FFFF"/>
                </a:solidFill>
              </a:rPr>
              <a:t>M€</a:t>
            </a:r>
            <a:endParaRPr lang="en-GB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84168" y="4155926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3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61183" y="14214"/>
            <a:ext cx="8628568" cy="904256"/>
            <a:chOff x="261183" y="14214"/>
            <a:chExt cx="8628568" cy="904256"/>
          </a:xfrm>
        </p:grpSpPr>
        <p:grpSp>
          <p:nvGrpSpPr>
            <p:cNvPr id="16" name="Group 15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14214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6012160" y="0"/>
            <a:ext cx="3131840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0" y="1166"/>
            <a:ext cx="3779911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5652120" y="1491630"/>
            <a:ext cx="34918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Geology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KNMI, TNO, Liège, Aachen, 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Bonn, </a:t>
            </a:r>
            <a:r>
              <a:rPr lang="en-US" sz="1400" b="1" i="1" dirty="0" smtClean="0">
                <a:solidFill>
                  <a:schemeClr val="bg1"/>
                </a:solidFill>
                <a:sym typeface="Symbol"/>
              </a:rPr>
              <a:t>   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Many discussions with</a:t>
            </a:r>
            <a:br>
              <a:rPr lang="en-US" b="1" i="1" dirty="0" smtClean="0">
                <a:solidFill>
                  <a:schemeClr val="bg1"/>
                </a:solidFill>
                <a:sym typeface="Symbol"/>
              </a:rPr>
            </a:br>
            <a:r>
              <a:rPr lang="en-US" b="1" i="1" dirty="0" smtClean="0">
                <a:solidFill>
                  <a:schemeClr val="bg1"/>
                </a:solidFill>
                <a:sym typeface="Symbol"/>
              </a:rPr>
              <a:t>civil engineering firms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bg1"/>
                </a:solidFill>
              </a:rPr>
              <a:t>Terziet</a:t>
            </a:r>
            <a:r>
              <a:rPr lang="en-US" b="1" dirty="0" smtClean="0">
                <a:solidFill>
                  <a:schemeClr val="bg1"/>
                </a:solidFill>
              </a:rPr>
              <a:t>: continuous seismic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2021: </a:t>
            </a:r>
            <a:r>
              <a:rPr lang="en-US" b="1" dirty="0" err="1" smtClean="0">
                <a:solidFill>
                  <a:schemeClr val="bg1"/>
                </a:solidFill>
              </a:rPr>
              <a:t>Cottessen</a:t>
            </a:r>
            <a:r>
              <a:rPr lang="en-US" b="1" dirty="0" smtClean="0">
                <a:solidFill>
                  <a:schemeClr val="bg1"/>
                </a:solidFill>
              </a:rPr>
              <a:t> borehole?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2021: passive/active seismic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2022: 3-4 more boreholes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              </a:t>
            </a:r>
            <a:r>
              <a:rPr lang="en-US" b="1" i="1" dirty="0" smtClean="0">
                <a:solidFill>
                  <a:srgbClr val="00FFFF"/>
                </a:solidFill>
              </a:rPr>
              <a:t>2023: optimal ET site?</a:t>
            </a:r>
            <a:endParaRPr lang="en-US" sz="800" b="1" i="1" dirty="0">
              <a:solidFill>
                <a:srgbClr val="00FFFF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Liège University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RWTH Aachen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496" y="843558"/>
            <a:ext cx="4985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1. large cryogenic Si mirror test setup</a:t>
            </a:r>
          </a:p>
          <a:p>
            <a:r>
              <a:rPr lang="en-US" sz="2400" i="1" dirty="0" smtClean="0">
                <a:solidFill>
                  <a:srgbClr val="00FFFF"/>
                </a:solidFill>
              </a:rPr>
              <a:t>2. geology: active seismic &amp; boreholes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496" y="4803998"/>
            <a:ext cx="569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Crucial: pinpoint optimal ET layout in </a:t>
            </a:r>
            <a:r>
              <a:rPr lang="en-US" dirty="0" err="1" smtClean="0">
                <a:solidFill>
                  <a:schemeClr val="bg1"/>
                </a:solidFill>
              </a:rPr>
              <a:t>Euregio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euse-Rhine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39" name="Rectangle 38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2030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2040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07904" y="41057"/>
            <a:ext cx="924021" cy="12303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4860032" y="1000059"/>
            <a:ext cx="152457" cy="504056"/>
          </a:xfrm>
          <a:prstGeom prst="rightBrac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6" name="TextBox 45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957191" y="1021255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15 </a:t>
            </a:r>
            <a:r>
              <a:rPr lang="en-US" sz="2400" dirty="0">
                <a:solidFill>
                  <a:srgbClr val="00FFFF"/>
                </a:solidFill>
              </a:rPr>
              <a:t>M€</a:t>
            </a:r>
            <a:endParaRPr lang="en-GB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84168" y="4155926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ans-Ch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4585" y="1695768"/>
            <a:ext cx="1572249" cy="2858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6990"/>
          <a:stretch/>
        </p:blipFill>
        <p:spPr>
          <a:xfrm>
            <a:off x="3779912" y="1686871"/>
            <a:ext cx="1854317" cy="2901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r="2332"/>
          <a:stretch/>
        </p:blipFill>
        <p:spPr>
          <a:xfrm>
            <a:off x="1619672" y="1695768"/>
            <a:ext cx="2068598" cy="28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" y="1635646"/>
            <a:ext cx="5437003" cy="327232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61183" y="72866"/>
            <a:ext cx="8628568" cy="1058724"/>
            <a:chOff x="261183" y="72866"/>
            <a:chExt cx="8628568" cy="1058724"/>
          </a:xfrm>
        </p:grpSpPr>
        <p:grpSp>
          <p:nvGrpSpPr>
            <p:cNvPr id="24" name="Group 23"/>
            <p:cNvGrpSpPr/>
            <p:nvPr/>
          </p:nvGrpSpPr>
          <p:grpSpPr>
            <a:xfrm>
              <a:off x="261183" y="234058"/>
              <a:ext cx="2021065" cy="461665"/>
              <a:chOff x="3275856" y="1253467"/>
              <a:chExt cx="2481908" cy="566933"/>
            </a:xfrm>
          </p:grpSpPr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856" y="1253935"/>
                <a:ext cx="2481908" cy="565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361009" y="1253467"/>
                <a:ext cx="1257254" cy="56693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VIRGO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391" y="159693"/>
              <a:ext cx="1908416" cy="610394"/>
            </a:xfrm>
            <a:prstGeom prst="rect">
              <a:avLst/>
            </a:prstGeom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47" y="230238"/>
              <a:ext cx="720080" cy="90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251" y="226765"/>
              <a:ext cx="1714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2494450" y="72866"/>
              <a:ext cx="1285462" cy="845604"/>
              <a:chOff x="2621017" y="770019"/>
              <a:chExt cx="1285462" cy="84560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17" y="770019"/>
                <a:ext cx="1285462" cy="72307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625144" y="1277069"/>
                <a:ext cx="1277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solidFill>
                      <a:schemeClr val="bg1"/>
                    </a:solidFill>
                  </a:rPr>
                  <a:t>ETpathfinder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6948264" y="0"/>
            <a:ext cx="2195736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1166"/>
            <a:ext cx="6012159" cy="914400"/>
          </a:xfrm>
          <a:prstGeom prst="rect">
            <a:avLst/>
          </a:prstGeom>
          <a:solidFill>
            <a:srgbClr val="0E0E2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508104" y="1203598"/>
            <a:ext cx="3781805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chemeClr val="bg1"/>
                </a:solidFill>
              </a:rPr>
              <a:t>Science case: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Observe the entire Universe!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chemeClr val="bg1"/>
                </a:solidFill>
              </a:rPr>
              <a:t>Instrument case: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Mindboggling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chemeClr val="bg1"/>
                </a:solidFill>
              </a:rPr>
              <a:t>Special features: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Unique chance to host it 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(partially)  in Netherlands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Strong support Limburg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Lots of industrial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Dates:	   </a:t>
            </a:r>
            <a:r>
              <a:rPr lang="en-US" b="1" i="1" dirty="0" smtClean="0">
                <a:solidFill>
                  <a:schemeClr val="bg1"/>
                </a:solidFill>
              </a:rPr>
              <a:t>Oct 2021 ESFRI roadmap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               </a:t>
            </a:r>
            <a:r>
              <a:rPr lang="en-US" b="1" i="1" dirty="0" smtClean="0">
                <a:solidFill>
                  <a:srgbClr val="00FFFF"/>
                </a:solidFill>
              </a:rPr>
              <a:t>2024: ET site decision?</a:t>
            </a:r>
            <a:r>
              <a:rPr lang="en-US" b="1" i="1" dirty="0" smtClean="0">
                <a:solidFill>
                  <a:schemeClr val="bg1"/>
                </a:solidFill>
              </a:rPr>
              <a:t/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               2027: civil engineering?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ET/EU   </a:t>
            </a: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   ET/</a:t>
            </a:r>
            <a:r>
              <a:rPr lang="en-US" sz="2800" b="1" dirty="0" smtClean="0">
                <a:solidFill>
                  <a:schemeClr val="bg1"/>
                </a:solidFill>
              </a:rPr>
              <a:t>B-D-NL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96" y="843558"/>
            <a:ext cx="4848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FFFF"/>
                </a:solidFill>
              </a:rPr>
              <a:t>Highlight:</a:t>
            </a:r>
            <a:br>
              <a:rPr lang="en-US" sz="2400" i="1" dirty="0" smtClean="0">
                <a:solidFill>
                  <a:srgbClr val="00FFFF"/>
                </a:solidFill>
              </a:rPr>
            </a:br>
            <a:r>
              <a:rPr lang="en-US" sz="2400" i="1" dirty="0" smtClean="0">
                <a:solidFill>
                  <a:srgbClr val="00FFFF"/>
                </a:solidFill>
              </a:rPr>
              <a:t>9-Sep ET ESFRI-application submitted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96" y="4803998"/>
            <a:ext cx="548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 countries (B, ES, D, NL, P) &amp; 41 institutes (11 countries)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500" y="38238"/>
            <a:ext cx="9001000" cy="128668"/>
            <a:chOff x="35496" y="31025"/>
            <a:chExt cx="9001000" cy="128668"/>
          </a:xfrm>
        </p:grpSpPr>
        <p:sp>
          <p:nvSpPr>
            <p:cNvPr id="35" name="Rectangle 34"/>
            <p:cNvSpPr/>
            <p:nvPr/>
          </p:nvSpPr>
          <p:spPr>
            <a:xfrm>
              <a:off x="354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356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358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360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36296" y="31025"/>
              <a:ext cx="1800200" cy="128668"/>
            </a:xfrm>
            <a:prstGeom prst="rect">
              <a:avLst/>
            </a:prstGeom>
            <a:solidFill>
              <a:srgbClr val="101032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9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</a:t>
            </a:r>
            <a:endParaRPr lang="en-GB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75656" y="37450"/>
            <a:ext cx="7668344" cy="130244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8201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2010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58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2020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609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2030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20786" y="-20538"/>
            <a:ext cx="44755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2040</a:t>
            </a:r>
            <a:endParaRPr lang="en-GB" sz="1000" b="1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12360" y="-24933"/>
            <a:ext cx="137730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rgbClr val="000000"/>
                </a:solidFill>
                <a:sym typeface="Symbol"/>
              </a:rPr>
              <a:t>  </a:t>
            </a:r>
            <a:r>
              <a:rPr lang="en-GB" sz="1000" b="1" i="1" dirty="0" smtClean="0">
                <a:solidFill>
                  <a:srgbClr val="000000"/>
                </a:solidFill>
              </a:rPr>
              <a:t>50 years of science! </a:t>
            </a:r>
            <a:endParaRPr lang="en-GB" sz="1000" b="1" i="1" dirty="0">
              <a:solidFill>
                <a:srgbClr val="00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-36512" y="176322"/>
            <a:ext cx="367408" cy="523220"/>
            <a:chOff x="0" y="52340"/>
            <a:chExt cx="367408" cy="523220"/>
          </a:xfrm>
        </p:grpSpPr>
        <p:sp>
          <p:nvSpPr>
            <p:cNvPr id="43" name="TextBox 42"/>
            <p:cNvSpPr txBox="1"/>
            <p:nvPr/>
          </p:nvSpPr>
          <p:spPr>
            <a:xfrm>
              <a:off x="0" y="5234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  <a:endParaRPr lang="en-GB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  <a:endParaRPr lang="en-GB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20824" y="313950"/>
              <a:ext cx="1257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>
            <a:off x="6084168" y="4227934"/>
            <a:ext cx="501327" cy="0"/>
          </a:xfrm>
          <a:prstGeom prst="straightConnector1">
            <a:avLst/>
          </a:prstGeom>
          <a:ln w="28575">
            <a:solidFill>
              <a:srgbClr val="00FF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11750</TotalTime>
  <Words>535</Words>
  <Application>Microsoft Office PowerPoint</Application>
  <PresentationFormat>On-screen Show (16:9)</PresentationFormat>
  <Paragraphs>281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Lucida Grande</vt:lpstr>
      <vt:lpstr>Symbol</vt:lpstr>
      <vt:lpstr>Verdana</vt:lpstr>
      <vt:lpstr>Webdings</vt:lpstr>
      <vt:lpstr>Wingdings</vt:lpstr>
      <vt:lpstr>Office Theme</vt:lpstr>
      <vt:lpstr>Maastricht University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LINDE</dc:creator>
  <cp:lastModifiedBy>f.l.linde@gmail.com</cp:lastModifiedBy>
  <cp:revision>70</cp:revision>
  <dcterms:created xsi:type="dcterms:W3CDTF">2020-10-01T11:29:07Z</dcterms:created>
  <dcterms:modified xsi:type="dcterms:W3CDTF">2020-10-21T07:55:16Z</dcterms:modified>
</cp:coreProperties>
</file>