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Default Extension="wdp" ContentType="image/vnd.ms-photo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64" r:id="rId5"/>
    <p:sldId id="265" r:id="rId6"/>
    <p:sldId id="266" r:id="rId7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8985" autoAdjust="0"/>
    <p:restoredTop sz="94954" autoAdjust="0"/>
  </p:normalViewPr>
  <p:slideViewPr>
    <p:cSldViewPr>
      <p:cViewPr varScale="1">
        <p:scale>
          <a:sx n="97" d="100"/>
          <a:sy n="97" d="100"/>
        </p:scale>
        <p:origin x="-120" y="-22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 smtClean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900" baseline="0" dirty="0" err="1" smtClean="0">
                <a:latin typeface="Verdana"/>
                <a:cs typeface="Verdana"/>
              </a:rPr>
              <a:t>Nikhef</a:t>
            </a:r>
            <a:r>
              <a:rPr lang="en-GB" altLang="en-US" sz="900" baseline="0" smtClean="0">
                <a:latin typeface="Verdana"/>
                <a:cs typeface="Verdana"/>
              </a:rPr>
              <a:t> Lepton </a:t>
            </a:r>
            <a:r>
              <a:rPr lang="en-GB" altLang="en-US" sz="900" baseline="0" dirty="0" smtClean="0">
                <a:latin typeface="Verdana"/>
                <a:cs typeface="Verdana"/>
              </a:rPr>
              <a:t>Collider 2020</a:t>
            </a:r>
            <a:endParaRPr lang="en-GB" altLang="en-US" sz="900" dirty="0" smtClean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3810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43200" y="215280"/>
            <a:ext cx="7203802" cy="1080120"/>
          </a:xfrm>
        </p:spPr>
        <p:txBody>
          <a:bodyPr anchor="ctr"/>
          <a:lstStyle/>
          <a:p>
            <a:r>
              <a:rPr lang="en-US" altLang="en-US" sz="4000" b="0" dirty="0" smtClean="0">
                <a:latin typeface="Verdana"/>
                <a:cs typeface="Verdana"/>
              </a:rPr>
              <a:t> Pixel TPC Ion feedback</a:t>
            </a:r>
            <a:endParaRPr lang="en-GB" altLang="en-US" sz="4000" b="0" dirty="0" smtClean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10200" y="1828800"/>
            <a:ext cx="6096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" name="Picture 15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10591800" y="5638800"/>
            <a:ext cx="1600200" cy="915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313" y="1295400"/>
            <a:ext cx="9393147" cy="5257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67200" y="5373469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https://indico.cern.ch/event/843086/attachments/1958227/3253556/L3_signals_in_particle_detectors_riegler_2019.pdf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188589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S Reference Sans Serif"/>
                <a:cs typeface="MS Reference Sans Serif"/>
              </a:rPr>
              <a:t>(Modified) </a:t>
            </a:r>
            <a:r>
              <a:rPr lang="en-US" sz="2000" dirty="0" err="1" smtClean="0">
                <a:latin typeface="MS Reference Sans Serif"/>
                <a:cs typeface="MS Reference Sans Serif"/>
              </a:rPr>
              <a:t>Ramo</a:t>
            </a:r>
            <a:r>
              <a:rPr lang="en-US" sz="2000" dirty="0" smtClean="0">
                <a:latin typeface="MS Reference Sans Serif"/>
                <a:cs typeface="MS Reference Sans Serif"/>
              </a:rPr>
              <a:t> Shockley theory</a:t>
            </a:r>
            <a:endParaRPr lang="en-US" sz="2000" dirty="0">
              <a:latin typeface="MS Reference Sans Serif"/>
              <a:cs typeface="MS Reference Sans Serif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>
                <a:solidFill>
                  <a:srgbClr val="FF0000"/>
                </a:solidFill>
                <a:latin typeface="Verdana"/>
                <a:cs typeface="Verdana"/>
              </a:rPr>
              <a:t>Modeling the Ion feed back</a:t>
            </a:r>
            <a:endParaRPr lang="en-US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6" y="4248150"/>
            <a:ext cx="10905067" cy="337185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Calculate the induced current on the cathode plate using the technique described by </a:t>
            </a:r>
            <a:r>
              <a:rPr lang="en-US" sz="2000" dirty="0" err="1" smtClean="0">
                <a:solidFill>
                  <a:srgbClr val="0000FF"/>
                </a:solidFill>
                <a:latin typeface="Verdana"/>
                <a:cs typeface="Verdana"/>
              </a:rPr>
              <a:t>Riegler</a:t>
            </a:r>
            <a:r>
              <a:rPr lang="en-US" sz="2000" dirty="0" smtClean="0">
                <a:solidFill>
                  <a:srgbClr val="0000FF"/>
                </a:solidFill>
                <a:latin typeface="Verdana"/>
                <a:cs typeface="Verdana"/>
              </a:rPr>
              <a:t>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Verdana"/>
                <a:cs typeface="Verdana"/>
              </a:rPr>
              <a:t>Make electron and ion sheets at different </a:t>
            </a:r>
            <a:r>
              <a:rPr lang="en-US" dirty="0" err="1" smtClean="0">
                <a:solidFill>
                  <a:srgbClr val="0000FF"/>
                </a:solidFill>
                <a:latin typeface="Verdana"/>
                <a:cs typeface="Verdana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Verdana"/>
                <a:cs typeface="Verdana"/>
              </a:rPr>
              <a:t> distances</a:t>
            </a:r>
          </a:p>
          <a:p>
            <a:pPr lvl="1">
              <a:buNone/>
            </a:pPr>
            <a:endParaRPr lang="en-US" sz="1800" dirty="0">
              <a:latin typeface="Verdana"/>
              <a:cs typeface="Verdana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200400" y="1827212"/>
            <a:ext cx="5410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200400" y="3656012"/>
            <a:ext cx="5410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200400" y="2362200"/>
            <a:ext cx="5410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200400" y="3048000"/>
            <a:ext cx="54102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9296400" y="1600200"/>
            <a:ext cx="24384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Cathode</a:t>
            </a:r>
          </a:p>
          <a:p>
            <a:endParaRPr lang="en-US" sz="1100" dirty="0" smtClean="0">
              <a:latin typeface="Verdana"/>
              <a:cs typeface="Verdana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Verdana"/>
                <a:cs typeface="Verdana"/>
              </a:rPr>
              <a:t>Ion sheet</a:t>
            </a:r>
          </a:p>
          <a:p>
            <a:endParaRPr lang="en-US" dirty="0" smtClean="0">
              <a:latin typeface="Verdana"/>
              <a:cs typeface="Verdana"/>
            </a:endParaRPr>
          </a:p>
          <a:p>
            <a:r>
              <a:rPr lang="en-US" dirty="0" smtClean="0">
                <a:solidFill>
                  <a:srgbClr val="0066FF"/>
                </a:solidFill>
                <a:latin typeface="Verdana"/>
                <a:cs typeface="Verdana"/>
              </a:rPr>
              <a:t>Electron sheet</a:t>
            </a:r>
          </a:p>
          <a:p>
            <a:endParaRPr lang="en-US" sz="1200" dirty="0" smtClean="0">
              <a:latin typeface="Verdana"/>
              <a:cs typeface="Verdana"/>
            </a:endParaRPr>
          </a:p>
          <a:p>
            <a:r>
              <a:rPr lang="en-US" dirty="0" smtClean="0">
                <a:latin typeface="Verdana"/>
                <a:cs typeface="Verdana"/>
              </a:rPr>
              <a:t>Anode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9812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Height (</a:t>
            </a:r>
            <a:r>
              <a:rPr lang="en-US" sz="2000" dirty="0" err="1" smtClean="0">
                <a:latin typeface="Verdana"/>
                <a:cs typeface="Verdana"/>
              </a:rPr>
              <a:t>z</a:t>
            </a:r>
            <a:r>
              <a:rPr lang="en-US" sz="2000" dirty="0" smtClean="0">
                <a:latin typeface="Verdana"/>
                <a:cs typeface="Verdana"/>
              </a:rPr>
              <a:t>) 4 cm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err="1" smtClean="0">
                <a:latin typeface="Verdana"/>
                <a:cs typeface="Verdana"/>
              </a:rPr>
              <a:t>Witdh</a:t>
            </a:r>
            <a:r>
              <a:rPr lang="en-US" sz="2000" dirty="0" smtClean="0">
                <a:latin typeface="Verdana"/>
                <a:cs typeface="Verdana"/>
              </a:rPr>
              <a:t> (</a:t>
            </a:r>
            <a:r>
              <a:rPr lang="en-US" sz="2000" dirty="0" err="1" smtClean="0">
                <a:latin typeface="Verdana"/>
                <a:cs typeface="Verdana"/>
              </a:rPr>
              <a:t>x</a:t>
            </a:r>
            <a:r>
              <a:rPr lang="en-US" sz="2000" dirty="0" smtClean="0">
                <a:latin typeface="Verdana"/>
                <a:cs typeface="Verdana"/>
              </a:rPr>
              <a:t>)  8 </a:t>
            </a:r>
          </a:p>
          <a:p>
            <a:r>
              <a:rPr lang="en-US" sz="2000" dirty="0" smtClean="0">
                <a:latin typeface="Verdana"/>
                <a:cs typeface="Verdana"/>
              </a:rPr>
              <a:t>          (</a:t>
            </a:r>
            <a:r>
              <a:rPr lang="en-US" sz="2000" dirty="0" err="1" smtClean="0">
                <a:latin typeface="Verdana"/>
                <a:cs typeface="Verdana"/>
              </a:rPr>
              <a:t>y</a:t>
            </a:r>
            <a:r>
              <a:rPr lang="en-US" sz="2000" dirty="0" smtClean="0">
                <a:latin typeface="Verdana"/>
                <a:cs typeface="Verdana"/>
              </a:rPr>
              <a:t>) 17 cm</a:t>
            </a:r>
            <a:endParaRPr lang="en-US"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latin typeface="Verdana"/>
                <a:cs typeface="Verdana"/>
              </a:rPr>
              <a:t>Induced Charge on cathode  </a:t>
            </a:r>
            <a:endParaRPr lang="en-US" sz="3600" b="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 descr="Induced Char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33600" y="1066800"/>
            <a:ext cx="8420100" cy="53906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200" y="1676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Verdana"/>
                <a:cs typeface="Verdana"/>
              </a:rPr>
              <a:t>From the potential</a:t>
            </a:r>
            <a:endParaRPr lang="en-US" dirty="0">
              <a:solidFill>
                <a:srgbClr val="0066FF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meSpectra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8100" y="1714500"/>
            <a:ext cx="7200900" cy="461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latin typeface="Verdana"/>
                <a:cs typeface="Verdana"/>
              </a:rPr>
              <a:t>Induced Charge on cathode  </a:t>
            </a:r>
            <a:endParaRPr lang="en-US" sz="3600" b="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219200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Verdana"/>
                <a:cs typeface="Verdana"/>
              </a:rPr>
              <a:t>Generated sheet of electrons and ions at </a:t>
            </a:r>
            <a:r>
              <a:rPr lang="en-US" dirty="0" err="1" smtClean="0">
                <a:solidFill>
                  <a:srgbClr val="0066FF"/>
                </a:solidFill>
                <a:latin typeface="Verdana"/>
                <a:cs typeface="Verdana"/>
              </a:rPr>
              <a:t>z</a:t>
            </a:r>
            <a:r>
              <a:rPr lang="en-US" dirty="0" smtClean="0">
                <a:solidFill>
                  <a:srgbClr val="0066FF"/>
                </a:solidFill>
                <a:latin typeface="Verdana"/>
                <a:cs typeface="Verdana"/>
              </a:rPr>
              <a:t> values: primaries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2228672"/>
            <a:ext cx="1600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10 mm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66FF"/>
                </a:solidFill>
              </a:rPr>
              <a:t>20 mm</a:t>
            </a:r>
          </a:p>
          <a:p>
            <a:r>
              <a:rPr lang="en-US" dirty="0" smtClean="0"/>
              <a:t>   30 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8674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Short times: </a:t>
            </a:r>
            <a:r>
              <a:rPr lang="en-US" sz="2000" dirty="0" err="1" smtClean="0">
                <a:solidFill>
                  <a:srgbClr val="0066FF"/>
                </a:solidFill>
                <a:latin typeface="Verdana"/>
                <a:cs typeface="Verdana"/>
              </a:rPr>
              <a:t>electrons+ions</a:t>
            </a:r>
            <a:endParaRPr lang="en-US" sz="2000" dirty="0">
              <a:solidFill>
                <a:srgbClr val="0066FF"/>
              </a:solidFill>
              <a:latin typeface="Verdana"/>
              <a:cs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51421" y="6000690"/>
            <a:ext cx="2258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long times: ions</a:t>
            </a:r>
            <a:endParaRPr lang="en-US" sz="2000" dirty="0">
              <a:solidFill>
                <a:srgbClr val="0066FF"/>
              </a:solidFill>
              <a:latin typeface="Verdana"/>
              <a:cs typeface="Verdana"/>
            </a:endParaRPr>
          </a:p>
        </p:txBody>
      </p:sp>
      <p:pic>
        <p:nvPicPr>
          <p:cNvPr id="13" name="Picture 12" descr="TimeSpectr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b="5785"/>
              <a:stretch>
                <a:fillRect/>
              </a:stretch>
            </p:blipFill>
          </mc:Choice>
          <mc:Fallback>
            <p:blipFill>
              <a:blip r:embed="rId5"/>
              <a:srcRect b="5785"/>
              <a:stretch>
                <a:fillRect/>
              </a:stretch>
            </p:blipFill>
          </mc:Fallback>
        </mc:AlternateContent>
        <p:spPr>
          <a:xfrm>
            <a:off x="5905500" y="1752600"/>
            <a:ext cx="72009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latin typeface="Verdana"/>
                <a:cs typeface="Verdana"/>
              </a:rPr>
              <a:t>Ion Components</a:t>
            </a:r>
            <a:endParaRPr lang="en-US" sz="3600" b="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990600"/>
            <a:ext cx="1066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There are four processes for ions: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 1) Charge induction from the primary ions on the cathode </a:t>
            </a:r>
            <a:r>
              <a:rPr lang="en-US" sz="2000" dirty="0" err="1" smtClean="0">
                <a:latin typeface="Verdana"/>
                <a:cs typeface="Verdana"/>
              </a:rPr>
              <a:t>qprimary</a:t>
            </a:r>
            <a:endParaRPr lang="en-US" sz="2000" dirty="0" smtClean="0">
              <a:latin typeface="Verdana"/>
              <a:cs typeface="Verdana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 2) Charge induction from the avalanche ions on the grid   </a:t>
            </a:r>
            <a:r>
              <a:rPr lang="en-US" sz="2000" dirty="0" err="1" smtClean="0">
                <a:latin typeface="Verdana"/>
                <a:cs typeface="Verdana"/>
              </a:rPr>
              <a:t>qprimary</a:t>
            </a:r>
            <a:r>
              <a:rPr lang="en-US" sz="2000" dirty="0" smtClean="0">
                <a:latin typeface="Verdana"/>
                <a:cs typeface="Verdana"/>
              </a:rPr>
              <a:t>  </a:t>
            </a:r>
            <a:r>
              <a:rPr lang="en-US" sz="2000" dirty="0" err="1" smtClean="0">
                <a:latin typeface="Verdana"/>
                <a:cs typeface="Verdana"/>
              </a:rPr>
              <a:t>x</a:t>
            </a:r>
            <a:r>
              <a:rPr lang="en-US" sz="2000" dirty="0" smtClean="0">
                <a:latin typeface="Verdana"/>
                <a:cs typeface="Verdana"/>
              </a:rPr>
              <a:t> gas gain</a:t>
            </a:r>
            <a:endParaRPr lang="en-US" sz="2000" dirty="0" smtClean="0">
              <a:solidFill>
                <a:srgbClr val="0066FF"/>
              </a:solidFill>
              <a:latin typeface="Verdana"/>
              <a:cs typeface="Verdana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 3) Charge induction from the grid on the cathode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 4) Charge induction from ions that pass through the grid; this is the ion feedback we want to measure </a:t>
            </a:r>
            <a:r>
              <a:rPr lang="en-US" sz="2000" dirty="0" err="1" smtClean="0">
                <a:latin typeface="Verdana"/>
                <a:cs typeface="Verdana"/>
              </a:rPr>
              <a:t>qprimary</a:t>
            </a:r>
            <a:r>
              <a:rPr lang="en-US" sz="2000" dirty="0" smtClean="0">
                <a:latin typeface="Verdana"/>
                <a:cs typeface="Verdana"/>
              </a:rPr>
              <a:t>  </a:t>
            </a:r>
            <a:r>
              <a:rPr lang="en-US" sz="2000" dirty="0" err="1" smtClean="0">
                <a:latin typeface="Verdana"/>
                <a:cs typeface="Verdana"/>
              </a:rPr>
              <a:t>x</a:t>
            </a:r>
            <a:r>
              <a:rPr lang="en-US" sz="2000" dirty="0" smtClean="0">
                <a:latin typeface="Verdana"/>
                <a:cs typeface="Verdana"/>
              </a:rPr>
              <a:t> gas gain </a:t>
            </a:r>
            <a:r>
              <a:rPr lang="en-US" sz="2000" dirty="0" err="1" smtClean="0">
                <a:latin typeface="Verdana"/>
                <a:cs typeface="Verdana"/>
              </a:rPr>
              <a:t>x</a:t>
            </a:r>
            <a:r>
              <a:rPr lang="en-US" sz="2000" dirty="0" smtClean="0">
                <a:latin typeface="Verdana"/>
                <a:cs typeface="Verdana"/>
              </a:rPr>
              <a:t> efficiency </a:t>
            </a:r>
            <a:r>
              <a:rPr lang="en-US" sz="2000" smtClean="0">
                <a:latin typeface="Verdana"/>
                <a:cs typeface="Verdana"/>
              </a:rPr>
              <a:t>pass grid</a:t>
            </a:r>
            <a:endParaRPr lang="en-US" sz="2000" smtClean="0">
              <a:solidFill>
                <a:srgbClr val="0066FF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The time structure of processes </a:t>
            </a:r>
            <a:endParaRPr lang="en-US" sz="2000" dirty="0">
              <a:solidFill>
                <a:srgbClr val="0066FF"/>
              </a:solidFill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57400" y="3352800"/>
            <a:ext cx="5029200" cy="609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grpSp>
        <p:nvGrpSpPr>
          <p:cNvPr id="20" name="Group 19"/>
          <p:cNvGrpSpPr/>
          <p:nvPr/>
        </p:nvGrpSpPr>
        <p:grpSpPr>
          <a:xfrm>
            <a:off x="2057400" y="3429000"/>
            <a:ext cx="6899424" cy="2671465"/>
            <a:chOff x="3463776" y="3576935"/>
            <a:chExt cx="6899424" cy="2671465"/>
          </a:xfrm>
        </p:grpSpPr>
        <p:sp>
          <p:nvSpPr>
            <p:cNvPr id="6" name="Rectangle 5"/>
            <p:cNvSpPr/>
            <p:nvPr/>
          </p:nvSpPr>
          <p:spPr bwMode="auto">
            <a:xfrm>
              <a:off x="3463776" y="4267200"/>
              <a:ext cx="346224" cy="5626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1" name="Rectangle 10"/>
            <p:cNvSpPr/>
            <p:nvPr/>
          </p:nvSpPr>
          <p:spPr bwMode="auto">
            <a:xfrm>
              <a:off x="3505200" y="5638800"/>
              <a:ext cx="6858000" cy="609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4" name="Rectangle 13"/>
            <p:cNvSpPr/>
            <p:nvPr/>
          </p:nvSpPr>
          <p:spPr bwMode="auto">
            <a:xfrm>
              <a:off x="3803352" y="4847592"/>
              <a:ext cx="346224" cy="5626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16" name="TextBox 15"/>
            <p:cNvSpPr txBox="1"/>
            <p:nvPr/>
          </p:nvSpPr>
          <p:spPr>
            <a:xfrm>
              <a:off x="5791200" y="357693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8400" y="5715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45720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Verdana"/>
                  <a:cs typeface="Verdana"/>
                </a:rPr>
                <a:t>2+3</a:t>
              </a:r>
              <a:endParaRPr lang="en-US" dirty="0">
                <a:latin typeface="Verdana"/>
                <a:cs typeface="Verdana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>
            <a:off x="2133600" y="6248400"/>
            <a:ext cx="21336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971800" y="6324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time</a:t>
            </a:r>
            <a:endParaRPr lang="en-US" dirty="0">
              <a:latin typeface="Verdana"/>
              <a:cs typeface="Verdana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646906" y="4837906"/>
            <a:ext cx="190500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152400" y="4419600"/>
            <a:ext cx="1231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charge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0" y="3505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negative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9400" y="5638800"/>
            <a:ext cx="956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/>
                <a:cs typeface="Verdana"/>
              </a:rPr>
              <a:t>negative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57400" y="4114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438400" y="4724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00600" y="4419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Verdana"/>
                <a:cs typeface="Verdana"/>
              </a:rPr>
              <a:t>Charge is induced on the grid and then compensated</a:t>
            </a:r>
            <a:endParaRPr lang="en-US"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76200"/>
            <a:ext cx="10363200" cy="800100"/>
          </a:xfrm>
        </p:spPr>
        <p:txBody>
          <a:bodyPr/>
          <a:lstStyle/>
          <a:p>
            <a:r>
              <a:rPr lang="en-US" sz="3600" b="0" dirty="0" smtClean="0">
                <a:latin typeface="Verdana"/>
                <a:cs typeface="Verdana"/>
              </a:rPr>
              <a:t>Ion</a:t>
            </a:r>
            <a:r>
              <a:rPr lang="en-US" sz="3600" b="0" dirty="0" smtClean="0">
                <a:latin typeface="Verdana"/>
                <a:cs typeface="Verdana"/>
              </a:rPr>
              <a:t> backflow measurements</a:t>
            </a:r>
            <a:endParaRPr lang="en-US" sz="3600" b="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3048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990600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From the thesis of Max </a:t>
            </a:r>
            <a:r>
              <a:rPr lang="en-US" sz="2000" dirty="0" err="1" smtClean="0">
                <a:solidFill>
                  <a:srgbClr val="0066FF"/>
                </a:solidFill>
                <a:latin typeface="Verdana"/>
                <a:cs typeface="Verdana"/>
              </a:rPr>
              <a:t>Chefdeville</a:t>
            </a:r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; chapter 7 Figure 7.5</a:t>
            </a:r>
          </a:p>
          <a:p>
            <a:endParaRPr lang="en-US" sz="2000" dirty="0" smtClean="0">
              <a:solidFill>
                <a:srgbClr val="0066FF"/>
              </a:solidFill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Gap = distance grid above pixels   For us 50 </a:t>
            </a:r>
            <a:r>
              <a:rPr lang="en-US" sz="2000" dirty="0" err="1" smtClean="0">
                <a:solidFill>
                  <a:srgbClr val="0066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 so look at 46 gap</a:t>
            </a:r>
          </a:p>
          <a:p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Field ratio = E gap / E drift            For us 250 V/cm and </a:t>
            </a:r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250 over 50 </a:t>
            </a:r>
            <a:r>
              <a:rPr lang="en-US" sz="2000" dirty="0" err="1" smtClean="0">
                <a:solidFill>
                  <a:srgbClr val="0066FF"/>
                </a:solidFill>
                <a:latin typeface="Verdana"/>
                <a:cs typeface="Verdana"/>
              </a:rPr>
              <a:t>μm</a:t>
            </a:r>
            <a:r>
              <a:rPr lang="en-US" sz="2000" dirty="0" smtClean="0">
                <a:solidFill>
                  <a:srgbClr val="0066FF"/>
                </a:solidFill>
                <a:latin typeface="Verdana"/>
                <a:cs typeface="Verdana"/>
              </a:rPr>
              <a:t> = 200</a:t>
            </a:r>
            <a:endParaRPr lang="en-US" sz="2000" dirty="0" smtClean="0">
              <a:solidFill>
                <a:srgbClr val="0066FF"/>
              </a:solidFill>
              <a:latin typeface="Verdana"/>
              <a:cs typeface="Verdana"/>
            </a:endParaRPr>
          </a:p>
        </p:txBody>
      </p:sp>
      <p:pic>
        <p:nvPicPr>
          <p:cNvPr id="22" name="Picture 21" descr="Max_IBF.JPG"/>
          <p:cNvPicPr>
            <a:picLocks noChangeAspect="1"/>
          </p:cNvPicPr>
          <p:nvPr/>
        </p:nvPicPr>
        <p:blipFill>
          <a:blip r:embed="rId2"/>
          <a:srcRect l="30833" t="21111" r="13333" b="5556"/>
          <a:stretch>
            <a:fillRect/>
          </a:stretch>
        </p:blipFill>
        <p:spPr>
          <a:xfrm rot="5400000">
            <a:off x="1342030" y="2467970"/>
            <a:ext cx="3962398" cy="39032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72200" y="3043535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Reading off the plot gives 2-3%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So to reduce the IBF one should use a</a:t>
            </a:r>
          </a:p>
          <a:p>
            <a:r>
              <a:rPr lang="en-US" sz="2000" dirty="0" smtClean="0">
                <a:latin typeface="Verdana"/>
                <a:cs typeface="Verdana"/>
              </a:rPr>
              <a:t>lower drift field; but then the total drift</a:t>
            </a:r>
          </a:p>
          <a:p>
            <a:r>
              <a:rPr lang="en-US" sz="2000" dirty="0" smtClean="0">
                <a:latin typeface="Verdana"/>
                <a:cs typeface="Verdana"/>
              </a:rPr>
              <a:t>time gets longer. This means that also</a:t>
            </a:r>
          </a:p>
          <a:p>
            <a:r>
              <a:rPr lang="en-US" sz="2000" dirty="0" smtClean="0">
                <a:latin typeface="Verdana"/>
                <a:cs typeface="Verdana"/>
              </a:rPr>
              <a:t>m</a:t>
            </a:r>
            <a:r>
              <a:rPr lang="en-US" sz="2000" dirty="0" smtClean="0">
                <a:latin typeface="Verdana"/>
                <a:cs typeface="Verdana"/>
              </a:rPr>
              <a:t>ore ions are accumulated. 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One could think of using a </a:t>
            </a:r>
            <a:r>
              <a:rPr lang="en-US" sz="2000" smtClean="0">
                <a:latin typeface="Verdana"/>
                <a:cs typeface="Verdana"/>
              </a:rPr>
              <a:t>gas with</a:t>
            </a:r>
          </a:p>
          <a:p>
            <a:r>
              <a:rPr lang="en-US" sz="2000" dirty="0" smtClean="0">
                <a:latin typeface="Verdana"/>
                <a:cs typeface="Verdana"/>
              </a:rPr>
              <a:t>faster drifting 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9100450</TotalTime>
  <Pages>11</Pages>
  <Words>331</Words>
  <Application>Microsoft Office PowerPoint</Application>
  <PresentationFormat>Custom</PresentationFormat>
  <Paragraphs>64</Paragraphs>
  <Slides>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Como</vt:lpstr>
      <vt:lpstr> Pixel TPC Ion feedback</vt:lpstr>
      <vt:lpstr>Modeling the Ion feed back</vt:lpstr>
      <vt:lpstr>Induced Charge on cathode  </vt:lpstr>
      <vt:lpstr>Induced Charge on cathode  </vt:lpstr>
      <vt:lpstr>Ion Components</vt:lpstr>
      <vt:lpstr>Ion backflow measurements</vt:lpstr>
    </vt:vector>
  </TitlesOfParts>
  <Manager/>
  <Company>NIKHEF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2417</cp:revision>
  <cp:lastPrinted>2002-02-06T08:01:21Z</cp:lastPrinted>
  <dcterms:created xsi:type="dcterms:W3CDTF">2020-02-21T09:10:14Z</dcterms:created>
  <dcterms:modified xsi:type="dcterms:W3CDTF">2020-02-21T09:32:43Z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