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wdp" ContentType="image/vnd.ms-photo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df" ContentType="application/pdf"/>
  <Override PartName="/ppt/theme/theme1.xml" ContentType="application/vnd.openxmlformats-officedocument.them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FF0000"/>
    <a:srgbClr val="FF6600"/>
    <a:srgbClr val="0066FF"/>
    <a:srgbClr val="FFFF00"/>
    <a:srgbClr val="66FF33"/>
    <a:srgbClr val="808080"/>
    <a:srgbClr val="FFFF66"/>
    <a:srgbClr val="CCFF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8985" autoAdjust="0"/>
    <p:restoredTop sz="94954" autoAdjust="0"/>
  </p:normalViewPr>
  <p:slideViewPr>
    <p:cSldViewPr>
      <p:cViewPr varScale="1">
        <p:scale>
          <a:sx n="97" d="100"/>
          <a:sy n="97" d="100"/>
        </p:scale>
        <p:origin x="-120" y="-224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 smtClean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 smtClean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 smtClean="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 smtClean="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900" baseline="0" dirty="0" err="1" smtClean="0">
                <a:latin typeface="Verdana"/>
                <a:cs typeface="Verdana"/>
              </a:rPr>
              <a:t>Nikhef</a:t>
            </a:r>
            <a:r>
              <a:rPr lang="en-GB" altLang="en-US" sz="900" baseline="0" smtClean="0">
                <a:latin typeface="Verdana"/>
                <a:cs typeface="Verdana"/>
              </a:rPr>
              <a:t> Lepton </a:t>
            </a:r>
            <a:r>
              <a:rPr lang="en-GB" altLang="en-US" sz="900" baseline="0" dirty="0" smtClean="0">
                <a:latin typeface="Verdana"/>
                <a:cs typeface="Verdana"/>
              </a:rPr>
              <a:t>Collider 2020</a:t>
            </a:r>
            <a:endParaRPr lang="en-GB" altLang="en-US" sz="900" dirty="0" smtClean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6" Type="http://schemas.openxmlformats.org/officeDocument/2006/relationships/image" Target="../media/image17.pdf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3810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43200" y="215280"/>
            <a:ext cx="7203802" cy="1080120"/>
          </a:xfrm>
        </p:spPr>
        <p:txBody>
          <a:bodyPr anchor="ctr"/>
          <a:lstStyle/>
          <a:p>
            <a:r>
              <a:rPr lang="en-US" altLang="en-US" sz="4000" b="0" dirty="0" smtClean="0">
                <a:latin typeface="Verdana"/>
                <a:cs typeface="Verdana"/>
              </a:rPr>
              <a:t> (Pixel) TPC gating</a:t>
            </a:r>
            <a:endParaRPr lang="en-GB" altLang="en-US" sz="4000" b="0" dirty="0" smtClean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705600" y="1524000"/>
            <a:ext cx="9144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5"/>
              </a:buBlip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LCWS19 presentation ILD gating GEM</a:t>
            </a: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	</a:t>
            </a:r>
            <a:r>
              <a:rPr lang="en-US" sz="18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Yumi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 Aoki (KEK)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1676400"/>
            <a:ext cx="4077215" cy="46239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10200" y="1828800"/>
            <a:ext cx="6096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2362200"/>
            <a:ext cx="3800965" cy="4178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49530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Verdana"/>
                <a:cs typeface="Verdana"/>
              </a:rPr>
              <a:t>Plots do not have the right geometry and deform …</a:t>
            </a:r>
            <a:endParaRPr lang="en-US" sz="1800" dirty="0">
              <a:latin typeface="Verdana"/>
              <a:cs typeface="Verdana"/>
            </a:endParaRPr>
          </a:p>
        </p:txBody>
      </p:sp>
      <p:pic>
        <p:nvPicPr>
          <p:cNvPr id="16" name="Picture 15" descr="LCTPClogo_simple.w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 flipH="1" flipV="1">
            <a:off x="10591800" y="5638800"/>
            <a:ext cx="1600200" cy="9150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288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228600"/>
            <a:ext cx="5392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 err="1" smtClean="0">
                <a:latin typeface="Verdana"/>
                <a:cs typeface="Verdana"/>
              </a:rPr>
              <a:t>Transparancy</a:t>
            </a:r>
            <a:r>
              <a:rPr lang="en-US" altLang="en-US" sz="3600" dirty="0" smtClean="0">
                <a:latin typeface="Verdana"/>
                <a:cs typeface="Verdana"/>
              </a:rPr>
              <a:t> Gate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54" y="0"/>
            <a:ext cx="114754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304800"/>
            <a:ext cx="10363200" cy="800100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0000"/>
                </a:solidFill>
                <a:latin typeface="Verdana"/>
                <a:cs typeface="Verdana"/>
              </a:rPr>
              <a:t>Modeling the Gating device</a:t>
            </a:r>
            <a:endParaRPr lang="en-US" sz="36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71600"/>
            <a:ext cx="10905067" cy="337185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Making E field calculations for the device with approximate dimensions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Make rectangular grid with 300 </a:t>
            </a:r>
            <a:r>
              <a:rPr lang="en-US" sz="18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 spacing and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 rim 30 </a:t>
            </a:r>
            <a:r>
              <a:rPr lang="en-US" sz="18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. So optical </a:t>
            </a:r>
            <a:r>
              <a:rPr lang="en-US" sz="1800" dirty="0" err="1" smtClean="0">
                <a:solidFill>
                  <a:srgbClr val="0000FF"/>
                </a:solidFill>
                <a:latin typeface="Verdana"/>
                <a:cs typeface="Verdana"/>
              </a:rPr>
              <a:t>transparancy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81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%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.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The two planes are put 50 </a:t>
            </a:r>
            <a:r>
              <a:rPr lang="en-US" sz="18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 apart (a bit further than the Japanese Gate).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There is a central voltage </a:t>
            </a:r>
            <a:r>
              <a:rPr lang="en-US" sz="1800" dirty="0" err="1" smtClean="0">
                <a:solidFill>
                  <a:srgbClr val="0000FF"/>
                </a:solidFill>
                <a:latin typeface="Verdana"/>
                <a:cs typeface="Verdana"/>
              </a:rPr>
              <a:t>V</a:t>
            </a:r>
            <a:r>
              <a:rPr lang="en-US" sz="1800" baseline="-25000" dirty="0" err="1" smtClean="0">
                <a:solidFill>
                  <a:srgbClr val="0000FF"/>
                </a:solidFill>
                <a:latin typeface="Verdana"/>
                <a:cs typeface="Verdana"/>
              </a:rPr>
              <a:t>c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applied that should correspond to the potential of the field without the gating device (here 250 V/cm). And a voltage difference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Verdana"/>
                <a:cs typeface="Verdana"/>
              </a:rPr>
              <a:t>dV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 that 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is controlled to 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switch 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the gate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The upper part of the gate is at 10 mm and the lower at  9.95 mm from the bottom plate (ground). The anode is 550 mm away. 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Exact expressions for the E field of rectangular (plates) are used; by using mirror charges the ground is  put at </a:t>
            </a:r>
            <a:r>
              <a:rPr lang="en-US" sz="1800" dirty="0" err="1" smtClean="0">
                <a:solidFill>
                  <a:srgbClr val="0000FF"/>
                </a:solidFill>
                <a:latin typeface="Verdana"/>
                <a:cs typeface="Verdana"/>
              </a:rPr>
              <a:t>z</a:t>
            </a:r>
            <a:r>
              <a:rPr lang="en-US" sz="1800" dirty="0" smtClean="0">
                <a:solidFill>
                  <a:srgbClr val="0000FF"/>
                </a:solidFill>
                <a:latin typeface="Verdana"/>
                <a:cs typeface="Verdana"/>
              </a:rPr>
              <a:t> = 0.  By adding and subtracting charges a grid with holes is created.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Questions: how can we minimize distortions? How precise should we control voltages and dimensions (how flat should the gate be mounted)?</a:t>
            </a:r>
          </a:p>
          <a:p>
            <a:pPr lvl="1"/>
            <a:endParaRPr lang="en-US"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76200"/>
            <a:ext cx="10363200" cy="800100"/>
          </a:xfrm>
        </p:spPr>
        <p:txBody>
          <a:bodyPr/>
          <a:lstStyle/>
          <a:p>
            <a:r>
              <a:rPr lang="en-US" sz="3600" b="0" dirty="0" smtClean="0">
                <a:latin typeface="Verdana"/>
                <a:cs typeface="Verdana"/>
              </a:rPr>
              <a:t>Trajectories in Gating device</a:t>
            </a:r>
            <a:endParaRPr lang="en-US" sz="3600" b="0" dirty="0">
              <a:latin typeface="Verdana"/>
              <a:cs typeface="Verdana"/>
            </a:endParaRPr>
          </a:p>
        </p:txBody>
      </p:sp>
      <p:pic>
        <p:nvPicPr>
          <p:cNvPr id="8" name="Picture 7" descr="Trajectories_Close-30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52400" y="1371600"/>
            <a:ext cx="7200900" cy="4610100"/>
          </a:xfrm>
          <a:prstGeom prst="rect">
            <a:avLst/>
          </a:prstGeom>
        </p:spPr>
      </p:pic>
      <p:pic>
        <p:nvPicPr>
          <p:cNvPr id="6" name="Picture 5" descr="Trajectories_Open_1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81700" y="1447800"/>
            <a:ext cx="7200900" cy="4610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1143000"/>
            <a:ext cx="3048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1066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Gate closed -30 V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2055" y="1066800"/>
            <a:ext cx="3263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Gate open  1+1.5 V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rajectories_Open_0.1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719" r="15227"/>
              <a:stretch>
                <a:fillRect/>
              </a:stretch>
            </p:blipFill>
          </mc:Choice>
          <mc:Fallback>
            <p:blipFill>
              <a:blip r:embed="rId3"/>
              <a:srcRect l="1719" r="15227"/>
              <a:stretch>
                <a:fillRect/>
              </a:stretch>
            </p:blipFill>
          </mc:Fallback>
        </mc:AlternateContent>
        <p:spPr>
          <a:xfrm>
            <a:off x="3810000" y="1752600"/>
            <a:ext cx="4349578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76200"/>
            <a:ext cx="10363200" cy="800100"/>
          </a:xfrm>
        </p:spPr>
        <p:txBody>
          <a:bodyPr/>
          <a:lstStyle/>
          <a:p>
            <a:r>
              <a:rPr lang="en-US" sz="3600" b="0" dirty="0" smtClean="0">
                <a:latin typeface="Verdana"/>
                <a:cs typeface="Verdana"/>
              </a:rPr>
              <a:t>Trajectories in Gating device</a:t>
            </a:r>
            <a:endParaRPr lang="en-US" sz="3600" b="0" dirty="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143000"/>
            <a:ext cx="3048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6253" y="1371600"/>
            <a:ext cx="2750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Gate open  1+1.5 V</a:t>
            </a:r>
            <a:endParaRPr lang="en-US" sz="2000" dirty="0">
              <a:latin typeface="Verdana"/>
              <a:cs typeface="Verdana"/>
            </a:endParaRPr>
          </a:p>
        </p:txBody>
      </p:sp>
      <p:pic>
        <p:nvPicPr>
          <p:cNvPr id="12" name="Picture 11" descr="Deformations_Open_1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r="15064"/>
              <a:stretch>
                <a:fillRect/>
              </a:stretch>
            </p:blipFill>
          </mc:Choice>
          <mc:Fallback>
            <p:blipFill>
              <a:blip r:embed="rId5"/>
              <a:srcRect r="15064"/>
              <a:stretch>
                <a:fillRect/>
              </a:stretch>
            </p:blipFill>
          </mc:Fallback>
        </mc:AlternateContent>
        <p:spPr>
          <a:xfrm>
            <a:off x="-76200" y="1905000"/>
            <a:ext cx="3942656" cy="2971800"/>
          </a:xfrm>
          <a:prstGeom prst="rect">
            <a:avLst/>
          </a:prstGeom>
        </p:spPr>
      </p:pic>
      <p:pic>
        <p:nvPicPr>
          <p:cNvPr id="14" name="Picture 13" descr="Deformations_Open_0.1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2381" r="14021"/>
              <a:stretch>
                <a:fillRect/>
              </a:stretch>
            </p:blipFill>
          </mc:Choice>
          <mc:Fallback>
            <p:blipFill>
              <a:blip r:embed="rId7"/>
              <a:srcRect l="2381" r="14021"/>
              <a:stretch>
                <a:fillRect/>
              </a:stretch>
            </p:blipFill>
          </mc:Fallback>
        </mc:AlternateContent>
        <p:spPr>
          <a:xfrm>
            <a:off x="8106798" y="1900658"/>
            <a:ext cx="4085202" cy="31285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37097" y="1371600"/>
            <a:ext cx="3006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Gate open  0.1+1.5 V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5105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To open gate stay close to nominal field (and potential)</a:t>
            </a:r>
          </a:p>
          <a:p>
            <a:r>
              <a:rPr lang="en-US" sz="2000" dirty="0" smtClean="0">
                <a:latin typeface="Verdana"/>
                <a:cs typeface="Verdana"/>
              </a:rPr>
              <a:t>Deformations are smaller &lt; 20 </a:t>
            </a:r>
            <a:r>
              <a:rPr lang="en-US" sz="2000" dirty="0" err="1" smtClean="0">
                <a:latin typeface="Verdana"/>
                <a:cs typeface="Verdana"/>
              </a:rPr>
              <a:t>μm</a:t>
            </a:r>
            <a:r>
              <a:rPr lang="en-US" sz="2000" dirty="0" smtClean="0">
                <a:latin typeface="Verdana"/>
                <a:cs typeface="Verdana"/>
              </a:rPr>
              <a:t> for </a:t>
            </a:r>
            <a:r>
              <a:rPr lang="en-US" sz="2000" dirty="0" err="1" smtClean="0">
                <a:latin typeface="Verdana"/>
                <a:cs typeface="Verdana"/>
              </a:rPr>
              <a:t>dV</a:t>
            </a:r>
            <a:r>
              <a:rPr lang="en-US" sz="2000" dirty="0" smtClean="0">
                <a:latin typeface="Verdana"/>
                <a:cs typeface="Verdana"/>
              </a:rPr>
              <a:t> = 0.1 </a:t>
            </a:r>
            <a:r>
              <a:rPr lang="en-US" sz="2000" dirty="0" smtClean="0">
                <a:latin typeface="Verdana"/>
                <a:cs typeface="Verdana"/>
              </a:rPr>
              <a:t>V</a:t>
            </a:r>
          </a:p>
          <a:p>
            <a:r>
              <a:rPr lang="en-US" sz="2000" dirty="0" smtClean="0">
                <a:latin typeface="Verdana"/>
                <a:cs typeface="Verdana"/>
              </a:rPr>
              <a:t>Note that large maximum deviations will lead to </a:t>
            </a:r>
            <a:r>
              <a:rPr lang="en-US" sz="2000" dirty="0" err="1" smtClean="0">
                <a:latin typeface="Verdana"/>
                <a:cs typeface="Verdana"/>
              </a:rPr>
              <a:t>ExB</a:t>
            </a:r>
            <a:r>
              <a:rPr lang="en-US" sz="2000" dirty="0" smtClean="0">
                <a:latin typeface="Verdana"/>
                <a:cs typeface="Verdana"/>
              </a:rPr>
              <a:t> distortions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133600"/>
            <a:ext cx="190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latin typeface="Verdana"/>
                <a:cs typeface="Verdana"/>
              </a:rPr>
              <a:t> Max deviation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  <a:latin typeface="Verdana"/>
                <a:cs typeface="Verdana"/>
              </a:rPr>
              <a:t> shift trajectory</a:t>
            </a:r>
            <a:endParaRPr lang="en-US" sz="16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96400" y="2209800"/>
            <a:ext cx="2057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 Max deviation</a:t>
            </a:r>
          </a:p>
          <a:p>
            <a:pPr lvl="0"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  <a:latin typeface="Verdana"/>
                <a:cs typeface="Verdana"/>
              </a:rPr>
              <a:t> shift trajectory</a:t>
            </a:r>
            <a:endParaRPr lang="en-US" sz="16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67800" y="1524000"/>
            <a:ext cx="2442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Verdana"/>
                <a:cs typeface="Verdana"/>
              </a:rPr>
              <a:t>Gate open  0.1+1.5 V</a:t>
            </a:r>
            <a:endParaRPr lang="en-US"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Deformations_Open_0.1V-mis10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10957" y="1676400"/>
            <a:ext cx="5623843" cy="360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76200"/>
            <a:ext cx="10363200" cy="800100"/>
          </a:xfrm>
        </p:spPr>
        <p:txBody>
          <a:bodyPr/>
          <a:lstStyle/>
          <a:p>
            <a:r>
              <a:rPr lang="en-US" sz="3600" b="0" dirty="0" smtClean="0">
                <a:latin typeface="Verdana"/>
                <a:cs typeface="Verdana"/>
              </a:rPr>
              <a:t>Deformed Trajectories in Gating device</a:t>
            </a:r>
            <a:endParaRPr lang="en-US" sz="3600" b="0" dirty="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143000"/>
            <a:ext cx="3048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21941" y="990600"/>
            <a:ext cx="3731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Gate open  0.1+1.5 V </a:t>
            </a:r>
          </a:p>
          <a:p>
            <a:r>
              <a:rPr lang="en-US" sz="2000" dirty="0" smtClean="0">
                <a:latin typeface="Verdana"/>
                <a:cs typeface="Verdana"/>
              </a:rPr>
              <a:t>mismatch 10 V middle gate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5308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This means that the voltage of the Gate should be correct up to</a:t>
            </a:r>
            <a:r>
              <a:rPr lang="en-US" sz="2000" dirty="0" smtClean="0">
                <a:latin typeface="Verdana"/>
                <a:cs typeface="Verdana"/>
              </a:rPr>
              <a:t> 5-10 </a:t>
            </a:r>
            <a:r>
              <a:rPr lang="en-US" sz="2000" dirty="0" smtClean="0">
                <a:latin typeface="Verdana"/>
                <a:cs typeface="Verdana"/>
              </a:rPr>
              <a:t>V or the gate should be mounted with a precision of &lt;</a:t>
            </a:r>
            <a:r>
              <a:rPr lang="en-US" sz="2000" dirty="0" smtClean="0">
                <a:latin typeface="Verdana"/>
                <a:cs typeface="Verdana"/>
              </a:rPr>
              <a:t> 0.2-0.4 </a:t>
            </a:r>
            <a:r>
              <a:rPr lang="en-US" sz="2000" dirty="0" smtClean="0">
                <a:latin typeface="Verdana"/>
                <a:cs typeface="Verdana"/>
              </a:rPr>
              <a:t>mm (250 V/cm). In that case the deviations remain less than &lt; 20 </a:t>
            </a:r>
            <a:r>
              <a:rPr lang="en-US" sz="2000" dirty="0" err="1" smtClean="0">
                <a:latin typeface="Verdana"/>
                <a:cs typeface="Verdana"/>
              </a:rPr>
              <a:t>μm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9000" y="2006024"/>
            <a:ext cx="2057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 Max deviation</a:t>
            </a:r>
          </a:p>
          <a:p>
            <a:pPr lvl="0"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  <a:latin typeface="Verdana"/>
                <a:cs typeface="Verdana"/>
              </a:rPr>
              <a:t> shift trajectory</a:t>
            </a:r>
            <a:endParaRPr lang="en-US" sz="16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20" name="Picture 19" descr="Trajectories_Open_0.1V-mis10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2710" y="1676400"/>
            <a:ext cx="5861890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76200"/>
            <a:ext cx="10363200" cy="800100"/>
          </a:xfrm>
        </p:spPr>
        <p:txBody>
          <a:bodyPr/>
          <a:lstStyle/>
          <a:p>
            <a:r>
              <a:rPr lang="en-US" sz="3600" b="0" dirty="0" smtClean="0">
                <a:solidFill>
                  <a:srgbClr val="FF0000"/>
                </a:solidFill>
                <a:latin typeface="Verdana"/>
                <a:cs typeface="Verdana"/>
              </a:rPr>
              <a:t>Conclusions Gating device</a:t>
            </a:r>
            <a:endParaRPr lang="en-US" sz="36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143000"/>
            <a:ext cx="3048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990600"/>
            <a:ext cx="10820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In order to keep deviations/deformations smaller than 10-20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μm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:</a:t>
            </a:r>
          </a:p>
          <a:p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The potential difference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dV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over the gate should be kept very close to the nominal field (times distance) plus/minus 0.1 V</a:t>
            </a:r>
          </a:p>
          <a:p>
            <a:pPr marL="914400" lvl="1" indent="-457200"/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This means that one should not tune the gate  Voltage for the highest efficiency/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transparancy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, but use the above specification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The central voltage of the Gate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V</a:t>
            </a:r>
            <a:r>
              <a:rPr lang="en-US" sz="2000" baseline="-25000" dirty="0" err="1" smtClean="0">
                <a:solidFill>
                  <a:srgbClr val="0000FF"/>
                </a:solidFill>
                <a:latin typeface="Verdana"/>
                <a:cs typeface="Verdana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should be correct up to better than 5-10 V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The gate should be mounted with a precision of better than 0.2-0.4 mm in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z</a:t>
            </a:r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pPr>
              <a:buFont typeface="Arial"/>
              <a:buChar char="•"/>
            </a:pPr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These specification can be achieved with the proposed gating device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controlling of the potential difference to 0.1 V is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feasable</a:t>
            </a:r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the tuning of the central voltage to better than 10 V is not difficult; the tuning of the Guard wires of the 8-Quad module was already a few Volts </a:t>
            </a:r>
          </a:p>
          <a:p>
            <a:pPr lvl="1"/>
            <a:endParaRPr lang="en-US" sz="2000" dirty="0" smtClean="0">
              <a:solidFill>
                <a:srgbClr val="0000FF"/>
              </a:solidFill>
              <a:latin typeface="Verdana"/>
              <a:cs typeface="Verdana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It is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usefull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to mount a gate on the current module and measure deformations as a function of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dV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and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V</a:t>
            </a:r>
            <a:r>
              <a:rPr lang="en-US" sz="2000" baseline="-25000" dirty="0" err="1" smtClean="0">
                <a:solidFill>
                  <a:srgbClr val="0000FF"/>
                </a:solidFill>
                <a:latin typeface="Verdana"/>
                <a:cs typeface="Verdana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</a:t>
            </a:r>
          </a:p>
          <a:p>
            <a:endParaRPr lang="en-US" sz="2000" dirty="0" smtClean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9099803</TotalTime>
  <Pages>11</Pages>
  <Words>553</Words>
  <Application>Microsoft Office PowerPoint</Application>
  <PresentationFormat>Custom</PresentationFormat>
  <Paragraphs>53</Paragraphs>
  <Slides>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Como</vt:lpstr>
      <vt:lpstr> (Pixel) TPC gating</vt:lpstr>
      <vt:lpstr>Slide 2</vt:lpstr>
      <vt:lpstr>Slide 3</vt:lpstr>
      <vt:lpstr>Modeling the Gating device</vt:lpstr>
      <vt:lpstr>Trajectories in Gating device</vt:lpstr>
      <vt:lpstr>Trajectories in Gating device</vt:lpstr>
      <vt:lpstr>Deformed Trajectories in Gating device</vt:lpstr>
      <vt:lpstr>Conclusions Gating device</vt:lpstr>
    </vt:vector>
  </TitlesOfParts>
  <Manager/>
  <Company>NIKHEF</Company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2404</cp:revision>
  <cp:lastPrinted>2002-02-06T08:01:21Z</cp:lastPrinted>
  <dcterms:created xsi:type="dcterms:W3CDTF">2020-02-10T12:18:48Z</dcterms:created>
  <dcterms:modified xsi:type="dcterms:W3CDTF">2020-02-10T12:22:44Z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