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df" ContentType="application/pdf"/>
  <Override PartName="/ppt/theme/theme1.xml" ContentType="application/vnd.openxmlformats-officedocument.them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4" r:id="rId5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2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baseline="0" dirty="0" err="1" smtClean="0">
                <a:latin typeface="Verdana"/>
                <a:cs typeface="Verdana"/>
              </a:rPr>
              <a:t>Nikhef</a:t>
            </a:r>
            <a:r>
              <a:rPr lang="en-GB" altLang="en-US" sz="900" baseline="0" smtClean="0">
                <a:latin typeface="Verdana"/>
                <a:cs typeface="Verdana"/>
              </a:rPr>
              <a:t> Lepton </a:t>
            </a:r>
            <a:r>
              <a:rPr lang="en-GB" altLang="en-US" sz="900" baseline="0" dirty="0" smtClean="0">
                <a:latin typeface="Verdana"/>
                <a:cs typeface="Verdana"/>
              </a:rPr>
              <a:t>Collider 2020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df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3810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215280"/>
            <a:ext cx="7203802" cy="1080120"/>
          </a:xfrm>
        </p:spPr>
        <p:txBody>
          <a:bodyPr anchor="ctr"/>
          <a:lstStyle/>
          <a:p>
            <a:r>
              <a:rPr lang="en-US" altLang="en-US" sz="4000" b="0" dirty="0" smtClean="0">
                <a:latin typeface="Verdana"/>
                <a:cs typeface="Verdana"/>
              </a:rPr>
              <a:t> Pixel TPC Ion feedback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410200" y="1828800"/>
            <a:ext cx="609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" name="Picture 15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10591800" y="5638800"/>
            <a:ext cx="1600200" cy="91501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2313" y="1295400"/>
            <a:ext cx="9393147" cy="5257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267200" y="5373469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https://indico.cern.ch/event/843086/attachments/1958227/3253556/L3_signals_in_particle_detectors_riegler_2019.pdf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188589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S Reference Sans Serif"/>
                <a:cs typeface="MS Reference Sans Serif"/>
              </a:rPr>
              <a:t>(Modified) </a:t>
            </a:r>
            <a:r>
              <a:rPr lang="en-US" sz="2000" dirty="0" err="1" smtClean="0">
                <a:latin typeface="MS Reference Sans Serif"/>
                <a:cs typeface="MS Reference Sans Serif"/>
              </a:rPr>
              <a:t>Ramo</a:t>
            </a:r>
            <a:r>
              <a:rPr lang="en-US" sz="2000" dirty="0" smtClean="0">
                <a:latin typeface="MS Reference Sans Serif"/>
                <a:cs typeface="MS Reference Sans Serif"/>
              </a:rPr>
              <a:t> Shockley theory</a:t>
            </a:r>
            <a:endParaRPr lang="en-US" sz="2000" dirty="0">
              <a:latin typeface="MS Reference Sans Serif"/>
              <a:cs typeface="MS Reference Sans Serif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Modeling the Ion feed back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6" y="4248150"/>
            <a:ext cx="10905067" cy="337185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Calculate the induced current on the cathode plate using the technique described by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Riegler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Make electron and ion sheets at different </a:t>
            </a:r>
            <a:r>
              <a:rPr lang="en-US" dirty="0" err="1" smtClean="0">
                <a:solidFill>
                  <a:srgbClr val="0000FF"/>
                </a:solidFill>
                <a:latin typeface="Verdana"/>
                <a:cs typeface="Verdana"/>
              </a:rPr>
              <a:t>z</a:t>
            </a:r>
            <a:r>
              <a:rPr lang="en-US" dirty="0" smtClean="0">
                <a:solidFill>
                  <a:srgbClr val="0000FF"/>
                </a:solidFill>
                <a:latin typeface="Verdana"/>
                <a:cs typeface="Verdana"/>
              </a:rPr>
              <a:t> distances</a:t>
            </a:r>
          </a:p>
          <a:p>
            <a:pPr lvl="1">
              <a:buNone/>
            </a:pPr>
            <a:endParaRPr lang="en-US" sz="1800" dirty="0">
              <a:latin typeface="Verdana"/>
              <a:cs typeface="Verdana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200400" y="1827212"/>
            <a:ext cx="5410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200400" y="3656012"/>
            <a:ext cx="5410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200400" y="2362200"/>
            <a:ext cx="5410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200400" y="3048000"/>
            <a:ext cx="5410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296400" y="1600200"/>
            <a:ext cx="24384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Cathode</a:t>
            </a:r>
          </a:p>
          <a:p>
            <a:endParaRPr lang="en-US" sz="1100" dirty="0" smtClean="0"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Ion sheet</a:t>
            </a: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Electron sheet</a:t>
            </a:r>
          </a:p>
          <a:p>
            <a:endParaRPr lang="en-US" sz="1200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Anode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9812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Height (</a:t>
            </a:r>
            <a:r>
              <a:rPr lang="en-US" sz="2000" dirty="0" err="1" smtClean="0">
                <a:latin typeface="Verdana"/>
                <a:cs typeface="Verdana"/>
              </a:rPr>
              <a:t>z</a:t>
            </a:r>
            <a:r>
              <a:rPr lang="en-US" sz="2000" dirty="0" smtClean="0">
                <a:latin typeface="Verdana"/>
                <a:cs typeface="Verdana"/>
              </a:rPr>
              <a:t>) 4 cm</a:t>
            </a: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r>
              <a:rPr lang="en-US" sz="2000" dirty="0" err="1" smtClean="0">
                <a:latin typeface="Verdana"/>
                <a:cs typeface="Verdana"/>
              </a:rPr>
              <a:t>Witdh</a:t>
            </a:r>
            <a:r>
              <a:rPr lang="en-US" sz="2000" dirty="0" smtClean="0">
                <a:latin typeface="Verdana"/>
                <a:cs typeface="Verdana"/>
              </a:rPr>
              <a:t> (</a:t>
            </a:r>
            <a:r>
              <a:rPr lang="en-US" sz="2000" dirty="0" err="1" smtClean="0">
                <a:latin typeface="Verdana"/>
                <a:cs typeface="Verdana"/>
              </a:rPr>
              <a:t>x</a:t>
            </a:r>
            <a:r>
              <a:rPr lang="en-US" sz="2000" dirty="0" smtClean="0">
                <a:latin typeface="Verdana"/>
                <a:cs typeface="Verdana"/>
              </a:rPr>
              <a:t>)  8 </a:t>
            </a:r>
          </a:p>
          <a:p>
            <a:r>
              <a:rPr lang="en-US" sz="2000" dirty="0" smtClean="0">
                <a:latin typeface="Verdana"/>
                <a:cs typeface="Verdana"/>
              </a:rPr>
              <a:t>          (</a:t>
            </a:r>
            <a:r>
              <a:rPr lang="en-US" sz="2000" dirty="0" err="1" smtClean="0">
                <a:latin typeface="Verdana"/>
                <a:cs typeface="Verdana"/>
              </a:rPr>
              <a:t>y</a:t>
            </a:r>
            <a:r>
              <a:rPr lang="en-US" sz="2000" dirty="0" smtClean="0">
                <a:latin typeface="Verdana"/>
                <a:cs typeface="Verdana"/>
              </a:rPr>
              <a:t>) 17 cm</a:t>
            </a:r>
            <a:endParaRPr lang="en-US"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762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latin typeface="Verdana"/>
                <a:cs typeface="Verdana"/>
              </a:rPr>
              <a:t>Induced Charge on cathode  </a:t>
            </a:r>
            <a:endParaRPr lang="en-US" sz="3600" b="0" dirty="0"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Picture 11" descr="Induced Charg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33600" y="1066800"/>
            <a:ext cx="8420100" cy="53906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86200" y="1676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From the potential</a:t>
            </a:r>
            <a:endParaRPr lang="en-US" dirty="0">
              <a:solidFill>
                <a:srgbClr val="0066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762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latin typeface="Verdana"/>
                <a:cs typeface="Verdana"/>
              </a:rPr>
              <a:t>Induced Charge on cathode  </a:t>
            </a:r>
            <a:endParaRPr lang="en-US" sz="3600" b="0" dirty="0"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TimeSpectraZoo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38100" y="1485900"/>
            <a:ext cx="7200900" cy="4610100"/>
          </a:xfrm>
          <a:prstGeom prst="rect">
            <a:avLst/>
          </a:prstGeom>
        </p:spPr>
      </p:pic>
      <p:pic>
        <p:nvPicPr>
          <p:cNvPr id="5" name="Picture 4" descr="TimeSpectr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943600" y="1524000"/>
            <a:ext cx="7141389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2400" y="1923872"/>
            <a:ext cx="1600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10 mm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66FF"/>
                </a:solidFill>
              </a:rPr>
              <a:t>20 mm</a:t>
            </a:r>
          </a:p>
          <a:p>
            <a:r>
              <a:rPr lang="en-US" dirty="0" smtClean="0"/>
              <a:t>   30 mm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48800" y="1923872"/>
            <a:ext cx="17526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10 mm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66FF"/>
                </a:solidFill>
              </a:rPr>
              <a:t>20 mm</a:t>
            </a:r>
          </a:p>
          <a:p>
            <a:r>
              <a:rPr lang="en-US" dirty="0" smtClean="0"/>
              <a:t>   30 mm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066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Short times: </a:t>
            </a:r>
            <a:r>
              <a:rPr lang="en-US" dirty="0" err="1" smtClean="0">
                <a:solidFill>
                  <a:srgbClr val="0066FF"/>
                </a:solidFill>
                <a:latin typeface="Verdana"/>
                <a:cs typeface="Verdana"/>
              </a:rPr>
              <a:t>electrons+ions</a:t>
            </a:r>
            <a:endParaRPr lang="en-US" dirty="0">
              <a:solidFill>
                <a:srgbClr val="0066FF"/>
              </a:solidFill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89421" y="1066800"/>
            <a:ext cx="2673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long </a:t>
            </a:r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times:</a:t>
            </a:r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i</a:t>
            </a:r>
            <a:r>
              <a:rPr lang="en-US" dirty="0" smtClean="0">
                <a:solidFill>
                  <a:srgbClr val="0066FF"/>
                </a:solidFill>
                <a:latin typeface="Verdana"/>
                <a:cs typeface="Verdana"/>
              </a:rPr>
              <a:t>ons</a:t>
            </a:r>
            <a:endParaRPr lang="en-US" dirty="0">
              <a:solidFill>
                <a:srgbClr val="0066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9100183</TotalTime>
  <Pages>11</Pages>
  <Words>122</Words>
  <Application>Microsoft Office PowerPoint</Application>
  <PresentationFormat>Custom</PresentationFormat>
  <Paragraphs>34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Como</vt:lpstr>
      <vt:lpstr> Pixel TPC Ion feedback</vt:lpstr>
      <vt:lpstr>Modeling the Ion feed back</vt:lpstr>
      <vt:lpstr>Induced Charge on cathode  </vt:lpstr>
      <vt:lpstr>Induced Charge on cathode 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2409</cp:revision>
  <cp:lastPrinted>2002-02-06T08:01:21Z</cp:lastPrinted>
  <dcterms:created xsi:type="dcterms:W3CDTF">2020-02-08T23:31:44Z</dcterms:created>
  <dcterms:modified xsi:type="dcterms:W3CDTF">2020-02-08T23:41:28Z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