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5" r:id="rId7"/>
    <p:sldId id="267" r:id="rId8"/>
    <p:sldId id="269" r:id="rId9"/>
    <p:sldId id="268" r:id="rId10"/>
    <p:sldId id="270" r:id="rId11"/>
    <p:sldId id="271" r:id="rId12"/>
    <p:sldId id="272" r:id="rId13"/>
    <p:sldId id="273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1"/>
    <p:restoredTop sz="94643"/>
  </p:normalViewPr>
  <p:slideViewPr>
    <p:cSldViewPr snapToGrid="0" snapToObjects="1">
      <p:cViewPr varScale="1">
        <p:scale>
          <a:sx n="34" d="100"/>
          <a:sy n="34" d="100"/>
        </p:scale>
        <p:origin x="9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Beyond scientific goals: PhD recruitment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701" r:id="rId9"/>
    <p:sldLayoutId id="2147483660" r:id="rId10"/>
    <p:sldLayoutId id="2147483704" r:id="rId11"/>
    <p:sldLayoutId id="2147483705" r:id="rId12"/>
    <p:sldLayoutId id="2147483706" r:id="rId13"/>
    <p:sldLayoutId id="2147483707" r:id="rId14"/>
    <p:sldLayoutId id="2147483703" r:id="rId15"/>
    <p:sldLayoutId id="2147483661" r:id="rId16"/>
    <p:sldLayoutId id="2147483664" r:id="rId17"/>
    <p:sldLayoutId id="2147483667" r:id="rId18"/>
    <p:sldLayoutId id="2147483702" r:id="rId19"/>
    <p:sldLayoutId id="2147483697" r:id="rId20"/>
    <p:sldLayoutId id="2147483674" r:id="rId21"/>
    <p:sldLayoutId id="2147483698" r:id="rId22"/>
    <p:sldLayoutId id="2147483699" r:id="rId23"/>
    <p:sldLayoutId id="2147483672" r:id="rId24"/>
    <p:sldLayoutId id="2147483675" r:id="rId25"/>
    <p:sldLayoutId id="2147483678" r:id="rId26"/>
    <p:sldLayoutId id="2147483681" r:id="rId27"/>
    <p:sldLayoutId id="2147483684" r:id="rId28"/>
    <p:sldLayoutId id="2147483673" r:id="rId29"/>
    <p:sldLayoutId id="2147483676" r:id="rId30"/>
    <p:sldLayoutId id="2147483679" r:id="rId31"/>
    <p:sldLayoutId id="2147483682" r:id="rId32"/>
    <p:sldLayoutId id="2147483685" r:id="rId33"/>
    <p:sldLayoutId id="2147483690" r:id="rId34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hef.nl/phdpositions" TargetMode="External"/><Relationship Id="rId2" Type="http://schemas.openxmlformats.org/officeDocument/2006/relationships/hyperlink" Target="http://www.nikhef.nl/promoveren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97BAA-F62C-2E42-BA16-8A08879E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Beyond </a:t>
            </a:r>
            <a:r>
              <a:rPr lang="nl-NL" dirty="0" err="1"/>
              <a:t>scientific</a:t>
            </a:r>
            <a:r>
              <a:rPr lang="nl-NL" dirty="0"/>
              <a:t> goals: </a:t>
            </a:r>
            <a:br>
              <a:rPr lang="nl-NL" dirty="0"/>
            </a:br>
            <a:r>
              <a:rPr lang="nl-NL" dirty="0"/>
              <a:t>PhD recruitment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552BE2-9607-ED40-A35B-EE701CBAA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Stafoverleg 9 maart 2020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05987-FBEC-1D45-A185-B41FA898A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Martine Oudenhoven</a:t>
            </a:r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 err="1"/>
              <a:t>Searching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more information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8950"/>
              </p:ext>
            </p:extLst>
          </p:nvPr>
        </p:nvGraphicFramePr>
        <p:xfrm>
          <a:off x="3648362" y="2043832"/>
          <a:ext cx="18463493" cy="1016756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617971">
                  <a:extLst>
                    <a:ext uri="{9D8B030D-6E8A-4147-A177-3AD203B41FA5}">
                      <a16:colId xmlns:a16="http://schemas.microsoft.com/office/drawing/2014/main" val="961969558"/>
                    </a:ext>
                  </a:extLst>
                </a:gridCol>
                <a:gridCol w="13845522">
                  <a:extLst>
                    <a:ext uri="{9D8B030D-6E8A-4147-A177-3AD203B41FA5}">
                      <a16:colId xmlns:a16="http://schemas.microsoft.com/office/drawing/2014/main" val="3326738866"/>
                    </a:ext>
                  </a:extLst>
                </a:gridCol>
              </a:tblGrid>
              <a:tr h="749244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When</a:t>
                      </a:r>
                      <a:endParaRPr lang="nl-NL" sz="3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Master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programme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(overlap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with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previous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9891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Contact/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channel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/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Talking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PhD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students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Google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Online forums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Nikhef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website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Websites of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other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institutes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research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groups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General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vacancy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websites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Other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vacancies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also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outside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of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academia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Nikhef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-flyer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about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 PhD at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Nikhef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9634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Content is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interesting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Good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experience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during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research project (“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This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isn’t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enough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me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yet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”)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Nice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people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atmosphere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at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Nikhef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A lot of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freedom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Negative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aspects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are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that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bad,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it’s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worth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it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7316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Should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I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take a break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after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my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master’s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4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years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is a large commitment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Personal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reasons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go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abroad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Uncertain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academic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career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path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Is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the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topic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really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good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match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me?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A lot of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negativity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online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about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doing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 PhD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the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career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prospects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of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someone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with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 PhD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0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5657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Application </a:t>
            </a:r>
            <a:r>
              <a:rPr lang="nl-NL" dirty="0" err="1"/>
              <a:t>phase</a:t>
            </a:r>
            <a:endParaRPr lang="nl-N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245610"/>
              </p:ext>
            </p:extLst>
          </p:nvPr>
        </p:nvGraphicFramePr>
        <p:xfrm>
          <a:off x="3648362" y="2043832"/>
          <a:ext cx="18463493" cy="729905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617971">
                  <a:extLst>
                    <a:ext uri="{9D8B030D-6E8A-4147-A177-3AD203B41FA5}">
                      <a16:colId xmlns:a16="http://schemas.microsoft.com/office/drawing/2014/main" val="961969558"/>
                    </a:ext>
                  </a:extLst>
                </a:gridCol>
                <a:gridCol w="13845522">
                  <a:extLst>
                    <a:ext uri="{9D8B030D-6E8A-4147-A177-3AD203B41FA5}">
                      <a16:colId xmlns:a16="http://schemas.microsoft.com/office/drawing/2014/main" val="3326738866"/>
                    </a:ext>
                  </a:extLst>
                </a:gridCol>
              </a:tblGrid>
              <a:tr h="749244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When</a:t>
                      </a:r>
                      <a:endParaRPr lang="nl-NL" sz="3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Master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afterwards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9891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Contact/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channel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/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Nikhef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-website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Ihep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Hyperspace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Network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brought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vacancy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attention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Asked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do a PhD or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apply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9634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Motivation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do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this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Good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experience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during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application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process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7316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No more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barriers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in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this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phase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0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670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General </a:t>
            </a:r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000" dirty="0"/>
              <a:t>4x a </a:t>
            </a:r>
            <a:r>
              <a:rPr lang="nl-NL" sz="5000" dirty="0" err="1"/>
              <a:t>year</a:t>
            </a:r>
            <a:r>
              <a:rPr lang="nl-NL" sz="5000" dirty="0"/>
              <a:t>, more </a:t>
            </a:r>
            <a:r>
              <a:rPr lang="nl-NL" sz="5000" dirty="0" err="1"/>
              <a:t>transparancy</a:t>
            </a:r>
            <a:r>
              <a:rPr lang="nl-NL" sz="5000" dirty="0"/>
              <a:t>, </a:t>
            </a:r>
            <a:r>
              <a:rPr lang="nl-NL" sz="5000" dirty="0" err="1"/>
              <a:t>visibility</a:t>
            </a:r>
            <a:r>
              <a:rPr lang="nl-NL" sz="5000" dirty="0"/>
              <a:t> </a:t>
            </a:r>
            <a:r>
              <a:rPr lang="nl-NL" sz="5000" dirty="0" err="1"/>
              <a:t>and</a:t>
            </a:r>
            <a:r>
              <a:rPr lang="nl-NL" sz="5000" dirty="0"/>
              <a:t> </a:t>
            </a:r>
            <a:r>
              <a:rPr lang="nl-NL" sz="5000" dirty="0" err="1"/>
              <a:t>oppennes</a:t>
            </a:r>
            <a:r>
              <a:rPr lang="nl-NL" sz="5000" dirty="0"/>
              <a:t> is </a:t>
            </a:r>
            <a:r>
              <a:rPr lang="nl-NL" sz="5000" dirty="0" err="1"/>
              <a:t>appreciated</a:t>
            </a:r>
            <a:r>
              <a:rPr lang="nl-NL" sz="5000" dirty="0"/>
              <a:t>. Shows a PhD at </a:t>
            </a:r>
            <a:r>
              <a:rPr lang="nl-NL" sz="5000" dirty="0" err="1"/>
              <a:t>Nikhef</a:t>
            </a:r>
            <a:r>
              <a:rPr lang="nl-NL" sz="5000" dirty="0"/>
              <a:t> as a real option.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000" dirty="0" err="1"/>
              <a:t>Experiences</a:t>
            </a:r>
            <a:r>
              <a:rPr lang="nl-NL" sz="5000" dirty="0"/>
              <a:t> </a:t>
            </a:r>
            <a:r>
              <a:rPr lang="nl-NL" sz="5000" dirty="0" err="1"/>
              <a:t>during</a:t>
            </a:r>
            <a:r>
              <a:rPr lang="nl-NL" sz="5000" dirty="0"/>
              <a:t> </a:t>
            </a:r>
            <a:r>
              <a:rPr lang="nl-NL" sz="5000" dirty="0" err="1"/>
              <a:t>education</a:t>
            </a:r>
            <a:r>
              <a:rPr lang="nl-NL" sz="5000" dirty="0"/>
              <a:t> &amp; research </a:t>
            </a:r>
            <a:r>
              <a:rPr lang="nl-NL" sz="5000" dirty="0" err="1"/>
              <a:t>projects</a:t>
            </a:r>
            <a:r>
              <a:rPr lang="nl-NL" sz="5000" dirty="0"/>
              <a:t> </a:t>
            </a:r>
            <a:r>
              <a:rPr lang="nl-NL" sz="5000" dirty="0" err="1"/>
              <a:t>play</a:t>
            </a:r>
            <a:r>
              <a:rPr lang="nl-NL" sz="5000" dirty="0"/>
              <a:t> big </a:t>
            </a:r>
            <a:r>
              <a:rPr lang="nl-NL" sz="5000" dirty="0" err="1"/>
              <a:t>role</a:t>
            </a:r>
            <a:r>
              <a:rPr lang="nl-NL" sz="5000" dirty="0"/>
              <a:t> (</a:t>
            </a:r>
            <a:r>
              <a:rPr lang="nl-NL" sz="5000" dirty="0" err="1"/>
              <a:t>comes</a:t>
            </a:r>
            <a:r>
              <a:rPr lang="nl-NL" sz="5000" dirty="0"/>
              <a:t> </a:t>
            </a:r>
            <a:r>
              <a:rPr lang="nl-NL" sz="5000" dirty="0" err="1"/>
              <a:t>with</a:t>
            </a:r>
            <a:r>
              <a:rPr lang="nl-NL" sz="5000" dirty="0"/>
              <a:t> </a:t>
            </a:r>
            <a:r>
              <a:rPr lang="nl-NL" sz="5000" dirty="0" err="1"/>
              <a:t>great</a:t>
            </a:r>
            <a:r>
              <a:rPr lang="nl-NL" sz="5000" dirty="0"/>
              <a:t> </a:t>
            </a:r>
            <a:r>
              <a:rPr lang="nl-NL" sz="5000" dirty="0" err="1"/>
              <a:t>responsibility</a:t>
            </a:r>
            <a:r>
              <a:rPr lang="nl-NL" sz="5000" dirty="0"/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000" dirty="0" err="1"/>
              <a:t>Inclusive</a:t>
            </a:r>
            <a:r>
              <a:rPr lang="nl-NL" sz="5000" dirty="0"/>
              <a:t> </a:t>
            </a:r>
            <a:r>
              <a:rPr lang="nl-NL" sz="5000" dirty="0" err="1"/>
              <a:t>outreach</a:t>
            </a:r>
            <a:r>
              <a:rPr lang="nl-NL" sz="5000" dirty="0"/>
              <a:t> is important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000" dirty="0" err="1"/>
              <a:t>Some</a:t>
            </a:r>
            <a:r>
              <a:rPr lang="nl-NL" sz="5000" dirty="0"/>
              <a:t> points </a:t>
            </a:r>
            <a:r>
              <a:rPr lang="nl-NL" sz="5000" dirty="0" err="1"/>
              <a:t>to</a:t>
            </a:r>
            <a:r>
              <a:rPr lang="nl-NL" sz="5000" dirty="0"/>
              <a:t> </a:t>
            </a:r>
            <a:r>
              <a:rPr lang="nl-NL" sz="5000" dirty="0" err="1"/>
              <a:t>improve</a:t>
            </a:r>
            <a:r>
              <a:rPr lang="nl-NL" sz="5000" dirty="0"/>
              <a:t> (</a:t>
            </a:r>
            <a:r>
              <a:rPr lang="nl-NL" sz="5000" dirty="0" err="1"/>
              <a:t>findability</a:t>
            </a:r>
            <a:r>
              <a:rPr lang="nl-NL" sz="5000" dirty="0"/>
              <a:t> in google, keep </a:t>
            </a:r>
            <a:r>
              <a:rPr lang="nl-NL" sz="5000" dirty="0" err="1"/>
              <a:t>using</a:t>
            </a:r>
            <a:r>
              <a:rPr lang="nl-NL" sz="5000" dirty="0"/>
              <a:t> mailing </a:t>
            </a:r>
            <a:r>
              <a:rPr lang="nl-NL" sz="5000" dirty="0" err="1"/>
              <a:t>lists</a:t>
            </a:r>
            <a:r>
              <a:rPr lang="nl-NL" sz="5000" dirty="0"/>
              <a:t> &amp; </a:t>
            </a:r>
            <a:r>
              <a:rPr lang="nl-NL" sz="5000" dirty="0" err="1"/>
              <a:t>specific</a:t>
            </a:r>
            <a:r>
              <a:rPr lang="nl-NL" sz="5000" dirty="0"/>
              <a:t> websites)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half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12574652" y="11249223"/>
            <a:ext cx="11174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</a:rPr>
              <a:t>Photo by Free To Use Sounds on </a:t>
            </a:r>
            <a:r>
              <a:rPr lang="en-US" sz="1400" dirty="0" err="1">
                <a:solidFill>
                  <a:srgbClr val="FFFFFF"/>
                </a:solidFill>
              </a:rPr>
              <a:t>Unsplash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352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consider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A PhD at </a:t>
            </a:r>
            <a:r>
              <a:rPr lang="nl-NL" dirty="0" err="1"/>
              <a:t>Nikhef</a:t>
            </a:r>
            <a:r>
              <a:rPr lang="nl-NL" dirty="0"/>
              <a:t>: a part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academic</a:t>
            </a:r>
            <a:r>
              <a:rPr lang="nl-NL" dirty="0"/>
              <a:t> rat race or a stepping </a:t>
            </a:r>
            <a:r>
              <a:rPr lang="nl-NL" dirty="0" err="1"/>
              <a:t>stone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whole</a:t>
            </a:r>
            <a:r>
              <a:rPr lang="nl-NL" dirty="0"/>
              <a:t> range of </a:t>
            </a:r>
            <a:r>
              <a:rPr lang="nl-NL" dirty="0" err="1"/>
              <a:t>possibilities</a:t>
            </a:r>
            <a:r>
              <a:rPr lang="nl-NL" dirty="0"/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PhD-</a:t>
            </a:r>
            <a:r>
              <a:rPr lang="nl-NL" dirty="0" err="1"/>
              <a:t>programme</a:t>
            </a:r>
            <a:r>
              <a:rPr lang="nl-NL" dirty="0"/>
              <a:t> we offer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interesting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relevant </a:t>
            </a:r>
            <a:r>
              <a:rPr lang="nl-NL" dirty="0" err="1"/>
              <a:t>enough</a:t>
            </a:r>
            <a:r>
              <a:rPr lang="nl-NL" dirty="0"/>
              <a:t>? (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chose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proceed</a:t>
            </a:r>
            <a:r>
              <a:rPr lang="nl-NL" dirty="0"/>
              <a:t> </a:t>
            </a:r>
            <a:r>
              <a:rPr lang="nl-NL" dirty="0" err="1"/>
              <a:t>considered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‘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real </a:t>
            </a:r>
            <a:r>
              <a:rPr lang="nl-NL" dirty="0" err="1"/>
              <a:t>world</a:t>
            </a:r>
            <a:r>
              <a:rPr lang="nl-NL" dirty="0"/>
              <a:t>’ ‘</a:t>
            </a:r>
            <a:r>
              <a:rPr lang="nl-NL" dirty="0" err="1"/>
              <a:t>too</a:t>
            </a:r>
            <a:r>
              <a:rPr lang="nl-NL" dirty="0"/>
              <a:t> slow’ </a:t>
            </a:r>
            <a:r>
              <a:rPr lang="nl-NL" dirty="0" err="1"/>
              <a:t>and</a:t>
            </a:r>
            <a:r>
              <a:rPr lang="nl-NL" dirty="0"/>
              <a:t> ‘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individual</a:t>
            </a:r>
            <a:r>
              <a:rPr lang="nl-NL" dirty="0"/>
              <a:t>’).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half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2574652" y="11245704"/>
            <a:ext cx="11174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</a:rPr>
              <a:t>Photo by Brendan Church on </a:t>
            </a:r>
            <a:r>
              <a:rPr lang="en-US" sz="1400" dirty="0" err="1">
                <a:solidFill>
                  <a:srgbClr val="FFFFFF"/>
                </a:solidFill>
              </a:rPr>
              <a:t>Unsplash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882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Beyond </a:t>
            </a:r>
            <a:r>
              <a:rPr lang="nl-NL" dirty="0" err="1"/>
              <a:t>scientific</a:t>
            </a:r>
            <a:r>
              <a:rPr lang="nl-NL" dirty="0"/>
              <a:t> goals: PhD recruitment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started</a:t>
            </a:r>
            <a:r>
              <a:rPr lang="nl-NL" dirty="0"/>
              <a:t>…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Enough</a:t>
            </a:r>
            <a:r>
              <a:rPr lang="nl-NL" dirty="0"/>
              <a:t> </a:t>
            </a:r>
            <a:r>
              <a:rPr lang="nl-NL" dirty="0" err="1"/>
              <a:t>applications</a:t>
            </a:r>
            <a:r>
              <a:rPr lang="nl-NL" dirty="0"/>
              <a:t>, but few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Nikhef-universities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Fixed</a:t>
            </a:r>
            <a:r>
              <a:rPr lang="nl-NL" dirty="0"/>
              <a:t> </a:t>
            </a:r>
            <a:r>
              <a:rPr lang="nl-NL" dirty="0" err="1"/>
              <a:t>timeslots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PhD 4x a </a:t>
            </a:r>
            <a:r>
              <a:rPr lang="nl-NL" dirty="0" err="1"/>
              <a:t>year</a:t>
            </a:r>
            <a:r>
              <a:rPr lang="nl-NL" dirty="0"/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half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020059" y="7934077"/>
            <a:ext cx="10629439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nl-NL" cap="none" dirty="0" err="1">
                <a:solidFill>
                  <a:srgbClr val="7030A0"/>
                </a:solidFill>
              </a:rPr>
              <a:t>Can</a:t>
            </a:r>
            <a:r>
              <a:rPr lang="nl-NL" cap="none" dirty="0">
                <a:solidFill>
                  <a:srgbClr val="7030A0"/>
                </a:solidFill>
              </a:rPr>
              <a:t> </a:t>
            </a:r>
            <a:r>
              <a:rPr lang="nl-NL" cap="none" dirty="0" err="1">
                <a:solidFill>
                  <a:srgbClr val="7030A0"/>
                </a:solidFill>
              </a:rPr>
              <a:t>you</a:t>
            </a:r>
            <a:r>
              <a:rPr lang="nl-NL" cap="none" dirty="0">
                <a:solidFill>
                  <a:srgbClr val="7030A0"/>
                </a:solidFill>
              </a:rPr>
              <a:t> </a:t>
            </a:r>
            <a:r>
              <a:rPr lang="nl-NL" cap="none" dirty="0" err="1">
                <a:solidFill>
                  <a:srgbClr val="7030A0"/>
                </a:solidFill>
              </a:rPr>
              <a:t>come</a:t>
            </a:r>
            <a:r>
              <a:rPr lang="nl-NL" cap="none" dirty="0">
                <a:solidFill>
                  <a:srgbClr val="7030A0"/>
                </a:solidFill>
              </a:rPr>
              <a:t> up </a:t>
            </a:r>
            <a:r>
              <a:rPr lang="nl-NL" cap="none" dirty="0" err="1">
                <a:solidFill>
                  <a:srgbClr val="7030A0"/>
                </a:solidFill>
              </a:rPr>
              <a:t>with</a:t>
            </a:r>
            <a:r>
              <a:rPr lang="nl-NL" cap="none" dirty="0">
                <a:solidFill>
                  <a:srgbClr val="7030A0"/>
                </a:solidFill>
              </a:rPr>
              <a:t> a </a:t>
            </a:r>
            <a:r>
              <a:rPr lang="nl-NL" cap="none" dirty="0" err="1">
                <a:solidFill>
                  <a:srgbClr val="7030A0"/>
                </a:solidFill>
              </a:rPr>
              <a:t>campaign</a:t>
            </a:r>
            <a:r>
              <a:rPr lang="nl-NL" cap="none" dirty="0">
                <a:solidFill>
                  <a:srgbClr val="7030A0"/>
                </a:solidFill>
              </a:rPr>
              <a:t> or </a:t>
            </a:r>
            <a:r>
              <a:rPr lang="nl-NL" cap="none" dirty="0" err="1">
                <a:solidFill>
                  <a:srgbClr val="7030A0"/>
                </a:solidFill>
              </a:rPr>
              <a:t>something</a:t>
            </a:r>
            <a:r>
              <a:rPr lang="nl-NL" cap="none" dirty="0">
                <a:solidFill>
                  <a:srgbClr val="7030A0"/>
                </a:solidFill>
              </a:rPr>
              <a:t>?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7000" b="0" i="0" u="none" strike="noStrike" cap="all" spc="0" normalizeH="0" baseline="0" dirty="0">
              <a:ln>
                <a:noFill/>
              </a:ln>
              <a:solidFill>
                <a:srgbClr val="E6223D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972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The first </a:t>
            </a:r>
            <a:r>
              <a:rPr lang="nl-NL" dirty="0" err="1"/>
              <a:t>month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Understand master </a:t>
            </a:r>
            <a:r>
              <a:rPr lang="nl-NL" dirty="0" err="1"/>
              <a:t>students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Webpage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url</a:t>
            </a:r>
            <a:r>
              <a:rPr lang="nl-NL" dirty="0"/>
              <a:t> (</a:t>
            </a:r>
            <a:r>
              <a:rPr lang="nl-NL" dirty="0">
                <a:hlinkClick r:id="rId2"/>
              </a:rPr>
              <a:t>www.nikhef.nl/promoveren</a:t>
            </a:r>
            <a:r>
              <a:rPr lang="nl-NL" dirty="0"/>
              <a:t> &amp; </a:t>
            </a:r>
            <a:r>
              <a:rPr lang="nl-NL" dirty="0">
                <a:hlinkClick r:id="rId3"/>
              </a:rPr>
              <a:t>www.nikhef.nl/phdpositions</a:t>
            </a:r>
            <a:r>
              <a:rPr lang="nl-NL" dirty="0"/>
              <a:t> 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Flyers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coordinators</a:t>
            </a:r>
            <a:r>
              <a:rPr lang="nl-NL" dirty="0"/>
              <a:t>, supervisors etc.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Social</a:t>
            </a:r>
            <a:r>
              <a:rPr lang="nl-NL" dirty="0"/>
              <a:t> media </a:t>
            </a:r>
            <a:r>
              <a:rPr lang="nl-NL" dirty="0" err="1"/>
              <a:t>campaign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Continue: </a:t>
            </a:r>
            <a:r>
              <a:rPr lang="nl-NL" dirty="0" err="1"/>
              <a:t>publishing</a:t>
            </a:r>
            <a:r>
              <a:rPr lang="nl-NL" dirty="0"/>
              <a:t> on </a:t>
            </a:r>
            <a:r>
              <a:rPr lang="nl-NL" dirty="0" err="1"/>
              <a:t>vacancy</a:t>
            </a:r>
            <a:r>
              <a:rPr lang="nl-NL" dirty="0"/>
              <a:t> sites, mailing </a:t>
            </a:r>
            <a:r>
              <a:rPr lang="nl-NL" dirty="0" err="1"/>
              <a:t>lists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sites (HR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scientists</a:t>
            </a:r>
            <a:r>
              <a:rPr lang="nl-NL" dirty="0"/>
              <a:t>)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half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0" t="7080" r="5972"/>
          <a:stretch/>
        </p:blipFill>
        <p:spPr>
          <a:xfrm>
            <a:off x="12013325" y="4004440"/>
            <a:ext cx="11739380" cy="7552559"/>
          </a:xfrm>
        </p:spPr>
      </p:pic>
    </p:spTree>
    <p:extLst>
      <p:ext uri="{BB962C8B-B14F-4D97-AF65-F5344CB8AC3E}">
        <p14:creationId xmlns:p14="http://schemas.microsoft.com/office/powerpoint/2010/main" val="16894702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The first </a:t>
            </a:r>
            <a:r>
              <a:rPr lang="nl-NL" dirty="0" err="1"/>
              <a:t>year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Explore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associations</a:t>
            </a:r>
            <a:r>
              <a:rPr lang="nl-NL" dirty="0"/>
              <a:t> &amp; </a:t>
            </a:r>
            <a:r>
              <a:rPr lang="nl-NL" dirty="0" err="1"/>
              <a:t>career</a:t>
            </a:r>
            <a:r>
              <a:rPr lang="nl-NL" dirty="0"/>
              <a:t> fairs </a:t>
            </a:r>
            <a:r>
              <a:rPr lang="nl-NL" dirty="0" err="1"/>
              <a:t>and</a:t>
            </a:r>
            <a:r>
              <a:rPr lang="nl-NL" dirty="0"/>
              <a:t> platforms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why</a:t>
            </a:r>
            <a:r>
              <a:rPr lang="nl-NL" dirty="0"/>
              <a:t> go </a:t>
            </a:r>
            <a:r>
              <a:rPr lang="nl-NL" dirty="0" err="1"/>
              <a:t>for</a:t>
            </a:r>
            <a:r>
              <a:rPr lang="nl-NL" dirty="0"/>
              <a:t> a PhD at </a:t>
            </a:r>
            <a:r>
              <a:rPr lang="nl-NL" dirty="0" err="1"/>
              <a:t>Nikhef</a:t>
            </a:r>
            <a:r>
              <a:rPr lang="nl-NL" dirty="0"/>
              <a:t>?’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Monitor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err="1"/>
              <a:t>Then</a:t>
            </a:r>
            <a:r>
              <a:rPr lang="nl-NL" dirty="0"/>
              <a:t> &gt; </a:t>
            </a:r>
            <a:r>
              <a:rPr lang="nl-NL" dirty="0" err="1"/>
              <a:t>Evaluate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half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83909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Conversations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Results</a:t>
            </a:r>
            <a:r>
              <a:rPr lang="nl-NL" dirty="0"/>
              <a:t> PhD-questionnaire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Inspiration</a:t>
            </a:r>
            <a:r>
              <a:rPr lang="nl-NL" dirty="0"/>
              <a:t>: look at </a:t>
            </a:r>
            <a:r>
              <a:rPr lang="nl-NL" dirty="0" err="1"/>
              <a:t>universities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Web &amp; </a:t>
            </a:r>
            <a:r>
              <a:rPr lang="nl-NL" dirty="0" err="1"/>
              <a:t>social</a:t>
            </a:r>
            <a:r>
              <a:rPr lang="nl-NL" dirty="0"/>
              <a:t> media </a:t>
            </a:r>
            <a:r>
              <a:rPr lang="nl-NL" dirty="0" err="1"/>
              <a:t>statistics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Mini-questionnaire </a:t>
            </a:r>
            <a:r>
              <a:rPr lang="nl-NL" dirty="0" err="1"/>
              <a:t>programme</a:t>
            </a:r>
            <a:r>
              <a:rPr lang="nl-NL" dirty="0"/>
              <a:t> leaders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In-depth interviews with ‘fresh’ PhD students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half" idx="16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75712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Mini-questionnaire </a:t>
            </a:r>
            <a:r>
              <a:rPr lang="nl-NL" dirty="0" err="1"/>
              <a:t>programme</a:t>
            </a:r>
            <a:r>
              <a:rPr lang="nl-NL" dirty="0"/>
              <a:t> leaders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82" y="3507971"/>
            <a:ext cx="1344751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42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Interviews with phd students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half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5313" y="3182938"/>
            <a:ext cx="11177587" cy="8128000"/>
          </a:xfrm>
        </p:spPr>
      </p:pic>
    </p:spTree>
    <p:extLst>
      <p:ext uri="{BB962C8B-B14F-4D97-AF65-F5344CB8AC3E}">
        <p14:creationId xmlns:p14="http://schemas.microsoft.com/office/powerpoint/2010/main" val="30136632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Start interest in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physics</a:t>
            </a:r>
            <a:endParaRPr lang="nl-N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07047"/>
              </p:ext>
            </p:extLst>
          </p:nvPr>
        </p:nvGraphicFramePr>
        <p:xfrm>
          <a:off x="3648363" y="2143582"/>
          <a:ext cx="18579869" cy="829658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647078">
                  <a:extLst>
                    <a:ext uri="{9D8B030D-6E8A-4147-A177-3AD203B41FA5}">
                      <a16:colId xmlns:a16="http://schemas.microsoft.com/office/drawing/2014/main" val="961969558"/>
                    </a:ext>
                  </a:extLst>
                </a:gridCol>
                <a:gridCol w="13932791">
                  <a:extLst>
                    <a:ext uri="{9D8B030D-6E8A-4147-A177-3AD203B41FA5}">
                      <a16:colId xmlns:a16="http://schemas.microsoft.com/office/drawing/2014/main" val="3326738866"/>
                    </a:ext>
                  </a:extLst>
                </a:gridCol>
              </a:tblGrid>
              <a:tr h="832374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When</a:t>
                      </a:r>
                      <a:endParaRPr lang="nl-NL" sz="3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High school – bachelor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programme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9891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Contact/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channel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/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Popular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science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media (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documentaries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, de Kijk)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Study-orientation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activity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Orientation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activity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bachelor or master project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Education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itself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Teachers/professors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Family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friends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9634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Content is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interesting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7316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Can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I do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this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, is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this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too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difficult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me?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Is a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technical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university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better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me?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Traumatized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after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bachelor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0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0638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Beyond scientific goals: PhD recruitment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PhD in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physics</a:t>
            </a:r>
            <a:r>
              <a:rPr lang="nl-NL" dirty="0"/>
              <a:t> </a:t>
            </a:r>
            <a:r>
              <a:rPr lang="nl-NL" dirty="0" err="1"/>
              <a:t>becomes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50001"/>
              </p:ext>
            </p:extLst>
          </p:nvPr>
        </p:nvGraphicFramePr>
        <p:xfrm>
          <a:off x="3648364" y="2043832"/>
          <a:ext cx="18297236" cy="8812285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576387">
                  <a:extLst>
                    <a:ext uri="{9D8B030D-6E8A-4147-A177-3AD203B41FA5}">
                      <a16:colId xmlns:a16="http://schemas.microsoft.com/office/drawing/2014/main" val="961969558"/>
                    </a:ext>
                  </a:extLst>
                </a:gridCol>
                <a:gridCol w="13720849">
                  <a:extLst>
                    <a:ext uri="{9D8B030D-6E8A-4147-A177-3AD203B41FA5}">
                      <a16:colId xmlns:a16="http://schemas.microsoft.com/office/drawing/2014/main" val="3326738866"/>
                    </a:ext>
                  </a:extLst>
                </a:gridCol>
              </a:tblGrid>
              <a:tr h="1514018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When</a:t>
                      </a:r>
                      <a:endParaRPr lang="nl-NL" sz="3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Bachelor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programme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– master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programme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in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9891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Contact/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channel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/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Summer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studentship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@CERN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Research project in bachelor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or master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Talking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supervisor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Talking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research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group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PhD-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students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Education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itself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9634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Content is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interesting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Good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experience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during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research project (“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This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isn’t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enough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me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yet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”)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Nice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people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and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atmosphere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at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Nikhef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A lot of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freedom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73161"/>
                  </a:ext>
                </a:extLst>
              </a:tr>
              <a:tr h="2086187">
                <a:tc>
                  <a:txBody>
                    <a:bodyPr/>
                    <a:lstStyle/>
                    <a:p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="1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="1" dirty="0">
                          <a:solidFill>
                            <a:schemeClr val="tx2"/>
                          </a:solidFill>
                        </a:rPr>
                        <a:t>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dirty="0" err="1">
                          <a:solidFill>
                            <a:schemeClr val="tx2"/>
                          </a:solidFill>
                        </a:rPr>
                        <a:t>Should</a:t>
                      </a:r>
                      <a:r>
                        <a:rPr lang="nl-NL" sz="3000" dirty="0">
                          <a:solidFill>
                            <a:schemeClr val="tx2"/>
                          </a:solidFill>
                        </a:rPr>
                        <a:t> I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take a break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after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my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master’s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4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years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is a large commitment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Personal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reasons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not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to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go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abroad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Uncertain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academic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career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path</a:t>
                      </a:r>
                      <a:endParaRPr lang="nl-NL" sz="30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Is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the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topic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really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a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good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match </a:t>
                      </a:r>
                      <a:r>
                        <a:rPr lang="nl-NL" sz="3000" baseline="0" dirty="0" err="1">
                          <a:solidFill>
                            <a:schemeClr val="tx2"/>
                          </a:solidFill>
                        </a:rPr>
                        <a:t>for</a:t>
                      </a:r>
                      <a:r>
                        <a:rPr lang="nl-NL" sz="3000" baseline="0" dirty="0">
                          <a:solidFill>
                            <a:schemeClr val="tx2"/>
                          </a:solidFill>
                        </a:rPr>
                        <a:t> me?</a:t>
                      </a:r>
                      <a:endParaRPr lang="nl-NL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0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02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</Template>
  <TotalTime>403</TotalTime>
  <Words>757</Words>
  <Application>Microsoft Office PowerPoint</Application>
  <PresentationFormat>Custom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Helvetica Neue Medium</vt:lpstr>
      <vt:lpstr>White</vt:lpstr>
      <vt:lpstr>Beyond scientific goals:  PhD recruitment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maroud@nikhef.nl</dc:creator>
  <cp:lastModifiedBy>m.oudenhoven@nikhef.nl</cp:lastModifiedBy>
  <cp:revision>41</cp:revision>
  <dcterms:created xsi:type="dcterms:W3CDTF">2020-02-26T09:51:55Z</dcterms:created>
  <dcterms:modified xsi:type="dcterms:W3CDTF">2020-03-09T08:14:32Z</dcterms:modified>
</cp:coreProperties>
</file>