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</p:sldMasterIdLst>
  <p:sldIdLst>
    <p:sldId id="436" r:id="rId2"/>
    <p:sldId id="459" r:id="rId3"/>
  </p:sldIdLst>
  <p:sldSz cx="9144000" cy="5143500" type="screen16x9"/>
  <p:notesSz cx="6805613" cy="9944100"/>
  <p:defaultTextStyle>
    <a:defPPr>
      <a:defRPr lang="en-US"/>
    </a:defPPr>
    <a:lvl1pPr marL="0" algn="l" defTabSz="9100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873" algn="l" defTabSz="9100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013" algn="l" defTabSz="9100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4970" algn="l" defTabSz="9100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0024" algn="l" defTabSz="9100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4885" algn="l" defTabSz="9100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9823" algn="l" defTabSz="9100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4864" algn="l" defTabSz="9100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9841" algn="l" defTabSz="9100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9900CC"/>
    <a:srgbClr val="C0C0C0"/>
    <a:srgbClr val="00FFFF"/>
    <a:srgbClr val="FFFF99"/>
    <a:srgbClr val="0000CC"/>
    <a:srgbClr val="969696"/>
    <a:srgbClr val="0066CC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" y="-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87" indent="0" algn="ctr">
              <a:buNone/>
              <a:defRPr sz="1500"/>
            </a:lvl2pPr>
            <a:lvl3pPr marL="685205" indent="0" algn="ctr">
              <a:buNone/>
              <a:defRPr sz="1400"/>
            </a:lvl3pPr>
            <a:lvl4pPr marL="1027808" indent="0" algn="ctr">
              <a:buNone/>
              <a:defRPr sz="1200"/>
            </a:lvl4pPr>
            <a:lvl5pPr marL="1370410" indent="0" algn="ctr">
              <a:buNone/>
              <a:defRPr sz="1200"/>
            </a:lvl5pPr>
            <a:lvl6pPr marL="1713029" indent="0" algn="ctr">
              <a:buNone/>
              <a:defRPr sz="1200"/>
            </a:lvl6pPr>
            <a:lvl7pPr marL="2055614" indent="0" algn="ctr">
              <a:buNone/>
              <a:defRPr sz="1200"/>
            </a:lvl7pPr>
            <a:lvl8pPr marL="2398200" indent="0" algn="ctr">
              <a:buNone/>
              <a:defRPr sz="1200"/>
            </a:lvl8pPr>
            <a:lvl9pPr marL="2740787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1D51-6ACC-4337-B14A-78311B30B1C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[footer Einstein Telescope]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EFC5-1F08-46F0-9FFB-6C667795256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[footer Einstein Telescope]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0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9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79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AD34-1991-4719-884E-94CF49F9F8F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[footer Einstein Telescope]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0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C9DA-401F-42EB-A82D-65DE821A740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[footer Einstein Telescope]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3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8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4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0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62B7-647A-4C3E-8444-375043AC2660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[footer Einstein Telescope]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C6E3-58EE-456A-B7D9-ED9FC09EC46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[footer Einstein Telescope]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87" indent="0">
              <a:buNone/>
              <a:defRPr sz="1500" b="1"/>
            </a:lvl2pPr>
            <a:lvl3pPr marL="685205" indent="0">
              <a:buNone/>
              <a:defRPr sz="1400" b="1"/>
            </a:lvl3pPr>
            <a:lvl4pPr marL="1027808" indent="0">
              <a:buNone/>
              <a:defRPr sz="1200" b="1"/>
            </a:lvl4pPr>
            <a:lvl5pPr marL="1370410" indent="0">
              <a:buNone/>
              <a:defRPr sz="1200" b="1"/>
            </a:lvl5pPr>
            <a:lvl6pPr marL="1713029" indent="0">
              <a:buNone/>
              <a:defRPr sz="1200" b="1"/>
            </a:lvl6pPr>
            <a:lvl7pPr marL="2055614" indent="0">
              <a:buNone/>
              <a:defRPr sz="1200" b="1"/>
            </a:lvl7pPr>
            <a:lvl8pPr marL="2398200" indent="0">
              <a:buNone/>
              <a:defRPr sz="1200" b="1"/>
            </a:lvl8pPr>
            <a:lvl9pPr marL="2740787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87" indent="0">
              <a:buNone/>
              <a:defRPr sz="1500" b="1"/>
            </a:lvl2pPr>
            <a:lvl3pPr marL="685205" indent="0">
              <a:buNone/>
              <a:defRPr sz="1400" b="1"/>
            </a:lvl3pPr>
            <a:lvl4pPr marL="1027808" indent="0">
              <a:buNone/>
              <a:defRPr sz="1200" b="1"/>
            </a:lvl4pPr>
            <a:lvl5pPr marL="1370410" indent="0">
              <a:buNone/>
              <a:defRPr sz="1200" b="1"/>
            </a:lvl5pPr>
            <a:lvl6pPr marL="1713029" indent="0">
              <a:buNone/>
              <a:defRPr sz="1200" b="1"/>
            </a:lvl6pPr>
            <a:lvl7pPr marL="2055614" indent="0">
              <a:buNone/>
              <a:defRPr sz="1200" b="1"/>
            </a:lvl7pPr>
            <a:lvl8pPr marL="2398200" indent="0">
              <a:buNone/>
              <a:defRPr sz="1200" b="1"/>
            </a:lvl8pPr>
            <a:lvl9pPr marL="2740787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C474-D0C0-45FA-9E27-2C0BDF17AB9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[footer Einstein Telescope]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9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4077-8966-4581-8196-24503B97E2AD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[footer Einstein Telescope]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7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99A5-A328-4D56-932F-0FF0BE3182F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[footer Einstein Telescope]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1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87" indent="0">
              <a:buNone/>
              <a:defRPr sz="1100"/>
            </a:lvl2pPr>
            <a:lvl3pPr marL="685205" indent="0">
              <a:buNone/>
              <a:defRPr sz="900"/>
            </a:lvl3pPr>
            <a:lvl4pPr marL="1027808" indent="0">
              <a:buNone/>
              <a:defRPr sz="800"/>
            </a:lvl4pPr>
            <a:lvl5pPr marL="1370410" indent="0">
              <a:buNone/>
              <a:defRPr sz="800"/>
            </a:lvl5pPr>
            <a:lvl6pPr marL="1713029" indent="0">
              <a:buNone/>
              <a:defRPr sz="800"/>
            </a:lvl6pPr>
            <a:lvl7pPr marL="2055614" indent="0">
              <a:buNone/>
              <a:defRPr sz="800"/>
            </a:lvl7pPr>
            <a:lvl8pPr marL="2398200" indent="0">
              <a:buNone/>
              <a:defRPr sz="800"/>
            </a:lvl8pPr>
            <a:lvl9pPr marL="274078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BED7-5517-4958-BA66-E4711470B6FD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[footer Einstein Telescope]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6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0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87" indent="0">
              <a:buNone/>
              <a:defRPr sz="2100"/>
            </a:lvl2pPr>
            <a:lvl3pPr marL="685205" indent="0">
              <a:buNone/>
              <a:defRPr sz="1800"/>
            </a:lvl3pPr>
            <a:lvl4pPr marL="1027808" indent="0">
              <a:buNone/>
              <a:defRPr sz="1500"/>
            </a:lvl4pPr>
            <a:lvl5pPr marL="1370410" indent="0">
              <a:buNone/>
              <a:defRPr sz="1500"/>
            </a:lvl5pPr>
            <a:lvl6pPr marL="1713029" indent="0">
              <a:buNone/>
              <a:defRPr sz="1500"/>
            </a:lvl6pPr>
            <a:lvl7pPr marL="2055614" indent="0">
              <a:buNone/>
              <a:defRPr sz="1500"/>
            </a:lvl7pPr>
            <a:lvl8pPr marL="2398200" indent="0">
              <a:buNone/>
              <a:defRPr sz="1500"/>
            </a:lvl8pPr>
            <a:lvl9pPr marL="2740787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87" indent="0">
              <a:buNone/>
              <a:defRPr sz="1100"/>
            </a:lvl2pPr>
            <a:lvl3pPr marL="685205" indent="0">
              <a:buNone/>
              <a:defRPr sz="900"/>
            </a:lvl3pPr>
            <a:lvl4pPr marL="1027808" indent="0">
              <a:buNone/>
              <a:defRPr sz="800"/>
            </a:lvl4pPr>
            <a:lvl5pPr marL="1370410" indent="0">
              <a:buNone/>
              <a:defRPr sz="800"/>
            </a:lvl5pPr>
            <a:lvl6pPr marL="1713029" indent="0">
              <a:buNone/>
              <a:defRPr sz="800"/>
            </a:lvl6pPr>
            <a:lvl7pPr marL="2055614" indent="0">
              <a:buNone/>
              <a:defRPr sz="800"/>
            </a:lvl7pPr>
            <a:lvl8pPr marL="2398200" indent="0">
              <a:buNone/>
              <a:defRPr sz="800"/>
            </a:lvl8pPr>
            <a:lvl9pPr marL="274078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D4BA-BFC0-466C-A149-196A7E34EE7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[footer Einstein Telescope]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5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28" tIns="34289" rIns="68528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8" tIns="34289" rIns="68528" bIns="3428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28" tIns="34289" rIns="6852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05"/>
            <a:fld id="{36424F32-AD33-4057-A45E-9070007CA28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685205"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8" tIns="34289" rIns="6852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05"/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[footer Einstein Telescope]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28" tIns="34289" rIns="6852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05"/>
            <a:fld id="{5919BA9C-D7F8-4875-AF14-0F14BFB5D9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685205"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9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hf hdr="0" dt="0"/>
  <p:txStyles>
    <p:titleStyle>
      <a:lvl1pPr algn="l" defTabSz="68520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0" indent="-171310" algn="l" defTabSz="6852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29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14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100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687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305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908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510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129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87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5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08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10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29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14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200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787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749" y="1727078"/>
            <a:ext cx="6386253" cy="1790700"/>
          </a:xfrm>
        </p:spPr>
        <p:txBody>
          <a:bodyPr/>
          <a:lstStyle/>
          <a:p>
            <a:r>
              <a:rPr lang="nl-NL" sz="6600" b="1" dirty="0" smtClean="0"/>
              <a:t>Stafoverleg</a:t>
            </a:r>
            <a:endParaRPr lang="nl-NL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749" y="3586834"/>
            <a:ext cx="6386253" cy="1241822"/>
          </a:xfrm>
        </p:spPr>
        <p:txBody>
          <a:bodyPr>
            <a:noAutofit/>
          </a:bodyPr>
          <a:lstStyle/>
          <a:p>
            <a:r>
              <a:rPr lang="nl-NL" sz="2400" dirty="0" err="1" smtClean="0"/>
              <a:t>Gravitational</a:t>
            </a:r>
            <a:r>
              <a:rPr lang="nl-NL" sz="2400" dirty="0" smtClean="0"/>
              <a:t> Waves</a:t>
            </a:r>
          </a:p>
          <a:p>
            <a:r>
              <a:rPr lang="nl-NL" sz="2400" dirty="0" smtClean="0"/>
              <a:t>9 </a:t>
            </a:r>
            <a:r>
              <a:rPr lang="nl-NL" sz="2400" dirty="0" err="1" smtClean="0"/>
              <a:t>March</a:t>
            </a:r>
            <a:r>
              <a:rPr lang="nl-NL" sz="2400" dirty="0" smtClean="0"/>
              <a:t> 2020</a:t>
            </a:r>
            <a:endParaRPr lang="nl-NL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71105" y="3555877"/>
            <a:ext cx="6429895" cy="0"/>
          </a:xfrm>
          <a:prstGeom prst="line">
            <a:avLst/>
          </a:prstGeom>
          <a:ln w="38100">
            <a:solidFill>
              <a:srgbClr val="CD28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3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Nikhef stafoverleg  9 maart 2020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38709" y="123478"/>
            <a:ext cx="4241803" cy="1963834"/>
            <a:chOff x="4938709" y="123478"/>
            <a:chExt cx="4241803" cy="196383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8" t="28258" r="4134" b="26152"/>
            <a:stretch/>
          </p:blipFill>
          <p:spPr bwMode="auto">
            <a:xfrm>
              <a:off x="5081801" y="974794"/>
              <a:ext cx="3955618" cy="1112518"/>
            </a:xfrm>
            <a:prstGeom prst="rect">
              <a:avLst/>
            </a:prstGeom>
            <a:noFill/>
            <a:ln w="38100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938709" y="123478"/>
              <a:ext cx="42418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6600CC"/>
                  </a:solidFill>
                </a:rPr>
                <a:t>E-TEST</a:t>
              </a:r>
            </a:p>
            <a:p>
              <a:pPr algn="ctr"/>
              <a:r>
                <a:rPr lang="en-GB" sz="2400" b="1" dirty="0" err="1" smtClean="0">
                  <a:solidFill>
                    <a:srgbClr val="6600CC"/>
                  </a:solidFill>
                </a:rPr>
                <a:t>Interreg</a:t>
              </a:r>
              <a:r>
                <a:rPr lang="en-GB" sz="2400" b="1" dirty="0" smtClean="0">
                  <a:solidFill>
                    <a:srgbClr val="6600CC"/>
                  </a:solidFill>
                </a:rPr>
                <a:t>-EMR approved (15 M€)</a:t>
              </a:r>
              <a:endParaRPr lang="en-GB" sz="2400" b="1" dirty="0">
                <a:solidFill>
                  <a:srgbClr val="6600CC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81801" y="2211710"/>
            <a:ext cx="3955618" cy="2529572"/>
            <a:chOff x="5081801" y="2211710"/>
            <a:chExt cx="3955618" cy="2529572"/>
          </a:xfrm>
        </p:grpSpPr>
        <p:pic>
          <p:nvPicPr>
            <p:cNvPr id="1031" name="Picture 7" descr="See the source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801" y="2211710"/>
              <a:ext cx="3955618" cy="2207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193298" y="4371950"/>
              <a:ext cx="3732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6600CC"/>
                  </a:solidFill>
                </a:rPr>
                <a:t>Virgo reached 60 </a:t>
              </a:r>
              <a:r>
                <a:rPr lang="en-GB" b="1" dirty="0" err="1" smtClean="0">
                  <a:solidFill>
                    <a:srgbClr val="6600CC"/>
                  </a:solidFill>
                </a:rPr>
                <a:t>Mpc</a:t>
              </a:r>
              <a:r>
                <a:rPr lang="en-GB" b="1" dirty="0" smtClean="0">
                  <a:solidFill>
                    <a:srgbClr val="6600CC"/>
                  </a:solidFill>
                </a:rPr>
                <a:t> BNS sensitivity</a:t>
              </a:r>
              <a:endParaRPr lang="en-GB" b="1" dirty="0">
                <a:solidFill>
                  <a:srgbClr val="6600CC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496" y="123478"/>
            <a:ext cx="2417203" cy="4585538"/>
            <a:chOff x="35496" y="123478"/>
            <a:chExt cx="2417203" cy="4585538"/>
          </a:xfrm>
        </p:grpSpPr>
        <p:sp>
          <p:nvSpPr>
            <p:cNvPr id="7" name="TextBox 6"/>
            <p:cNvSpPr txBox="1"/>
            <p:nvPr/>
          </p:nvSpPr>
          <p:spPr>
            <a:xfrm>
              <a:off x="194964" y="123478"/>
              <a:ext cx="20982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6600CC"/>
                  </a:solidFill>
                </a:rPr>
                <a:t>ESFRI roadmap</a:t>
              </a:r>
            </a:p>
            <a:p>
              <a:pPr algn="ctr"/>
              <a:r>
                <a:rPr lang="en-GB" sz="2400" b="1" dirty="0">
                  <a:solidFill>
                    <a:srgbClr val="6600CC"/>
                  </a:solidFill>
                </a:rPr>
                <a:t>2021 update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82" t="14958" r="34233" b="5408"/>
            <a:stretch/>
          </p:blipFill>
          <p:spPr bwMode="auto">
            <a:xfrm>
              <a:off x="35496" y="971142"/>
              <a:ext cx="2417203" cy="3448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74922" y="4339684"/>
              <a:ext cx="1938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i="1" dirty="0" smtClean="0">
                  <a:solidFill>
                    <a:srgbClr val="6600CC"/>
                  </a:solidFill>
                </a:rPr>
                <a:t>Lots </a:t>
              </a:r>
              <a:r>
                <a:rPr lang="en-GB" b="1" i="1" smtClean="0">
                  <a:solidFill>
                    <a:srgbClr val="6600CC"/>
                  </a:solidFill>
                </a:rPr>
                <a:t>of ET activity</a:t>
              </a:r>
              <a:r>
                <a:rPr lang="en-GB" b="1" i="1" dirty="0" smtClean="0">
                  <a:solidFill>
                    <a:srgbClr val="6600CC"/>
                  </a:solidFill>
                </a:rPr>
                <a:t>!</a:t>
              </a:r>
              <a:endParaRPr lang="en-GB" b="1" i="1" dirty="0">
                <a:solidFill>
                  <a:srgbClr val="6600CC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11760" y="123478"/>
            <a:ext cx="2663294" cy="4608512"/>
            <a:chOff x="2411760" y="123478"/>
            <a:chExt cx="2663294" cy="4608512"/>
          </a:xfrm>
        </p:grpSpPr>
        <p:grpSp>
          <p:nvGrpSpPr>
            <p:cNvPr id="11" name="Group 10"/>
            <p:cNvGrpSpPr/>
            <p:nvPr/>
          </p:nvGrpSpPr>
          <p:grpSpPr>
            <a:xfrm>
              <a:off x="2534806" y="123478"/>
              <a:ext cx="2417203" cy="4295981"/>
              <a:chOff x="2555776" y="123478"/>
              <a:chExt cx="2417203" cy="4295981"/>
            </a:xfrm>
          </p:grpSpPr>
          <p:pic>
            <p:nvPicPr>
              <p:cNvPr id="1026" name="Picture 2" descr="https://ntvn.nl/media/archive/editions/image/2020-02.png.110x160_q85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776" y="954475"/>
                <a:ext cx="2417203" cy="3464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633333" y="123478"/>
                <a:ext cx="226209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b="1" dirty="0" err="1" smtClean="0">
                    <a:solidFill>
                      <a:srgbClr val="6600CC"/>
                    </a:solidFill>
                  </a:rPr>
                  <a:t>ETpathfinder</a:t>
                </a:r>
                <a:endParaRPr lang="en-GB" sz="2400" b="1" dirty="0" smtClean="0">
                  <a:solidFill>
                    <a:srgbClr val="6600CC"/>
                  </a:solidFill>
                </a:endParaRPr>
              </a:p>
              <a:p>
                <a:pPr algn="ctr"/>
                <a:r>
                  <a:rPr lang="en-GB" sz="2400" b="1" dirty="0">
                    <a:solidFill>
                      <a:srgbClr val="6600CC"/>
                    </a:solidFill>
                  </a:rPr>
                  <a:t>p</a:t>
                </a:r>
                <a:r>
                  <a:rPr lang="en-GB" sz="2400" b="1" dirty="0" smtClean="0">
                    <a:solidFill>
                      <a:srgbClr val="6600CC"/>
                    </a:solidFill>
                  </a:rPr>
                  <a:t>rogressing well</a:t>
                </a:r>
                <a:endParaRPr lang="en-GB" sz="2400" b="1" dirty="0">
                  <a:solidFill>
                    <a:srgbClr val="6600CC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11760" y="4362658"/>
              <a:ext cx="2663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i="1" dirty="0" smtClean="0">
                  <a:solidFill>
                    <a:srgbClr val="6600CC"/>
                  </a:solidFill>
                </a:rPr>
                <a:t>2 board &amp; 1 STAC meeting</a:t>
              </a:r>
              <a:endParaRPr lang="en-GB" b="1" i="1" dirty="0">
                <a:solidFill>
                  <a:srgbClr val="66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1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 ET template_footer (1)">
  <a:themeElements>
    <a:clrScheme name="Einstein Telescope">
      <a:dk1>
        <a:sysClr val="windowText" lastClr="000000"/>
      </a:dk1>
      <a:lt1>
        <a:sysClr val="window" lastClr="FFFFFF"/>
      </a:lt1>
      <a:dk2>
        <a:srgbClr val="142882"/>
      </a:dk2>
      <a:lt2>
        <a:srgbClr val="E7E6E6"/>
      </a:lt2>
      <a:accent1>
        <a:srgbClr val="142882"/>
      </a:accent1>
      <a:accent2>
        <a:srgbClr val="CD285C"/>
      </a:accent2>
      <a:accent3>
        <a:srgbClr val="A5A5A5"/>
      </a:accent3>
      <a:accent4>
        <a:srgbClr val="00F064"/>
      </a:accent4>
      <a:accent5>
        <a:srgbClr val="142882"/>
      </a:accent5>
      <a:accent6>
        <a:srgbClr val="CD285C"/>
      </a:accent6>
      <a:hlink>
        <a:srgbClr val="A5A5A5"/>
      </a:hlink>
      <a:folHlink>
        <a:srgbClr val="00F0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 ET template_footer.potx" id="{6DCAC8CD-69CC-4D9A-A3FD-EB956DAF5653}" vid="{05BC0C29-80B2-4095-AE29-BF5D4003AFD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34859</TotalTime>
  <Words>43</Words>
  <Application>Microsoft Office PowerPoint</Application>
  <PresentationFormat>On-screen Show (16:9)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presentation ET template_footer (1)</vt:lpstr>
      <vt:lpstr>Stafoverleg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update</dc:title>
  <dc:creator>Frank LINDE</dc:creator>
  <cp:lastModifiedBy>Frank LINDE</cp:lastModifiedBy>
  <cp:revision>314</cp:revision>
  <cp:lastPrinted>2019-07-15T13:49:55Z</cp:lastPrinted>
  <dcterms:created xsi:type="dcterms:W3CDTF">2019-04-01T19:40:06Z</dcterms:created>
  <dcterms:modified xsi:type="dcterms:W3CDTF">2020-03-08T20:53:17Z</dcterms:modified>
</cp:coreProperties>
</file>