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Default Extension="gif" ContentType="image/gif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3" r:id="rId2"/>
    <p:sldId id="548" r:id="rId3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40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 smtClean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ILC Lepton Collider highlight staff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meeting March 2020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1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7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Single chip         Quad             Module                  TPC plane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2017                2018              2019                   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666" y="304800"/>
            <a:ext cx="2937934" cy="800100"/>
          </a:xfrm>
        </p:spPr>
        <p:txBody>
          <a:bodyPr/>
          <a:lstStyle/>
          <a:p>
            <a:pPr algn="l"/>
            <a:r>
              <a:rPr lang="nl-NL" sz="3600" b="0" dirty="0" err="1" smtClean="0">
                <a:solidFill>
                  <a:srgbClr val="0000FF"/>
                </a:solidFill>
                <a:latin typeface="Verdana"/>
                <a:cs typeface="Verdana"/>
              </a:rPr>
              <a:t>Highlights</a:t>
            </a:r>
            <a:endParaRPr lang="nl-NL" sz="3600" b="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1828800"/>
            <a:ext cx="5943600" cy="490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Quad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paper </a:t>
            </a:r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published</a:t>
            </a:r>
            <a:endParaRPr lang="nl-NL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1600" dirty="0" smtClean="0">
                <a:latin typeface="Verdana"/>
                <a:cs typeface="Verdana"/>
              </a:rPr>
              <a:t>https://doi.org/10.1016/j.nima.2019.163331</a:t>
            </a:r>
            <a:endParaRPr lang="nl-NL" sz="1600" dirty="0" smtClean="0">
              <a:latin typeface="Verdana"/>
              <a:cs typeface="Verdana"/>
            </a:endParaRPr>
          </a:p>
          <a:p>
            <a:endParaRPr lang="nl-NL" dirty="0" smtClean="0">
              <a:latin typeface="Verdana"/>
              <a:cs typeface="Verdana"/>
            </a:endParaRPr>
          </a:p>
          <a:p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LCTPC </a:t>
            </a:r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collaboration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meeting DESY:</a:t>
            </a:r>
          </a:p>
          <a:p>
            <a:r>
              <a:rPr lang="nl-NL" dirty="0" smtClean="0">
                <a:latin typeface="Verdana"/>
                <a:cs typeface="Verdana"/>
              </a:rPr>
              <a:t>“Pixel TPC is a baseline </a:t>
            </a:r>
            <a:r>
              <a:rPr lang="nl-NL" dirty="0" err="1" smtClean="0">
                <a:latin typeface="Verdana"/>
                <a:cs typeface="Verdana"/>
              </a:rPr>
              <a:t>option</a:t>
            </a:r>
            <a:r>
              <a:rPr lang="nl-NL" dirty="0" smtClean="0">
                <a:latin typeface="Verdana"/>
                <a:cs typeface="Verdana"/>
              </a:rPr>
              <a:t> </a:t>
            </a:r>
            <a:r>
              <a:rPr lang="nl-NL" dirty="0" err="1" smtClean="0">
                <a:latin typeface="Verdana"/>
                <a:cs typeface="Verdana"/>
              </a:rPr>
              <a:t>for</a:t>
            </a:r>
            <a:r>
              <a:rPr lang="nl-NL" dirty="0" smtClean="0">
                <a:latin typeface="Verdana"/>
                <a:cs typeface="Verdana"/>
              </a:rPr>
              <a:t> </a:t>
            </a:r>
          </a:p>
          <a:p>
            <a:r>
              <a:rPr lang="en-US" dirty="0" smtClean="0">
                <a:latin typeface="Verdana"/>
                <a:cs typeface="Verdana"/>
              </a:rPr>
              <a:t>t</a:t>
            </a:r>
            <a:r>
              <a:rPr lang="nl-NL" dirty="0" err="1" smtClean="0">
                <a:latin typeface="Verdana"/>
                <a:cs typeface="Verdana"/>
              </a:rPr>
              <a:t>he</a:t>
            </a:r>
            <a:r>
              <a:rPr lang="nl-NL" dirty="0" smtClean="0">
                <a:latin typeface="Verdana"/>
                <a:cs typeface="Verdana"/>
              </a:rPr>
              <a:t> ILD experiment at ILC”</a:t>
            </a:r>
          </a:p>
          <a:p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There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is </a:t>
            </a:r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large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interest </a:t>
            </a:r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by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CEPC </a:t>
            </a:r>
          </a:p>
          <a:p>
            <a:endParaRPr lang="nl-NL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Planned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a test </a:t>
            </a:r>
            <a:r>
              <a:rPr lang="nl-NL" dirty="0" err="1" smtClean="0">
                <a:solidFill>
                  <a:srgbClr val="0000FF"/>
                </a:solidFill>
                <a:latin typeface="Verdana"/>
                <a:cs typeface="Verdana"/>
              </a:rPr>
              <a:t>beam</a:t>
            </a:r>
            <a:r>
              <a:rPr lang="nl-NL" dirty="0" smtClean="0">
                <a:solidFill>
                  <a:srgbClr val="0000FF"/>
                </a:solidFill>
                <a:latin typeface="Verdana"/>
                <a:cs typeface="Verdana"/>
              </a:rPr>
              <a:t> at DESY August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 8-quad </a:t>
            </a:r>
            <a:r>
              <a:rPr lang="en-US" sz="2000" dirty="0" smtClean="0">
                <a:latin typeface="Verdana"/>
                <a:cs typeface="Verdana"/>
              </a:rPr>
              <a:t>module in B field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 operational multiplexer needed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 looking far a master student</a:t>
            </a:r>
          </a:p>
          <a:p>
            <a:r>
              <a:rPr lang="en-US" sz="1050" dirty="0" smtClean="0">
                <a:latin typeface="Verdana"/>
                <a:cs typeface="Verdana"/>
              </a:rPr>
              <a:t>https://wiki.nikhef.nl/education/Master_Projects#Projects_with_September_2020_start</a:t>
            </a:r>
            <a:endParaRPr lang="nl-NL" sz="1050" dirty="0" smtClean="0">
              <a:latin typeface="Verdana"/>
              <a:cs typeface="Verdana"/>
            </a:endParaRP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49516"/>
          <a:stretch>
            <a:fillRect/>
          </a:stretch>
        </p:blipFill>
        <p:spPr>
          <a:xfrm>
            <a:off x="1219200" y="228600"/>
            <a:ext cx="2496311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048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erdana"/>
                <a:cs typeface="Verdana"/>
              </a:rPr>
              <a:t>Negative Ion Pixel TPC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endParaRPr lang="en-US" sz="12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Use slow drifting ions of CS</a:t>
            </a:r>
            <a:r>
              <a:rPr lang="en-US" sz="2000" baseline="-25000" dirty="0" smtClean="0">
                <a:latin typeface="Verdana"/>
                <a:cs typeface="Verdana"/>
              </a:rPr>
              <a:t>2</a:t>
            </a:r>
            <a:r>
              <a:rPr lang="en-US" sz="2000" baseline="56000" dirty="0" smtClean="0">
                <a:latin typeface="Verdana"/>
                <a:cs typeface="Verdana"/>
              </a:rPr>
              <a:t>-</a:t>
            </a:r>
            <a:endParaRPr lang="en-US" sz="2000" baseline="56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L</a:t>
            </a:r>
            <a:r>
              <a:rPr lang="en-US" sz="2000" dirty="0" smtClean="0">
                <a:latin typeface="Verdana"/>
                <a:cs typeface="Verdana"/>
              </a:rPr>
              <a:t>ow </a:t>
            </a:r>
            <a:r>
              <a:rPr lang="en-US" sz="2000" dirty="0" smtClean="0">
                <a:latin typeface="Verdana"/>
                <a:cs typeface="Verdana"/>
              </a:rPr>
              <a:t>diffusion at B=0 and T=20 C</a:t>
            </a:r>
          </a:p>
          <a:p>
            <a:r>
              <a:rPr lang="en-US" sz="2000" dirty="0" smtClean="0">
                <a:latin typeface="Verdana"/>
                <a:cs typeface="Verdana"/>
              </a:rPr>
              <a:t>Dark matter search e.g. </a:t>
            </a:r>
            <a:r>
              <a:rPr lang="en-GB" altLang="en-US" sz="2000" dirty="0" smtClean="0">
                <a:latin typeface="Verdana"/>
                <a:cs typeface="Verdana"/>
              </a:rPr>
              <a:t>Drift I</a:t>
            </a:r>
            <a:r>
              <a:rPr lang="en-US" altLang="en-US" sz="2000" dirty="0" smtClean="0">
                <a:latin typeface="Verdana"/>
                <a:cs typeface="Verdana"/>
              </a:rPr>
              <a:t>I</a:t>
            </a:r>
            <a:r>
              <a:rPr lang="en-GB" altLang="en-US" sz="2000" dirty="0" err="1" smtClean="0">
                <a:latin typeface="Verdana"/>
                <a:cs typeface="Verdana"/>
              </a:rPr>
              <a:t>b</a:t>
            </a:r>
            <a:r>
              <a:rPr lang="en-GB" altLang="en-US" sz="2000" dirty="0" smtClean="0">
                <a:latin typeface="Verdana"/>
                <a:cs typeface="Verdana"/>
              </a:rPr>
              <a:t>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en-US" sz="1800" baseline="-25000" dirty="0" smtClean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≈ 130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/√cm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     </a:t>
            </a:r>
            <a:r>
              <a:rPr lang="en-US" sz="1800" dirty="0" smtClean="0">
                <a:latin typeface="Verdana"/>
                <a:cs typeface="Verdana"/>
              </a:rPr>
              <a:t>D</a:t>
            </a:r>
            <a:r>
              <a:rPr lang="en-US" sz="1800" baseline="-25000" dirty="0" smtClean="0">
                <a:latin typeface="Verdana"/>
                <a:cs typeface="Verdana"/>
              </a:rPr>
              <a:t>L</a:t>
            </a:r>
            <a:r>
              <a:rPr lang="en-US" sz="2000" baseline="-25000" dirty="0" smtClean="0">
                <a:latin typeface="Verdana"/>
                <a:cs typeface="Verdana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≈ 170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/√cm </a:t>
            </a:r>
            <a:endParaRPr lang="en-US" sz="2000" baseline="-25000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9400" y="2254984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Verdana"/>
                <a:cs typeface="Verdana"/>
              </a:rPr>
              <a:t> Brand new results </a:t>
            </a:r>
            <a:r>
              <a:rPr lang="en-US" sz="2000" i="1" dirty="0" smtClean="0">
                <a:solidFill>
                  <a:srgbClr val="0000FF"/>
                </a:solidFill>
                <a:latin typeface="Verdana"/>
                <a:cs typeface="Verdana"/>
              </a:rPr>
              <a:t>laser tracks</a:t>
            </a:r>
            <a:endParaRPr lang="en-US" sz="20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eventDisplay3d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010400" y="2133600"/>
            <a:ext cx="3124200" cy="2248102"/>
          </a:xfrm>
          <a:prstGeom prst="rect">
            <a:avLst/>
          </a:prstGeom>
        </p:spPr>
      </p:pic>
      <p:pic>
        <p:nvPicPr>
          <p:cNvPr id="15" name="Picture 14" descr="diffusion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557498" y="4267200"/>
            <a:ext cx="2329702" cy="1676400"/>
          </a:xfrm>
          <a:prstGeom prst="rect">
            <a:avLst/>
          </a:prstGeom>
        </p:spPr>
      </p:pic>
      <p:pic>
        <p:nvPicPr>
          <p:cNvPr id="16" name="Picture 15" descr="diffusion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934200" y="4267200"/>
            <a:ext cx="2286000" cy="16449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45552" y="4114800"/>
            <a:ext cx="2172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Verdana"/>
                <a:cs typeface="Verdana"/>
              </a:rPr>
              <a:t>Ar/iC</a:t>
            </a:r>
            <a:r>
              <a:rPr lang="en-US" sz="1200" baseline="-25000" dirty="0" smtClean="0">
                <a:latin typeface="Verdana"/>
                <a:cs typeface="Verdana"/>
              </a:rPr>
              <a:t>4</a:t>
            </a:r>
            <a:r>
              <a:rPr lang="en-US" sz="1200" dirty="0" smtClean="0">
                <a:latin typeface="Verdana"/>
                <a:cs typeface="Verdana"/>
              </a:rPr>
              <a:t>H</a:t>
            </a:r>
            <a:r>
              <a:rPr lang="en-US" sz="1200" baseline="-25000" dirty="0" smtClean="0">
                <a:latin typeface="Verdana"/>
                <a:cs typeface="Verdana"/>
              </a:rPr>
              <a:t>10</a:t>
            </a:r>
            <a:r>
              <a:rPr lang="en-US" sz="1200" dirty="0" smtClean="0">
                <a:latin typeface="Verdana"/>
                <a:cs typeface="Verdana"/>
              </a:rPr>
              <a:t>/CS</a:t>
            </a:r>
            <a:r>
              <a:rPr lang="en-US" sz="1200" baseline="-25000" dirty="0" smtClean="0">
                <a:latin typeface="Verdana"/>
                <a:cs typeface="Verdana"/>
              </a:rPr>
              <a:t>2</a:t>
            </a:r>
            <a:r>
              <a:rPr lang="en-US" sz="1200" dirty="0" smtClean="0">
                <a:latin typeface="Verdana"/>
                <a:cs typeface="Verdana"/>
              </a:rPr>
              <a:t> 95/4.5/0.5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44958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Verdana"/>
                <a:cs typeface="Verdana"/>
              </a:rPr>
              <a:t>Preliminary</a:t>
            </a:r>
            <a:endParaRPr lang="en-US" sz="1100" dirty="0">
              <a:latin typeface="Verdana"/>
              <a:cs typeface="Verdan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77719" y="4419600"/>
            <a:ext cx="10236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 smtClean="0">
                <a:solidFill>
                  <a:srgbClr val="000000"/>
                </a:solidFill>
                <a:latin typeface="Verdana"/>
                <a:cs typeface="Verdana"/>
              </a:rPr>
              <a:t>Preliminary</a:t>
            </a:r>
            <a:endParaRPr lang="en-US"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9092945</TotalTime>
  <Pages>11</Pages>
  <Words>150</Words>
  <Application>Microsoft Office PowerPoint</Application>
  <PresentationFormat>Custom</PresentationFormat>
  <Paragraphs>27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Como</vt:lpstr>
      <vt:lpstr>Pixel TPC</vt:lpstr>
      <vt:lpstr>Highlights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Peter Kluit</cp:lastModifiedBy>
  <cp:revision>2297</cp:revision>
  <cp:lastPrinted>2002-02-06T08:01:21Z</cp:lastPrinted>
  <dcterms:created xsi:type="dcterms:W3CDTF">2020-03-07T12:22:56Z</dcterms:created>
  <dcterms:modified xsi:type="dcterms:W3CDTF">2020-03-07T12:29:40Z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