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D7E823-44F9-43E9-A0EE-3FACF80EBFF4}" v="1263" dt="2020-02-06T08:52:13.6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92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96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19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591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349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811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83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60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3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2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de-D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de-D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53BDC-9EAE-49FE-9892-958C9F845175}" type="datetimeFigureOut">
              <a:rPr lang="de-DE" smtClean="0"/>
              <a:t>06.02.2020</a:t>
            </a:fld>
            <a:endParaRPr lang="de-D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14C8-F66B-4915-9FEC-D62A1DED085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0546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3BBF700D-429A-4EFB-844D-E8AEA94362EB}"/>
              </a:ext>
            </a:extLst>
          </p:cNvPr>
          <p:cNvSpPr txBox="1"/>
          <p:nvPr/>
        </p:nvSpPr>
        <p:spPr>
          <a:xfrm>
            <a:off x="2982686" y="129073"/>
            <a:ext cx="63899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600" dirty="0">
                <a:cs typeface="Calibri"/>
              </a:rPr>
              <a:t>New PMT model</a:t>
            </a:r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84AD4FB-1BD7-4A08-9F3C-2DABB42E153F}"/>
              </a:ext>
            </a:extLst>
          </p:cNvPr>
          <p:cNvSpPr txBox="1"/>
          <p:nvPr/>
        </p:nvSpPr>
        <p:spPr>
          <a:xfrm>
            <a:off x="1108788" y="1427583"/>
            <a:ext cx="8629260" cy="498598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 dirty="0">
                <a:cs typeface="Calibri"/>
              </a:rPr>
              <a:t>New PMT model </a:t>
            </a:r>
            <a:r>
              <a:rPr lang="nl-NL" sz="2000" dirty="0" err="1">
                <a:cs typeface="Calibri"/>
              </a:rPr>
              <a:t>merged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to</a:t>
            </a:r>
            <a:r>
              <a:rPr lang="nl-NL" sz="2000" dirty="0">
                <a:cs typeface="Calibri"/>
              </a:rPr>
              <a:t> master</a:t>
            </a:r>
          </a:p>
          <a:p>
            <a:pPr marL="285750" indent="-285750">
              <a:buFont typeface="Arial"/>
              <a:buChar char="•"/>
            </a:pPr>
            <a:r>
              <a:rPr lang="nl-NL" sz="2000" dirty="0" err="1">
                <a:cs typeface="Calibri"/>
              </a:rPr>
              <a:t>Includes</a:t>
            </a:r>
            <a:r>
              <a:rPr lang="nl-NL" sz="2000" dirty="0">
                <a:cs typeface="Calibri"/>
              </a:rPr>
              <a:t>:</a:t>
            </a:r>
          </a:p>
          <a:p>
            <a:pPr marL="742950" lvl="1" indent="-285750">
              <a:buFont typeface="Arial"/>
              <a:buChar char="•"/>
            </a:pPr>
            <a:r>
              <a:rPr lang="nl-NL" dirty="0">
                <a:cs typeface="Calibri"/>
              </a:rPr>
              <a:t>4 ns peak in </a:t>
            </a:r>
            <a:r>
              <a:rPr lang="nl-NL" dirty="0" err="1">
                <a:cs typeface="Calibri"/>
              </a:rPr>
              <a:t>ToT-distribution</a:t>
            </a:r>
            <a:endParaRPr lang="nl-NL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nl-NL" dirty="0">
                <a:cs typeface="Calibri"/>
              </a:rPr>
              <a:t>New charge </a:t>
            </a:r>
            <a:r>
              <a:rPr lang="nl-NL" dirty="0" err="1">
                <a:cs typeface="Calibri"/>
              </a:rPr>
              <a:t>distribution</a:t>
            </a:r>
            <a:r>
              <a:rPr lang="nl-NL" dirty="0">
                <a:cs typeface="Calibri"/>
              </a:rPr>
              <a:t>:</a:t>
            </a:r>
          </a:p>
          <a:p>
            <a:pPr marL="1200150" lvl="2" indent="-285750">
              <a:buFont typeface="Arial"/>
              <a:buChar char="•"/>
            </a:pPr>
            <a:r>
              <a:rPr lang="nl-NL" sz="1600" dirty="0" err="1">
                <a:cs typeface="Calibri"/>
              </a:rPr>
              <a:t>Underamplified</a:t>
            </a:r>
            <a:r>
              <a:rPr lang="nl-NL" sz="1600" dirty="0">
                <a:cs typeface="Calibri"/>
              </a:rPr>
              <a:t> </a:t>
            </a:r>
            <a:r>
              <a:rPr lang="nl-NL" sz="1600" dirty="0" err="1">
                <a:cs typeface="Calibri"/>
              </a:rPr>
              <a:t>contribution</a:t>
            </a:r>
            <a:endParaRPr lang="nl-NL" sz="1600" dirty="0">
              <a:cs typeface="Calibri"/>
            </a:endParaRPr>
          </a:p>
          <a:p>
            <a:pPr marL="1200150" lvl="2" indent="-285750">
              <a:buFont typeface="Arial"/>
              <a:buChar char="•"/>
            </a:pPr>
            <a:r>
              <a:rPr lang="nl-NL" sz="1600" dirty="0" err="1">
                <a:cs typeface="Calibri"/>
              </a:rPr>
              <a:t>Threshold</a:t>
            </a:r>
            <a:r>
              <a:rPr lang="nl-NL" sz="1600" dirty="0">
                <a:cs typeface="Calibri"/>
              </a:rPr>
              <a:t>-band</a:t>
            </a:r>
          </a:p>
          <a:p>
            <a:pPr marL="285750" indent="-285750">
              <a:buFont typeface="Arial"/>
              <a:buChar char="•"/>
            </a:pPr>
            <a:r>
              <a:rPr lang="nl-NL" sz="2000" dirty="0" err="1">
                <a:cs typeface="Calibri"/>
              </a:rPr>
              <a:t>Documentation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written</a:t>
            </a:r>
          </a:p>
          <a:p>
            <a:pPr marL="285750" indent="-285750">
              <a:buFont typeface="Arial"/>
              <a:buChar char="•"/>
            </a:pPr>
            <a:endParaRPr lang="nl-NL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sz="2000" dirty="0" err="1">
                <a:cs typeface="Calibri"/>
              </a:rPr>
              <a:t>Currently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still</a:t>
            </a:r>
            <a:r>
              <a:rPr lang="nl-NL" sz="2000" dirty="0">
                <a:cs typeface="Calibri"/>
              </a:rPr>
              <a:t> different </a:t>
            </a:r>
            <a:r>
              <a:rPr lang="nl-NL" sz="2000" dirty="0" err="1">
                <a:cs typeface="Calibri"/>
              </a:rPr>
              <a:t>models</a:t>
            </a:r>
            <a:r>
              <a:rPr lang="nl-NL" sz="2000" dirty="0">
                <a:cs typeface="Calibri"/>
              </a:rPr>
              <a:t> in </a:t>
            </a:r>
            <a:r>
              <a:rPr lang="nl-NL" sz="2000" dirty="0" err="1">
                <a:cs typeface="Calibri"/>
              </a:rPr>
              <a:t>use</a:t>
            </a:r>
            <a:endParaRPr lang="nl-NL" dirty="0" err="1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r>
              <a:rPr lang="nl-NL" dirty="0">
                <a:cs typeface="Calibri"/>
              </a:rPr>
              <a:t>E.g.: </a:t>
            </a:r>
            <a:r>
              <a:rPr lang="nl-NL" dirty="0" err="1">
                <a:cs typeface="Calibri"/>
              </a:rPr>
              <a:t>Gaussian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ToT</a:t>
            </a:r>
            <a:r>
              <a:rPr lang="nl-NL" dirty="0">
                <a:cs typeface="Calibri"/>
              </a:rPr>
              <a:t>-fit </a:t>
            </a:r>
            <a:r>
              <a:rPr lang="nl-NL" dirty="0" err="1">
                <a:cs typeface="Calibri"/>
              </a:rPr>
              <a:t>for</a:t>
            </a:r>
            <a:r>
              <a:rPr lang="nl-NL" dirty="0">
                <a:cs typeface="Calibri"/>
              </a:rPr>
              <a:t> HV </a:t>
            </a:r>
            <a:r>
              <a:rPr lang="nl-NL" dirty="0" err="1">
                <a:cs typeface="Calibri"/>
              </a:rPr>
              <a:t>tuning</a:t>
            </a:r>
            <a:endParaRPr lang="nl-NL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sz="2000" dirty="0" err="1">
                <a:cs typeface="Calibri"/>
              </a:rPr>
              <a:t>Communicate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with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calibration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group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to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converge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towards</a:t>
            </a:r>
            <a:r>
              <a:rPr lang="nl-NL" sz="2000" dirty="0">
                <a:cs typeface="Calibri"/>
              </a:rPr>
              <a:t> </a:t>
            </a:r>
            <a:br>
              <a:rPr lang="nl-NL" sz="2000" dirty="0">
                <a:cs typeface="Calibri"/>
              </a:rPr>
            </a:br>
            <a:r>
              <a:rPr lang="nl-NL" sz="2000" b="1" dirty="0">
                <a:solidFill>
                  <a:srgbClr val="00B050"/>
                </a:solidFill>
                <a:cs typeface="Calibri"/>
              </a:rPr>
              <a:t>consistent PMT-response </a:t>
            </a:r>
            <a:r>
              <a:rPr lang="nl-NL" sz="2000" b="1" dirty="0" err="1">
                <a:solidFill>
                  <a:srgbClr val="00B050"/>
                </a:solidFill>
                <a:cs typeface="Calibri"/>
              </a:rPr>
              <a:t>modeling</a:t>
            </a:r>
            <a:r>
              <a:rPr lang="nl-NL" sz="2000" dirty="0">
                <a:solidFill>
                  <a:srgbClr val="00B050"/>
                </a:solidFill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collaboration-wide</a:t>
            </a:r>
            <a:endParaRPr lang="nl-NL" sz="2000" dirty="0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cs typeface="Calibri"/>
              </a:rPr>
              <a:t>--&gt; </a:t>
            </a:r>
            <a:r>
              <a:rPr lang="nl-NL" sz="2000" dirty="0" err="1">
                <a:cs typeface="Calibri"/>
              </a:rPr>
              <a:t>Evaluate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possibility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to</a:t>
            </a:r>
            <a:r>
              <a:rPr lang="nl-NL" sz="2000" dirty="0">
                <a:cs typeface="Calibri"/>
              </a:rPr>
              <a:t> tune HV </a:t>
            </a:r>
            <a:r>
              <a:rPr lang="nl-NL" sz="2000" dirty="0" err="1">
                <a:cs typeface="Calibri"/>
              </a:rPr>
              <a:t>to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gain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instead</a:t>
            </a:r>
            <a:r>
              <a:rPr lang="nl-NL" sz="2000" dirty="0">
                <a:cs typeface="Calibri"/>
              </a:rPr>
              <a:t> of </a:t>
            </a:r>
            <a:r>
              <a:rPr lang="nl-NL" sz="2000" dirty="0" err="1">
                <a:cs typeface="Calibri"/>
              </a:rPr>
              <a:t>ToT</a:t>
            </a:r>
            <a:r>
              <a:rPr lang="nl-NL" sz="2000" dirty="0">
                <a:cs typeface="Calibri"/>
              </a:rPr>
              <a:t>-peak</a:t>
            </a:r>
          </a:p>
          <a:p>
            <a:pPr marL="285750" indent="-285750">
              <a:buFont typeface="Arial"/>
              <a:buChar char="•"/>
            </a:pPr>
            <a:endParaRPr lang="nl-NL">
              <a:cs typeface="Calibri"/>
            </a:endParaRPr>
          </a:p>
          <a:p>
            <a:pPr marL="742950" lvl="1" indent="-285750">
              <a:buFont typeface="Arial"/>
              <a:buChar char="•"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14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 descr="Afbeelding met tekening&#10;&#10;Beschrijving is gegenereerd met zeer hoge betrouwbaarheid">
            <a:extLst>
              <a:ext uri="{FF2B5EF4-FFF2-40B4-BE49-F238E27FC236}">
                <a16:creationId xmlns:a16="http://schemas.microsoft.com/office/drawing/2014/main" id="{5CCE0D17-5667-495F-A2A0-0FA6E311F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148" y="643466"/>
            <a:ext cx="7791703" cy="5571067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3BBF700D-429A-4EFB-844D-E8AEA94362EB}"/>
              </a:ext>
            </a:extLst>
          </p:cNvPr>
          <p:cNvSpPr txBox="1"/>
          <p:nvPr/>
        </p:nvSpPr>
        <p:spPr>
          <a:xfrm>
            <a:off x="2982686" y="129073"/>
            <a:ext cx="63899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600" dirty="0">
                <a:cs typeface="Calibri"/>
              </a:rPr>
              <a:t>HV </a:t>
            </a:r>
            <a:r>
              <a:rPr lang="nl-NL" sz="3600" dirty="0" err="1">
                <a:cs typeface="Calibri"/>
              </a:rPr>
              <a:t>vs</a:t>
            </a:r>
            <a:r>
              <a:rPr lang="nl-NL" sz="3600" dirty="0">
                <a:cs typeface="Calibri"/>
              </a:rPr>
              <a:t> </a:t>
            </a:r>
            <a:r>
              <a:rPr lang="nl-NL" sz="3600" dirty="0" err="1">
                <a:cs typeface="Calibri"/>
              </a:rPr>
              <a:t>Gain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1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4" descr="Afbeelding met tekening&#10;&#10;Beschrijving is gegenereerd met zeer hoge betrouwbaarheid">
            <a:extLst>
              <a:ext uri="{FF2B5EF4-FFF2-40B4-BE49-F238E27FC236}">
                <a16:creationId xmlns:a16="http://schemas.microsoft.com/office/drawing/2014/main" id="{5CCE0D17-5667-495F-A2A0-0FA6E311F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148" y="643466"/>
            <a:ext cx="7791703" cy="5571067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3BBF700D-429A-4EFB-844D-E8AEA94362EB}"/>
              </a:ext>
            </a:extLst>
          </p:cNvPr>
          <p:cNvSpPr txBox="1"/>
          <p:nvPr/>
        </p:nvSpPr>
        <p:spPr>
          <a:xfrm>
            <a:off x="2982686" y="129073"/>
            <a:ext cx="63899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600" dirty="0">
                <a:cs typeface="Calibri"/>
              </a:rPr>
              <a:t>HV </a:t>
            </a:r>
            <a:r>
              <a:rPr lang="nl-NL" sz="3600" dirty="0" err="1">
                <a:cs typeface="Calibri"/>
              </a:rPr>
              <a:t>vs</a:t>
            </a:r>
            <a:r>
              <a:rPr lang="nl-NL" sz="3600" dirty="0">
                <a:cs typeface="Calibri"/>
              </a:rPr>
              <a:t> </a:t>
            </a:r>
            <a:r>
              <a:rPr lang="nl-NL" sz="3600" dirty="0" err="1">
                <a:cs typeface="Calibri"/>
              </a:rPr>
              <a:t>Gain</a:t>
            </a:r>
            <a:endParaRPr lang="nl-NL"/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1F6491E-5D1C-40E3-83DD-5107E366B6F4}"/>
              </a:ext>
            </a:extLst>
          </p:cNvPr>
          <p:cNvSpPr/>
          <p:nvPr/>
        </p:nvSpPr>
        <p:spPr>
          <a:xfrm>
            <a:off x="7675984" y="4767942"/>
            <a:ext cx="1422918" cy="10652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53202218-CFCB-4B27-9FA3-153623E4B92D}"/>
              </a:ext>
            </a:extLst>
          </p:cNvPr>
          <p:cNvSpPr/>
          <p:nvPr/>
        </p:nvSpPr>
        <p:spPr>
          <a:xfrm>
            <a:off x="2474168" y="957942"/>
            <a:ext cx="1562877" cy="1329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F4FDB09-B356-45C2-A04D-1FBDBADD6CA2}"/>
              </a:ext>
            </a:extLst>
          </p:cNvPr>
          <p:cNvSpPr/>
          <p:nvPr/>
        </p:nvSpPr>
        <p:spPr>
          <a:xfrm>
            <a:off x="2621902" y="3656045"/>
            <a:ext cx="1562877" cy="22160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78970343-4412-4A40-BC16-143D927E339F}"/>
              </a:ext>
            </a:extLst>
          </p:cNvPr>
          <p:cNvSpPr txBox="1"/>
          <p:nvPr/>
        </p:nvSpPr>
        <p:spPr>
          <a:xfrm>
            <a:off x="175727" y="5781870"/>
            <a:ext cx="3738463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b="1" dirty="0">
                <a:solidFill>
                  <a:srgbClr val="FF0000"/>
                </a:solidFill>
              </a:rPr>
              <a:t>Low </a:t>
            </a:r>
            <a:r>
              <a:rPr lang="nl-NL" b="1" dirty="0" err="1">
                <a:solidFill>
                  <a:srgbClr val="FF0000"/>
                </a:solidFill>
              </a:rPr>
              <a:t>statistics</a:t>
            </a:r>
            <a:r>
              <a:rPr lang="nl-NL" b="1" dirty="0">
                <a:solidFill>
                  <a:srgbClr val="FF0000"/>
                </a:solidFill>
              </a:rPr>
              <a:t>?</a:t>
            </a:r>
          </a:p>
          <a:p>
            <a:pPr marL="285750" indent="-285750">
              <a:buFont typeface="Arial"/>
              <a:buChar char="•"/>
            </a:pPr>
            <a:r>
              <a:rPr lang="nl-NL" dirty="0">
                <a:cs typeface="Calibri"/>
              </a:rPr>
              <a:t>HV-scan runs are short (~ 10 min)</a:t>
            </a:r>
          </a:p>
          <a:p>
            <a:pPr marL="285750" indent="-285750">
              <a:buFont typeface="Arial"/>
              <a:buChar char="•"/>
            </a:pPr>
            <a:r>
              <a:rPr lang="nl-NL" dirty="0" err="1">
                <a:cs typeface="Calibri"/>
              </a:rPr>
              <a:t>Contain</a:t>
            </a:r>
            <a:r>
              <a:rPr lang="nl-NL" dirty="0">
                <a:cs typeface="Calibri"/>
              </a:rPr>
              <a:t> </a:t>
            </a:r>
            <a:r>
              <a:rPr lang="nl-NL" dirty="0" err="1">
                <a:cs typeface="Calibri"/>
              </a:rPr>
              <a:t>only</a:t>
            </a:r>
            <a:r>
              <a:rPr lang="nl-NL" dirty="0">
                <a:cs typeface="Calibri"/>
              </a:rPr>
              <a:t> L1-data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72E3EEB1-E598-4285-A8E9-9430EEEFFBF2}"/>
              </a:ext>
            </a:extLst>
          </p:cNvPr>
          <p:cNvSpPr/>
          <p:nvPr/>
        </p:nvSpPr>
        <p:spPr>
          <a:xfrm rot="2220000">
            <a:off x="5111123" y="4228712"/>
            <a:ext cx="1143000" cy="171061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03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2" descr="Afbeelding met schermafbeelding&#10;&#10;Beschrijving is gegenereerd met zeer hoge betrouwbaarheid">
            <a:extLst>
              <a:ext uri="{FF2B5EF4-FFF2-40B4-BE49-F238E27FC236}">
                <a16:creationId xmlns:a16="http://schemas.microsoft.com/office/drawing/2014/main" id="{0BE487C4-4ED4-43DF-9074-1DD6140D15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148" y="643466"/>
            <a:ext cx="7791703" cy="5571067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3A251C0B-0C74-4C37-9AEB-1A36805A8373}"/>
              </a:ext>
            </a:extLst>
          </p:cNvPr>
          <p:cNvSpPr txBox="1"/>
          <p:nvPr/>
        </p:nvSpPr>
        <p:spPr>
          <a:xfrm>
            <a:off x="2982686" y="129073"/>
            <a:ext cx="63899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600" dirty="0">
                <a:cs typeface="Calibri"/>
              </a:rPr>
              <a:t>HV </a:t>
            </a:r>
            <a:r>
              <a:rPr lang="nl-NL" sz="3600" dirty="0" err="1">
                <a:cs typeface="Calibri"/>
              </a:rPr>
              <a:t>vs</a:t>
            </a:r>
            <a:r>
              <a:rPr lang="nl-NL" sz="3600" dirty="0">
                <a:cs typeface="Calibri"/>
              </a:rPr>
              <a:t> </a:t>
            </a:r>
            <a:r>
              <a:rPr lang="nl-NL" sz="3600" dirty="0" err="1">
                <a:cs typeface="Calibri"/>
              </a:rPr>
              <a:t>Gain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723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3" descr="Afbeelding met tekening&#10;&#10;Beschrijving is gegenereerd met zeer hoge betrouwbaarheid">
            <a:extLst>
              <a:ext uri="{FF2B5EF4-FFF2-40B4-BE49-F238E27FC236}">
                <a16:creationId xmlns:a16="http://schemas.microsoft.com/office/drawing/2014/main" id="{9EFD4AFB-2D86-400B-918C-C376A187B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4107" y="993364"/>
            <a:ext cx="7791703" cy="5571067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80D83C11-7800-4E4B-A26A-40DB233F6C13}"/>
              </a:ext>
            </a:extLst>
          </p:cNvPr>
          <p:cNvSpPr txBox="1"/>
          <p:nvPr/>
        </p:nvSpPr>
        <p:spPr>
          <a:xfrm>
            <a:off x="385666" y="121297"/>
            <a:ext cx="63899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nl-NL" sz="3600" dirty="0">
                <a:cs typeface="Calibri"/>
              </a:rPr>
              <a:t>HV </a:t>
            </a:r>
            <a:r>
              <a:rPr lang="nl-NL" sz="3600" dirty="0" err="1">
                <a:cs typeface="Calibri"/>
              </a:rPr>
              <a:t>vs</a:t>
            </a:r>
            <a:r>
              <a:rPr lang="nl-NL" sz="3600" dirty="0">
                <a:cs typeface="Calibri"/>
              </a:rPr>
              <a:t> QE</a:t>
            </a:r>
            <a:endParaRPr lang="nl-NL" dirty="0">
              <a:cs typeface="Calibri" panose="020F0502020204030204"/>
            </a:endParaRP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1B96F2FE-E2F1-4987-80C4-8E20B172D3FF}"/>
              </a:ext>
            </a:extLst>
          </p:cNvPr>
          <p:cNvSpPr txBox="1"/>
          <p:nvPr/>
        </p:nvSpPr>
        <p:spPr>
          <a:xfrm>
            <a:off x="300134" y="1544215"/>
            <a:ext cx="3567403" cy="19082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 dirty="0" err="1">
                <a:cs typeface="Calibri"/>
              </a:rPr>
              <a:t>Naively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expect</a:t>
            </a:r>
            <a:r>
              <a:rPr lang="nl-NL" sz="2000" dirty="0">
                <a:cs typeface="Calibri"/>
              </a:rPr>
              <a:t> no </a:t>
            </a:r>
            <a:r>
              <a:rPr lang="nl-NL" sz="2000" dirty="0" err="1">
                <a:cs typeface="Calibri"/>
              </a:rPr>
              <a:t>dependence</a:t>
            </a:r>
            <a:r>
              <a:rPr lang="nl-NL" sz="2000" dirty="0">
                <a:cs typeface="Calibri"/>
              </a:rPr>
              <a:t> on HV</a:t>
            </a:r>
            <a:endParaRPr lang="nl-NL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cs typeface="Calibri"/>
              </a:rPr>
              <a:t>But </a:t>
            </a:r>
            <a:r>
              <a:rPr lang="nl-NL" sz="2000" err="1">
                <a:cs typeface="Calibri"/>
              </a:rPr>
              <a:t>collection</a:t>
            </a:r>
            <a:r>
              <a:rPr lang="nl-NL" sz="2000" dirty="0">
                <a:cs typeface="Calibri"/>
              </a:rPr>
              <a:t> efficiency </a:t>
            </a:r>
            <a:r>
              <a:rPr lang="nl-NL" sz="2000" err="1">
                <a:cs typeface="Calibri"/>
              </a:rPr>
              <a:t>decreases</a:t>
            </a:r>
            <a:r>
              <a:rPr lang="nl-NL" sz="2000" dirty="0">
                <a:cs typeface="Calibri"/>
              </a:rPr>
              <a:t> as HV </a:t>
            </a:r>
            <a:r>
              <a:rPr lang="nl-NL" sz="2000" err="1">
                <a:cs typeface="Calibri"/>
              </a:rPr>
              <a:t>goes</a:t>
            </a:r>
            <a:r>
              <a:rPr lang="nl-NL" sz="2000" dirty="0">
                <a:cs typeface="Calibri"/>
              </a:rPr>
              <a:t> down!</a:t>
            </a:r>
          </a:p>
          <a:p>
            <a:pPr marL="742950" lvl="1" indent="-285750">
              <a:buFont typeface="Arial"/>
              <a:buChar char="•"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0401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Afbeelding 3" descr="Afbeelding met schermafbeelding&#10;&#10;Beschrijving is gegenereerd met zeer hoge betrouwbaarheid">
            <a:extLst>
              <a:ext uri="{FF2B5EF4-FFF2-40B4-BE49-F238E27FC236}">
                <a16:creationId xmlns:a16="http://schemas.microsoft.com/office/drawing/2014/main" id="{0529858E-6055-4C4B-8DE1-73D9EEEB3C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0149" y="643467"/>
            <a:ext cx="7791701" cy="557106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97E5AC9D-1673-4E6C-9878-51FD5D85AC57}"/>
              </a:ext>
            </a:extLst>
          </p:cNvPr>
          <p:cNvSpPr txBox="1"/>
          <p:nvPr/>
        </p:nvSpPr>
        <p:spPr>
          <a:xfrm>
            <a:off x="2967135" y="478971"/>
            <a:ext cx="63899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600" dirty="0">
                <a:cs typeface="Calibri"/>
              </a:rPr>
              <a:t>HV </a:t>
            </a:r>
            <a:r>
              <a:rPr lang="nl-NL" sz="3600" dirty="0" err="1">
                <a:cs typeface="Calibri"/>
              </a:rPr>
              <a:t>vs</a:t>
            </a:r>
            <a:r>
              <a:rPr lang="nl-NL" sz="3600" dirty="0">
                <a:cs typeface="Calibri"/>
              </a:rPr>
              <a:t> QE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4382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>
            <a:extLst>
              <a:ext uri="{FF2B5EF4-FFF2-40B4-BE49-F238E27FC236}">
                <a16:creationId xmlns:a16="http://schemas.microsoft.com/office/drawing/2014/main" id="{3BBF700D-429A-4EFB-844D-E8AEA94362EB}"/>
              </a:ext>
            </a:extLst>
          </p:cNvPr>
          <p:cNvSpPr txBox="1"/>
          <p:nvPr/>
        </p:nvSpPr>
        <p:spPr>
          <a:xfrm>
            <a:off x="2982686" y="129073"/>
            <a:ext cx="638991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l-NL" sz="3600" dirty="0">
                <a:cs typeface="Calibri"/>
              </a:rPr>
              <a:t>TODO</a:t>
            </a:r>
            <a:endParaRPr lang="nl-NL" dirty="0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F84AD4FB-1BD7-4A08-9F3C-2DABB42E153F}"/>
              </a:ext>
            </a:extLst>
          </p:cNvPr>
          <p:cNvSpPr txBox="1"/>
          <p:nvPr/>
        </p:nvSpPr>
        <p:spPr>
          <a:xfrm>
            <a:off x="1108788" y="1427583"/>
            <a:ext cx="6833118" cy="129266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nl-NL" sz="2000" dirty="0" err="1">
                <a:cs typeface="Calibri"/>
              </a:rPr>
              <a:t>Redo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evaluations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with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higher</a:t>
            </a:r>
            <a:r>
              <a:rPr lang="nl-NL" sz="2000" dirty="0">
                <a:cs typeface="Calibri"/>
              </a:rPr>
              <a:t> </a:t>
            </a:r>
            <a:r>
              <a:rPr lang="nl-NL" sz="2000" dirty="0" err="1">
                <a:cs typeface="Calibri"/>
              </a:rPr>
              <a:t>statistics</a:t>
            </a:r>
            <a:r>
              <a:rPr lang="nl-NL" sz="2000" dirty="0">
                <a:cs typeface="Calibri"/>
              </a:rPr>
              <a:t>, e.g. darkroom data</a:t>
            </a:r>
          </a:p>
          <a:p>
            <a:pPr marL="285750" indent="-285750">
              <a:buFont typeface="Arial"/>
              <a:buChar char="•"/>
            </a:pPr>
            <a:r>
              <a:rPr lang="nl-NL" sz="2000" dirty="0" err="1">
                <a:ea typeface="+mn-lt"/>
                <a:cs typeface="+mn-lt"/>
              </a:rPr>
              <a:t>Evaluate</a:t>
            </a:r>
            <a:r>
              <a:rPr lang="nl-NL" sz="2000" dirty="0">
                <a:ea typeface="+mn-lt"/>
                <a:cs typeface="+mn-lt"/>
              </a:rPr>
              <a:t> single PMT </a:t>
            </a:r>
            <a:r>
              <a:rPr lang="nl-NL" sz="2000" dirty="0" err="1">
                <a:ea typeface="+mn-lt"/>
                <a:cs typeface="+mn-lt"/>
              </a:rPr>
              <a:t>gain</a:t>
            </a:r>
            <a:r>
              <a:rPr lang="nl-NL" sz="2000" dirty="0">
                <a:ea typeface="+mn-lt"/>
                <a:cs typeface="+mn-lt"/>
              </a:rPr>
              <a:t> </a:t>
            </a:r>
            <a:r>
              <a:rPr lang="nl-NL" sz="2000" dirty="0" err="1">
                <a:ea typeface="+mn-lt"/>
                <a:cs typeface="+mn-lt"/>
              </a:rPr>
              <a:t>estimation</a:t>
            </a:r>
            <a:r>
              <a:rPr lang="nl-NL" sz="2000" dirty="0">
                <a:ea typeface="+mn-lt"/>
                <a:cs typeface="+mn-lt"/>
              </a:rPr>
              <a:t> consistency</a:t>
            </a:r>
          </a:p>
          <a:p>
            <a:pPr marL="285750" indent="-285750">
              <a:buFont typeface="Arial"/>
              <a:buChar char="•"/>
            </a:pPr>
            <a:r>
              <a:rPr lang="nl-NL" sz="2000" dirty="0">
                <a:cs typeface="Calibri"/>
              </a:rPr>
              <a:t>Set up fit model </a:t>
            </a:r>
            <a:r>
              <a:rPr lang="nl-NL" sz="2000" dirty="0" err="1">
                <a:cs typeface="Calibri"/>
              </a:rPr>
              <a:t>for</a:t>
            </a:r>
            <a:r>
              <a:rPr lang="nl-NL" sz="2000" dirty="0">
                <a:cs typeface="Calibri"/>
              </a:rPr>
              <a:t> HV as </a:t>
            </a:r>
            <a:r>
              <a:rPr lang="nl-NL" sz="2000" dirty="0" err="1">
                <a:cs typeface="Calibri"/>
              </a:rPr>
              <a:t>function</a:t>
            </a:r>
            <a:r>
              <a:rPr lang="nl-NL" sz="2000" dirty="0">
                <a:cs typeface="Calibri"/>
              </a:rPr>
              <a:t> of </a:t>
            </a:r>
            <a:r>
              <a:rPr lang="nl-NL" sz="2000" dirty="0" err="1">
                <a:cs typeface="Calibri"/>
              </a:rPr>
              <a:t>gain</a:t>
            </a:r>
          </a:p>
          <a:p>
            <a:pPr marL="742950" lvl="1" indent="-285750">
              <a:buFont typeface="Arial"/>
              <a:buChar char="•"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83458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Breedbeeld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/>
  <cp:lastModifiedBy/>
  <cp:revision>262</cp:revision>
  <dcterms:created xsi:type="dcterms:W3CDTF">2020-02-06T08:07:05Z</dcterms:created>
  <dcterms:modified xsi:type="dcterms:W3CDTF">2020-02-06T08:53:20Z</dcterms:modified>
</cp:coreProperties>
</file>