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11" r:id="rId2"/>
  </p:sldMasterIdLst>
  <p:notesMasterIdLst>
    <p:notesMasterId r:id="rId41"/>
  </p:notesMasterIdLst>
  <p:handoutMasterIdLst>
    <p:handoutMasterId r:id="rId42"/>
  </p:handoutMasterIdLst>
  <p:sldIdLst>
    <p:sldId id="256" r:id="rId3"/>
    <p:sldId id="272" r:id="rId4"/>
    <p:sldId id="273" r:id="rId5"/>
    <p:sldId id="274" r:id="rId6"/>
    <p:sldId id="275" r:id="rId7"/>
    <p:sldId id="276" r:id="rId8"/>
    <p:sldId id="277" r:id="rId9"/>
    <p:sldId id="271" r:id="rId10"/>
    <p:sldId id="257" r:id="rId11"/>
    <p:sldId id="258" r:id="rId12"/>
    <p:sldId id="261" r:id="rId13"/>
    <p:sldId id="259" r:id="rId14"/>
    <p:sldId id="268" r:id="rId15"/>
    <p:sldId id="269" r:id="rId16"/>
    <p:sldId id="260" r:id="rId17"/>
    <p:sldId id="262" r:id="rId18"/>
    <p:sldId id="263" r:id="rId19"/>
    <p:sldId id="266" r:id="rId20"/>
    <p:sldId id="267" r:id="rId21"/>
    <p:sldId id="270" r:id="rId22"/>
    <p:sldId id="264" r:id="rId23"/>
    <p:sldId id="265" r:id="rId24"/>
    <p:sldId id="278" r:id="rId25"/>
    <p:sldId id="279" r:id="rId26"/>
    <p:sldId id="280" r:id="rId27"/>
    <p:sldId id="281" r:id="rId28"/>
    <p:sldId id="292" r:id="rId29"/>
    <p:sldId id="293" r:id="rId30"/>
    <p:sldId id="282" r:id="rId31"/>
    <p:sldId id="283" r:id="rId32"/>
    <p:sldId id="284" r:id="rId33"/>
    <p:sldId id="285" r:id="rId34"/>
    <p:sldId id="286" r:id="rId35"/>
    <p:sldId id="287" r:id="rId36"/>
    <p:sldId id="288" r:id="rId37"/>
    <p:sldId id="289" r:id="rId38"/>
    <p:sldId id="290" r:id="rId39"/>
    <p:sldId id="291" r:id="rId4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575"/>
    <a:srgbClr val="E3D8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43"/>
  </p:normalViewPr>
  <p:slideViewPr>
    <p:cSldViewPr snapToGrid="0" snapToObjects="1">
      <p:cViewPr varScale="1">
        <p:scale>
          <a:sx n="89" d="100"/>
          <a:sy n="89" d="100"/>
        </p:scale>
        <p:origin x="484" y="56"/>
      </p:cViewPr>
      <p:guideLst/>
    </p:cSldViewPr>
  </p:slideViewPr>
  <p:notesTextViewPr>
    <p:cViewPr>
      <p:scale>
        <a:sx n="1" d="1"/>
        <a:sy n="1" d="1"/>
      </p:scale>
      <p:origin x="0" y="0"/>
    </p:cViewPr>
  </p:notesTextViewPr>
  <p:notesViewPr>
    <p:cSldViewPr snapToGrid="0" snapToObjects="1">
      <p:cViewPr varScale="1">
        <p:scale>
          <a:sx n="68" d="100"/>
          <a:sy n="68" d="100"/>
        </p:scale>
        <p:origin x="405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21/01/2020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17.w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7.w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dirty="0"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dirty="0"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1285875"/>
            <a:ext cx="4191769" cy="3048000"/>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all">
                <a:solidFill>
                  <a:srgbClr val="E6223D"/>
                </a:solidFill>
              </a:defRPr>
            </a:lvl1pPr>
          </a:lstStyle>
          <a:p>
            <a:pPr lvl="0"/>
            <a:r>
              <a:rPr lang="en-US" dirty="0"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1285875"/>
            <a:ext cx="4191769" cy="3048000"/>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1285875"/>
            <a:ext cx="4191769" cy="3048000"/>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3804169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48049067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92134992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7418673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1285875"/>
            <a:ext cx="4191769" cy="3048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5936013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Voorblad2">
    <p:spTree>
      <p:nvGrpSpPr>
        <p:cNvPr id="1" name=""/>
        <p:cNvGrpSpPr/>
        <p:nvPr/>
      </p:nvGrpSpPr>
      <p:grpSpPr>
        <a:xfrm>
          <a:off x="0" y="0"/>
          <a:ext cx="0" cy="0"/>
          <a:chOff x="0" y="0"/>
          <a:chExt cx="0" cy="0"/>
        </a:xfrm>
      </p:grpSpPr>
      <p:pic>
        <p:nvPicPr>
          <p:cNvPr id="10" name="NIKHEF_PATROON2.png" descr="NIKHEF_PATROON2.png">
            <a:extLst>
              <a:ext uri="{FF2B5EF4-FFF2-40B4-BE49-F238E27FC236}">
                <a16:creationId xmlns:a16="http://schemas.microsoft.com/office/drawing/2014/main" id="{559CFCE5-1058-6440-AE8C-50ACE9412138}"/>
              </a:ext>
            </a:extLst>
          </p:cNvPr>
          <p:cNvPicPr>
            <a:picLocks noChangeAspect="1"/>
          </p:cNvPicPr>
          <p:nvPr userDrawn="1"/>
        </p:nvPicPr>
        <p:blipFill>
          <a:blip r:embed="rId2">
            <a:extLst/>
          </a:blip>
          <a:stretch>
            <a:fillRect/>
          </a:stretch>
        </p:blipFill>
        <p:spPr>
          <a:xfrm>
            <a:off x="3945930" y="169167"/>
            <a:ext cx="9459169" cy="5339757"/>
          </a:xfrm>
          <a:prstGeom prst="rect">
            <a:avLst/>
          </a:prstGeom>
          <a:ln w="12700">
            <a:miter lim="400000"/>
          </a:ln>
        </p:spPr>
      </p:pic>
      <p:sp>
        <p:nvSpPr>
          <p:cNvPr id="11" name="Vorm">
            <a:extLst>
              <a:ext uri="{FF2B5EF4-FFF2-40B4-BE49-F238E27FC236}">
                <a16:creationId xmlns:a16="http://schemas.microsoft.com/office/drawing/2014/main" id="{BAC67337-8AC0-C14F-A460-33C8E6FC0296}"/>
              </a:ext>
            </a:extLst>
          </p:cNvPr>
          <p:cNvSpPr/>
          <p:nvPr userDrawn="1"/>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chemeClr val="tx1"/>
                </a:solidFill>
              </a:defRPr>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a:solidFill>
                  <a:schemeClr val="accent3"/>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chemeClr val="accent3"/>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506475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1285875"/>
            <a:ext cx="4191769" cy="3048000"/>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1285875"/>
            <a:ext cx="419300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2149584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1285875"/>
            <a:ext cx="7440464"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373593689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1285875"/>
            <a:ext cx="3573314" cy="3048000"/>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36079426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1285875"/>
            <a:ext cx="3573314" cy="3048000"/>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08799815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550185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79661146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1285875"/>
            <a:ext cx="7440464"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6230684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1285875"/>
            <a:ext cx="3573314" cy="3048000"/>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1285875"/>
            <a:ext cx="3573314" cy="3048000"/>
          </a:xfrm>
          <a:prstGeom prst="rect">
            <a:avLst/>
          </a:prstGeom>
        </p:spPr>
        <p:txBody>
          <a:bodyPr lIns="91439" tIns="45719" rIns="91439" bIns="45719"/>
          <a:lstStyle/>
          <a:p>
            <a:r>
              <a:rPr lang="en-US" smtClean="0"/>
              <a:t>Click icon to add picture</a:t>
            </a:r>
            <a:endParaRPr/>
          </a:p>
        </p:txBody>
      </p:sp>
      <p:sp>
        <p:nvSpPr>
          <p:cNvPr id="392" name="Hoofdtekst"/>
          <p:cNvSpPr txBox="1">
            <a:spLocks noGrp="1"/>
          </p:cNvSpPr>
          <p:nvPr>
            <p:ph type="body" sz="half" idx="14"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1285875"/>
            <a:ext cx="3573314" cy="3048000"/>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1285875"/>
            <a:ext cx="3573314" cy="3048000"/>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all">
                <a:solidFill>
                  <a:srgbClr val="E6223D"/>
                </a:solidFill>
              </a:defRPr>
            </a:lvl1pPr>
          </a:lstStyle>
          <a:p>
            <a:pPr lvl="0"/>
            <a:r>
              <a:rPr lang="en-US" smtClean="0"/>
              <a:t>Edit Master text styles</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1285875"/>
            <a:ext cx="3572718"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all">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descr="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blip>
          <a:stretch>
            <a:fillRect/>
          </a:stretch>
        </p:blipFill>
        <p:spPr>
          <a:xfrm>
            <a:off x="3536224" y="-3113169"/>
            <a:ext cx="5659550" cy="8789655"/>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81970073"/>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1" y="871210"/>
            <a:ext cx="6168569" cy="4155667"/>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5177228" y="3281869"/>
            <a:ext cx="3683574"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0948" y="3826156"/>
            <a:ext cx="1643912" cy="638202"/>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descr="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blip>
          <a:stretch>
            <a:fillRect/>
          </a:stretch>
        </p:blipFill>
        <p:spPr>
          <a:xfrm>
            <a:off x="-16479" y="-1263526"/>
            <a:ext cx="9655491" cy="6692106"/>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01121646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ik2018-Final-closin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 y="501862"/>
            <a:ext cx="6140668" cy="4575119"/>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0"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59546" y="3728204"/>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2" name="Title 1"/>
          <p:cNvSpPr>
            <a:spLocks noGrp="1"/>
          </p:cNvSpPr>
          <p:nvPr>
            <p:ph type="title"/>
          </p:nvPr>
        </p:nvSpPr>
        <p:spPr>
          <a:xfrm>
            <a:off x="1553994" y="576994"/>
            <a:ext cx="7159227" cy="582344"/>
          </a:xfrm>
        </p:spPr>
        <p:txBody>
          <a:bodyPr/>
          <a:lstStyle>
            <a:lvl1pPr algn="ctr">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51507344"/>
      </p:ext>
    </p:extLst>
  </p:cSld>
  <p:clrMapOvr>
    <a:masterClrMapping/>
  </p:clrMapOvr>
  <p:transition spd="med"/>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Nik2018-Final-clo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6757" y="801483"/>
            <a:ext cx="6843713" cy="3929063"/>
          </a:xfrm>
          <a:prstGeom prst="rect">
            <a:avLst/>
          </a:prstGeom>
        </p:spPr>
      </p:pic>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0"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59546" y="3728204"/>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2" name="Title 1"/>
          <p:cNvSpPr>
            <a:spLocks noGrp="1"/>
          </p:cNvSpPr>
          <p:nvPr>
            <p:ph type="title"/>
          </p:nvPr>
        </p:nvSpPr>
        <p:spPr>
          <a:xfrm>
            <a:off x="1553994" y="576994"/>
            <a:ext cx="7159227" cy="582344"/>
          </a:xfrm>
        </p:spPr>
        <p:txBody>
          <a:bodyPr/>
          <a:lstStyle>
            <a:lvl1pPr algn="ctr">
              <a:defRPr/>
            </a:lvl1pPr>
          </a:lstStyle>
          <a:p>
            <a:r>
              <a:rPr lang="en-US" dirty="0" smtClean="0"/>
              <a:t>Click to edit Master title style</a:t>
            </a:r>
            <a:endParaRPr lang="en-GB" dirty="0"/>
          </a:p>
        </p:txBody>
      </p:sp>
    </p:spTree>
    <p:extLst>
      <p:ext uri="{BB962C8B-B14F-4D97-AF65-F5344CB8AC3E}">
        <p14:creationId xmlns:p14="http://schemas.microsoft.com/office/powerpoint/2010/main" val="604217187"/>
      </p:ext>
    </p:extLst>
  </p:cSld>
  <p:clrMapOvr>
    <a:masterClrMapping/>
  </p:clrMapOvr>
  <p:transition spd="med"/>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descr="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blip>
          <a:stretch>
            <a:fillRect/>
          </a:stretch>
        </p:blipFill>
        <p:spPr>
          <a:xfrm>
            <a:off x="2973139" y="-593400"/>
            <a:ext cx="7696349" cy="6620665"/>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5483808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oorblad7">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66B06EEB-A8A3-C74C-B2A7-DE87A2591532}"/>
              </a:ext>
            </a:extLst>
          </p:cNvPr>
          <p:cNvSpPr/>
          <p:nvPr userDrawn="1"/>
        </p:nvSpPr>
        <p:spPr>
          <a:xfrm>
            <a:off x="0" y="0"/>
            <a:ext cx="9144000" cy="5143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LOGO_groot.png" descr="NIKHEF_LOGO_groot.png">
            <a:extLst>
              <a:ext uri="{FF2B5EF4-FFF2-40B4-BE49-F238E27FC236}">
                <a16:creationId xmlns:a16="http://schemas.microsoft.com/office/drawing/2014/main" id="{4BABC599-16C3-D848-945E-83310672BBD0}"/>
              </a:ext>
            </a:extLst>
          </p:cNvPr>
          <p:cNvPicPr>
            <a:picLocks noChangeAspect="1"/>
          </p:cNvPicPr>
          <p:nvPr userDrawn="1"/>
        </p:nvPicPr>
        <p:blipFill>
          <a:blip r:embed="rId2">
            <a:extLst/>
          </a:blip>
          <a:stretch>
            <a:fillRect/>
          </a:stretch>
        </p:blipFill>
        <p:spPr>
          <a:xfrm>
            <a:off x="238125" y="238125"/>
            <a:ext cx="1905000" cy="748349"/>
          </a:xfrm>
          <a:prstGeom prst="rect">
            <a:avLst/>
          </a:prstGeom>
          <a:ln w="12700">
            <a:miter lim="400000"/>
          </a:ln>
        </p:spPr>
      </p:pic>
      <p:pic>
        <p:nvPicPr>
          <p:cNvPr id="15" name="NIKHEF_PATROON4.png" descr="NIKHEF_PATROON4.png">
            <a:extLst>
              <a:ext uri="{FF2B5EF4-FFF2-40B4-BE49-F238E27FC236}">
                <a16:creationId xmlns:a16="http://schemas.microsoft.com/office/drawing/2014/main" id="{0244C0F4-74F7-2048-8F1E-AC8C7695EDE8}"/>
              </a:ext>
            </a:extLst>
          </p:cNvPr>
          <p:cNvPicPr>
            <a:picLocks noChangeAspect="1"/>
          </p:cNvPicPr>
          <p:nvPr userDrawn="1"/>
        </p:nvPicPr>
        <p:blipFill>
          <a:blip r:embed="rId3">
            <a:extLst/>
          </a:blip>
          <a:stretch>
            <a:fillRect/>
          </a:stretch>
        </p:blipFill>
        <p:spPr>
          <a:xfrm>
            <a:off x="1691507" y="-100013"/>
            <a:ext cx="8218437" cy="5305425"/>
          </a:xfrm>
          <a:prstGeom prst="rect">
            <a:avLst/>
          </a:prstGeom>
          <a:ln w="12700">
            <a:miter lim="400000"/>
          </a:ln>
        </p:spPr>
      </p:pic>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all">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all">
                <a:solidFill>
                  <a:srgbClr val="FFFFFF"/>
                </a:solidFill>
              </a:defRPr>
            </a:lvl1pPr>
          </a:lstStyle>
          <a:p>
            <a:pPr lvl="0"/>
            <a:r>
              <a:rPr lang="en-US" smtClean="0"/>
              <a:t>Edit Master text styles</a:t>
            </a:r>
          </a:p>
        </p:txBody>
      </p:sp>
    </p:spTree>
    <p:extLst>
      <p:ext uri="{BB962C8B-B14F-4D97-AF65-F5344CB8AC3E}">
        <p14:creationId xmlns:p14="http://schemas.microsoft.com/office/powerpoint/2010/main" val="16547511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1285875"/>
            <a:ext cx="866975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dirty="0" smtClean="0"/>
              <a:t>Edit Master text styles</a:t>
            </a:r>
          </a:p>
        </p:txBody>
      </p:sp>
    </p:spTree>
    <p:extLst>
      <p:ext uri="{BB962C8B-B14F-4D97-AF65-F5344CB8AC3E}">
        <p14:creationId xmlns:p14="http://schemas.microsoft.com/office/powerpoint/2010/main" val="270644209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1285875"/>
            <a:ext cx="8669759" cy="3054954"/>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all">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2.wmf"/><Relationship Id="rId4" Type="http://schemas.openxmlformats.org/officeDocument/2006/relationships/slideLayout" Target="../slideLayouts/slideLayout4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6">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GB" smtClean="0"/>
              <a:t>Trust Policy Coordination &amp; Opsec for the next 'EOSC' phase</a:t>
            </a:r>
            <a:endParaRPr lang="nl-NL" dirty="0"/>
          </a:p>
        </p:txBody>
      </p:sp>
    </p:spTree>
  </p:cSld>
  <p:clrMap bg1="dk1" tx1="lt1" bg2="dk2" tx2="lt2" accent1="accent1" accent2="accent2" accent3="accent3" accent4="accent4" accent5="accent5" accent6="accent6" hlink="hlink" folHlink="folHlink"/>
  <p:sldLayoutIdLst>
    <p:sldLayoutId id="2147483649" r:id="rId1"/>
    <p:sldLayoutId id="2147483691" r:id="rId2"/>
    <p:sldLayoutId id="2147483692" r:id="rId3"/>
    <p:sldLayoutId id="2147483693" r:id="rId4"/>
    <p:sldLayoutId id="2147483694" r:id="rId5"/>
    <p:sldLayoutId id="2147483695" r:id="rId6"/>
    <p:sldLayoutId id="2147483696" r:id="rId7"/>
    <p:sldLayoutId id="2147483700" r:id="rId8"/>
    <p:sldLayoutId id="2147483724" r:id="rId9"/>
    <p:sldLayoutId id="2147483708" r:id="rId10"/>
    <p:sldLayoutId id="2147483662" r:id="rId11"/>
    <p:sldLayoutId id="2147483701" r:id="rId12"/>
    <p:sldLayoutId id="2147483668" r:id="rId13"/>
    <p:sldLayoutId id="2147483660" r:id="rId14"/>
    <p:sldLayoutId id="2147483704" r:id="rId15"/>
    <p:sldLayoutId id="2147483705" r:id="rId16"/>
    <p:sldLayoutId id="2147483706" r:id="rId17"/>
    <p:sldLayoutId id="2147483707" r:id="rId18"/>
    <p:sldLayoutId id="2147483703" r:id="rId19"/>
    <p:sldLayoutId id="2147483661" r:id="rId20"/>
    <p:sldLayoutId id="2147483664" r:id="rId21"/>
    <p:sldLayoutId id="2147483667" r:id="rId22"/>
    <p:sldLayoutId id="2147483702" r:id="rId23"/>
    <p:sldLayoutId id="2147483697" r:id="rId24"/>
    <p:sldLayoutId id="2147483709" r:id="rId25"/>
    <p:sldLayoutId id="2147483674" r:id="rId26"/>
    <p:sldLayoutId id="2147483677" r:id="rId27"/>
    <p:sldLayoutId id="2147483698" r:id="rId28"/>
    <p:sldLayoutId id="2147483699" r:id="rId29"/>
    <p:sldLayoutId id="2147483710" r:id="rId30"/>
    <p:sldLayoutId id="2147483672" r:id="rId31"/>
    <p:sldLayoutId id="2147483675" r:id="rId32"/>
    <p:sldLayoutId id="2147483678" r:id="rId33"/>
    <p:sldLayoutId id="2147483681" r:id="rId34"/>
    <p:sldLayoutId id="2147483684" r:id="rId35"/>
    <p:sldLayoutId id="2147483673" r:id="rId36"/>
    <p:sldLayoutId id="2147483676" r:id="rId37"/>
    <p:sldLayoutId id="2147483679" r:id="rId38"/>
    <p:sldLayoutId id="2147483682" r:id="rId39"/>
    <p:sldLayoutId id="2147483685" r:id="rId40"/>
    <p:sldLayoutId id="2147483686" r:id="rId41"/>
    <p:sldLayoutId id="2147483688" r:id="rId42"/>
    <p:sldLayoutId id="2147483689" r:id="rId43"/>
    <p:sldLayoutId id="2147483690" r:id="rId44"/>
  </p:sldLayoutIdLst>
  <p:transition spd="med"/>
  <p:hf sldNum="0"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0522" y="121243"/>
            <a:ext cx="1135259" cy="440732"/>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23" r:id="rId3"/>
    <p:sldLayoutId id="2147483714" r:id="rId4"/>
    <p:sldLayoutId id="2147483722" r:id="rId5"/>
    <p:sldLayoutId id="2147483715" r:id="rId6"/>
    <p:sldLayoutId id="2147483716" r:id="rId7"/>
    <p:sldLayoutId id="2147483720" r:id="rId8"/>
  </p:sldLayoutIdLst>
  <p:transition spd="med"/>
  <p:timing>
    <p:tnLst>
      <p:par>
        <p:cTn id="1" dur="indefinite" restart="never" nodeType="tmRoot"/>
      </p:par>
    </p:tnLst>
  </p:timing>
  <p:hf sldNum="0"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research/participants/data/ref/h2020/wp/2018-2020/main/h2020-wp1820-infrastructures_en.pdf"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Trust Policy Coordination &amp; </a:t>
            </a:r>
            <a:r>
              <a:rPr lang="en-GB" cap="none" dirty="0" err="1" smtClean="0"/>
              <a:t>Opsec</a:t>
            </a:r>
            <a:r>
              <a:rPr lang="en-GB" cap="none" dirty="0" smtClean="0"/>
              <a:t> </a:t>
            </a:r>
            <a:br>
              <a:rPr lang="en-GB" cap="none" dirty="0" smtClean="0"/>
            </a:br>
            <a:r>
              <a:rPr lang="en-GB" cap="none" dirty="0" smtClean="0"/>
              <a:t>for the next EOSC phase</a:t>
            </a:r>
            <a:endParaRPr lang="en-GB" cap="none" dirty="0"/>
          </a:p>
        </p:txBody>
      </p:sp>
      <p:sp>
        <p:nvSpPr>
          <p:cNvPr id="3" name="Text Placeholder 2"/>
          <p:cNvSpPr>
            <a:spLocks noGrp="1"/>
          </p:cNvSpPr>
          <p:nvPr>
            <p:ph type="body" sz="quarter" idx="13"/>
          </p:nvPr>
        </p:nvSpPr>
        <p:spPr/>
        <p:txBody>
          <a:bodyPr/>
          <a:lstStyle/>
          <a:p>
            <a:r>
              <a:rPr lang="en-GB" dirty="0" err="1" smtClean="0"/>
              <a:t>EOSCHub</a:t>
            </a:r>
            <a:r>
              <a:rPr lang="en-GB" dirty="0" smtClean="0"/>
              <a:t>, GN43, IGTF, </a:t>
            </a:r>
            <a:r>
              <a:rPr lang="en-GB" dirty="0" err="1" smtClean="0"/>
              <a:t>EUGridPMA</a:t>
            </a:r>
            <a:r>
              <a:rPr lang="en-GB" dirty="0" smtClean="0"/>
              <a:t> &amp; EGI CSIRT week</a:t>
            </a:r>
            <a:endParaRPr lang="en-GB" dirty="0"/>
          </a:p>
        </p:txBody>
      </p:sp>
      <p:sp>
        <p:nvSpPr>
          <p:cNvPr id="4" name="Text Placeholder 3"/>
          <p:cNvSpPr>
            <a:spLocks noGrp="1"/>
          </p:cNvSpPr>
          <p:nvPr>
            <p:ph type="body" sz="quarter" idx="14"/>
          </p:nvPr>
        </p:nvSpPr>
        <p:spPr/>
        <p:txBody>
          <a:bodyPr/>
          <a:lstStyle/>
          <a:p>
            <a:r>
              <a:rPr lang="en-GB" dirty="0" smtClean="0"/>
              <a:t>David </a:t>
            </a:r>
            <a:r>
              <a:rPr lang="en-GB" dirty="0" err="1" smtClean="0"/>
              <a:t>Groep</a:t>
            </a:r>
            <a:r>
              <a:rPr lang="en-GB" dirty="0" smtClean="0"/>
              <a:t>, Nikhef PDP</a:t>
            </a:r>
            <a:endParaRPr lang="en-GB" dirty="0"/>
          </a:p>
        </p:txBody>
      </p:sp>
    </p:spTree>
    <p:extLst>
      <p:ext uri="{BB962C8B-B14F-4D97-AF65-F5344CB8AC3E}">
        <p14:creationId xmlns:p14="http://schemas.microsoft.com/office/powerpoint/2010/main" val="24759241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341" y="792240"/>
            <a:ext cx="8667750" cy="3042144"/>
          </a:xfrm>
          <a:prstGeom prst="rect">
            <a:avLst/>
          </a:prstGeom>
        </p:spPr>
      </p:pic>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9" name="Text Placeholder 8"/>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7034839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Activities in -03</a:t>
            </a:r>
            <a:endParaRPr lang="en-GB" dirty="0"/>
          </a:p>
        </p:txBody>
      </p:sp>
      <p:sp>
        <p:nvSpPr>
          <p:cNvPr id="6" name="Text Placeholder 7"/>
          <p:cNvSpPr>
            <a:spLocks noGrp="1"/>
          </p:cNvSpPr>
          <p:nvPr>
            <p:ph type="body" sz="half" idx="14"/>
          </p:nvPr>
        </p:nvSpPr>
        <p:spPr/>
        <p:txBody>
          <a:bodyPr/>
          <a:lstStyle/>
          <a:p>
            <a:r>
              <a:rPr lang="en-GB" dirty="0" smtClean="0"/>
              <a:t>a. Operation</a:t>
            </a:r>
            <a:r>
              <a:rPr lang="en-GB" dirty="0"/>
              <a:t>, maintenance and enhancement of the EOSC Portal </a:t>
            </a:r>
            <a:endParaRPr lang="en-GB" dirty="0" smtClean="0"/>
          </a:p>
          <a:p>
            <a:r>
              <a:rPr lang="en-GB" dirty="0" smtClean="0"/>
              <a:t>b. Fostering </a:t>
            </a:r>
            <a:r>
              <a:rPr lang="en-GB" dirty="0"/>
              <a:t>and enabling secure service composability </a:t>
            </a:r>
            <a:endParaRPr lang="en-GB" dirty="0" smtClean="0"/>
          </a:p>
          <a:p>
            <a:r>
              <a:rPr lang="en-GB" dirty="0" smtClean="0"/>
              <a:t>c. User </a:t>
            </a:r>
            <a:r>
              <a:rPr lang="en-GB" dirty="0"/>
              <a:t>enhanced experience using Artificial Intelligence (AI) techniques </a:t>
            </a:r>
            <a:endParaRPr lang="en-GB" dirty="0" smtClean="0"/>
          </a:p>
          <a:p>
            <a:r>
              <a:rPr lang="en-GB" dirty="0" smtClean="0"/>
              <a:t>d. Widening </a:t>
            </a:r>
            <a:r>
              <a:rPr lang="en-GB" dirty="0"/>
              <a:t>the EOSC user base </a:t>
            </a:r>
            <a:r>
              <a:rPr lang="en-GB" dirty="0" smtClean="0"/>
              <a:t/>
            </a:r>
            <a:br>
              <a:rPr lang="en-GB" dirty="0" smtClean="0"/>
            </a:br>
            <a:r>
              <a:rPr lang="en-GB" dirty="0" smtClean="0"/>
              <a:t>	</a:t>
            </a:r>
            <a:r>
              <a:rPr lang="en-GB" i="1" dirty="0" smtClean="0"/>
              <a:t>specifically using AARC, AARC2, EOSCH – and linked to eIDAS</a:t>
            </a:r>
            <a:endParaRPr lang="en-GB" dirty="0" smtClean="0"/>
          </a:p>
          <a:p>
            <a:r>
              <a:rPr lang="en-GB" dirty="0" smtClean="0"/>
              <a:t>e. Widening </a:t>
            </a:r>
            <a:r>
              <a:rPr lang="en-GB" dirty="0"/>
              <a:t>the service offer with commercial services </a:t>
            </a:r>
            <a:endParaRPr lang="en-GB" dirty="0" smtClean="0"/>
          </a:p>
          <a:p>
            <a:r>
              <a:rPr lang="en-GB" dirty="0" smtClean="0"/>
              <a:t>f(</a:t>
            </a:r>
            <a:r>
              <a:rPr lang="en-GB" dirty="0" err="1" smtClean="0"/>
              <a:t>i</a:t>
            </a:r>
            <a:r>
              <a:rPr lang="en-GB" dirty="0" smtClean="0"/>
              <a:t>). Outreach </a:t>
            </a:r>
            <a:r>
              <a:rPr lang="en-GB" dirty="0"/>
              <a:t>and skills </a:t>
            </a:r>
            <a:r>
              <a:rPr lang="en-GB" dirty="0" smtClean="0"/>
              <a:t>(but </a:t>
            </a:r>
            <a:r>
              <a:rPr lang="en-GB" i="1" dirty="0" smtClean="0"/>
              <a:t>only user oriented</a:t>
            </a:r>
            <a:r>
              <a:rPr lang="en-GB" dirty="0" smtClean="0"/>
              <a:t>!)</a:t>
            </a:r>
          </a:p>
          <a:p>
            <a:r>
              <a:rPr lang="en-GB" dirty="0" smtClean="0"/>
              <a:t>f(ii). Support </a:t>
            </a:r>
            <a:r>
              <a:rPr lang="en-GB" dirty="0"/>
              <a:t>to the Research Data Alliance’s contribution to the EOSC </a:t>
            </a:r>
            <a:endParaRPr lang="en-GB" dirty="0" smtClean="0"/>
          </a:p>
          <a:p>
            <a:endParaRPr lang="en-GB" dirty="0" smtClean="0"/>
          </a:p>
          <a:p>
            <a:endParaRPr lang="en-GB" dirty="0"/>
          </a:p>
        </p:txBody>
      </p:sp>
    </p:spTree>
    <p:extLst>
      <p:ext uri="{BB962C8B-B14F-4D97-AF65-F5344CB8AC3E}">
        <p14:creationId xmlns:p14="http://schemas.microsoft.com/office/powerpoint/2010/main" val="17134175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7822" y="234523"/>
            <a:ext cx="8641556" cy="2029355"/>
          </a:xfrm>
          <a:prstGeom prst="rect">
            <a:avLst/>
          </a:prstGeom>
        </p:spPr>
      </p:pic>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pic>
        <p:nvPicPr>
          <p:cNvPr id="7" name="Picture 6"/>
          <p:cNvPicPr>
            <a:picLocks noChangeAspect="1"/>
          </p:cNvPicPr>
          <p:nvPr/>
        </p:nvPicPr>
        <p:blipFill>
          <a:blip r:embed="rId3"/>
          <a:stretch>
            <a:fillRect/>
          </a:stretch>
        </p:blipFill>
        <p:spPr>
          <a:xfrm>
            <a:off x="177822" y="2325275"/>
            <a:ext cx="8641556" cy="2697982"/>
          </a:xfrm>
          <a:prstGeom prst="rect">
            <a:avLst/>
          </a:prstGeom>
        </p:spPr>
      </p:pic>
    </p:spTree>
    <p:extLst>
      <p:ext uri="{BB962C8B-B14F-4D97-AF65-F5344CB8AC3E}">
        <p14:creationId xmlns:p14="http://schemas.microsoft.com/office/powerpoint/2010/main" val="34380588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‘with some interesting challenges’</a:t>
            </a:r>
            <a:endParaRPr lang="en-GB" dirty="0"/>
          </a:p>
        </p:txBody>
      </p:sp>
      <p:pic>
        <p:nvPicPr>
          <p:cNvPr id="6" name="Picture 5"/>
          <p:cNvPicPr>
            <a:picLocks noChangeAspect="1"/>
          </p:cNvPicPr>
          <p:nvPr/>
        </p:nvPicPr>
        <p:blipFill>
          <a:blip r:embed="rId2"/>
          <a:stretch>
            <a:fillRect/>
          </a:stretch>
        </p:blipFill>
        <p:spPr>
          <a:xfrm>
            <a:off x="100052" y="846439"/>
            <a:ext cx="8817906" cy="3610428"/>
          </a:xfrm>
          <a:prstGeom prst="rect">
            <a:avLst/>
          </a:prstGeom>
        </p:spPr>
      </p:pic>
    </p:spTree>
    <p:extLst>
      <p:ext uri="{BB962C8B-B14F-4D97-AF65-F5344CB8AC3E}">
        <p14:creationId xmlns:p14="http://schemas.microsoft.com/office/powerpoint/2010/main" val="25537562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In order to enable users from non-research communities to access EOSC services through the EOSC Portal, the </a:t>
            </a:r>
            <a:r>
              <a:rPr lang="en-GB" dirty="0" smtClean="0"/>
              <a:t>AAI (AARC, EOSCH) </a:t>
            </a:r>
            <a:r>
              <a:rPr lang="en-GB" dirty="0"/>
              <a:t>federated architecture implemented in the EOSC Portal should be fully aligned with the legal and interoperability framework set by the eIDAS </a:t>
            </a:r>
            <a:r>
              <a:rPr lang="en-GB" dirty="0" smtClean="0"/>
              <a:t>Regulation. </a:t>
            </a:r>
          </a:p>
          <a:p>
            <a:endParaRPr lang="en-GB" dirty="0" smtClean="0"/>
          </a:p>
          <a:p>
            <a:r>
              <a:rPr lang="en-GB" dirty="0"/>
              <a:t>Proposals should include an </a:t>
            </a:r>
            <a:r>
              <a:rPr lang="en-GB" dirty="0">
                <a:solidFill>
                  <a:schemeClr val="accent1"/>
                </a:solidFill>
              </a:rPr>
              <a:t>outline of the legal, technical and business processes to be implemented through contractual agreements </a:t>
            </a:r>
            <a:r>
              <a:rPr lang="en-GB" dirty="0"/>
              <a:t>between the EOSC Portal and user institutions that are interested in providing increased accessibility to EOSC services and resources to their affiliated members. </a:t>
            </a:r>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widening the user base</a:t>
            </a:r>
            <a:endParaRPr lang="en-GB" dirty="0"/>
          </a:p>
        </p:txBody>
      </p:sp>
    </p:spTree>
    <p:extLst>
      <p:ext uri="{BB962C8B-B14F-4D97-AF65-F5344CB8AC3E}">
        <p14:creationId xmlns:p14="http://schemas.microsoft.com/office/powerpoint/2010/main" val="6386247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As the scope of this activity is to consolidate a single EOSC Portal, at most one single proposal covering all the described activities (a. to f. included) is expected to be funded </a:t>
            </a:r>
            <a:endParaRPr lang="en-GB" dirty="0" smtClean="0"/>
          </a:p>
          <a:p>
            <a:endParaRPr lang="en-GB" dirty="0" smtClean="0"/>
          </a:p>
          <a:p>
            <a:r>
              <a:rPr lang="en-GB" i="1" dirty="0"/>
              <a:t>The Commission considers that proposals requesting a contribution from the EU of up to EUR 40.9 million and a 30 months duration would allow this challenge to be addressed appropriately. </a:t>
            </a:r>
            <a:endParaRPr lang="en-GB" i="1" dirty="0" smtClean="0"/>
          </a:p>
          <a:p>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a:xfrm>
            <a:off x="238125" y="238125"/>
            <a:ext cx="8667750" cy="403957"/>
          </a:xfrm>
        </p:spPr>
        <p:txBody>
          <a:bodyPr/>
          <a:lstStyle/>
          <a:p>
            <a:r>
              <a:rPr lang="en-GB" dirty="0" smtClean="0"/>
              <a:t>Size of -03</a:t>
            </a:r>
          </a:p>
        </p:txBody>
      </p:sp>
    </p:spTree>
    <p:extLst>
      <p:ext uri="{BB962C8B-B14F-4D97-AF65-F5344CB8AC3E}">
        <p14:creationId xmlns:p14="http://schemas.microsoft.com/office/powerpoint/2010/main" val="37842266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3875" y="101976"/>
            <a:ext cx="7867650" cy="4755773"/>
          </a:xfrm>
          <a:prstGeom prst="rect">
            <a:avLst/>
          </a:prstGeom>
        </p:spPr>
      </p:pic>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135873233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sz="1800" b="1" dirty="0"/>
              <a:t>(a1) Distributed and cloud computing resources </a:t>
            </a:r>
            <a:r>
              <a:rPr lang="en-GB" sz="1800" dirty="0"/>
              <a:t>enabling researchers and other users to process and analyse data in a distributed computing environment. </a:t>
            </a:r>
            <a:endParaRPr lang="en-GB" sz="1800" dirty="0" smtClean="0"/>
          </a:p>
          <a:p>
            <a:r>
              <a:rPr lang="en-GB" sz="1800" b="1" dirty="0"/>
              <a:t>(a2) Data services </a:t>
            </a:r>
            <a:r>
              <a:rPr lang="en-GB" sz="1800" dirty="0"/>
              <a:t>providing cost-effective and interoperable solutions for data management and long-term curation and preservation. </a:t>
            </a:r>
            <a:endParaRPr lang="en-GB" sz="1800" dirty="0" smtClean="0"/>
          </a:p>
          <a:p>
            <a:r>
              <a:rPr lang="en-GB" sz="1800" b="1" dirty="0"/>
              <a:t>(a3) Services supporting scholarly communication and open access: </a:t>
            </a:r>
            <a:endParaRPr lang="en-GB" sz="1800" b="1" dirty="0" smtClean="0"/>
          </a:p>
          <a:p>
            <a:r>
              <a:rPr lang="en-GB" sz="1800" b="1" dirty="0"/>
              <a:t>(a4) Above the net services </a:t>
            </a:r>
            <a:r>
              <a:rPr lang="en-GB" sz="1800" dirty="0"/>
              <a:t>are added-value applications and services that enable users to communicate, interact and collaborate effectively in a heterogeneous and distributed federated environment. make use of the underlying connectivity infrastructure and its core building blocks (such as security and </a:t>
            </a:r>
            <a:r>
              <a:rPr lang="en-GB" sz="1800" dirty="0" smtClean="0"/>
              <a:t>AAI). </a:t>
            </a:r>
          </a:p>
          <a:p>
            <a:r>
              <a:rPr lang="en-GB" sz="1800" b="1" dirty="0"/>
              <a:t>(a5) Services and resources from non-research public sector data providers </a:t>
            </a:r>
            <a:endParaRPr lang="en-GB" sz="1800" b="1" dirty="0" smtClean="0"/>
          </a:p>
          <a:p>
            <a:r>
              <a:rPr lang="en-GB" sz="1800" b="1" dirty="0"/>
              <a:t>(a6) Additional research enabling services </a:t>
            </a:r>
            <a:endParaRPr lang="en-GB" sz="1800" dirty="0" smtClean="0"/>
          </a:p>
          <a:p>
            <a:endParaRPr lang="en-GB" sz="1800"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a:xfrm>
            <a:off x="238125" y="238125"/>
            <a:ext cx="8667750" cy="711733"/>
          </a:xfrm>
        </p:spPr>
        <p:txBody>
          <a:bodyPr/>
          <a:lstStyle/>
          <a:p>
            <a:r>
              <a:rPr lang="en-GB" dirty="0" smtClean="0"/>
              <a:t>complemented by -07A* </a:t>
            </a:r>
            <a:br>
              <a:rPr lang="en-GB" dirty="0" smtClean="0"/>
            </a:br>
            <a:r>
              <a:rPr lang="en-GB" sz="2000" dirty="0" smtClean="0"/>
              <a:t>‘Increasing </a:t>
            </a:r>
            <a:r>
              <a:rPr lang="en-GB" sz="2000" dirty="0"/>
              <a:t>the service offer of the EOSC </a:t>
            </a:r>
            <a:r>
              <a:rPr lang="en-GB" sz="2000" dirty="0" smtClean="0"/>
              <a:t>Portal’</a:t>
            </a:r>
            <a:endParaRPr lang="en-GB" dirty="0"/>
          </a:p>
        </p:txBody>
      </p:sp>
    </p:spTree>
    <p:extLst>
      <p:ext uri="{BB962C8B-B14F-4D97-AF65-F5344CB8AC3E}">
        <p14:creationId xmlns:p14="http://schemas.microsoft.com/office/powerpoint/2010/main" val="765869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effectively coordinate at pan-European level the provision through the EOSC Portal of state-of-the-art research enabling services from a wide range of national, regional and institutional public infrastructures in Europe, covering diverse thematic domains, and further non-research resources in order to: 1) scale up the EOSC Portal; and 2) set-up a model for interaction between service providers and the EOSC Portal operators through pan-European e-infrastructure entities, based on transparency and effectiveness of cost compensation. </a:t>
            </a:r>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Scope of -07a*</a:t>
            </a:r>
            <a:endParaRPr lang="en-GB" dirty="0"/>
          </a:p>
        </p:txBody>
      </p:sp>
    </p:spTree>
    <p:extLst>
      <p:ext uri="{BB962C8B-B14F-4D97-AF65-F5344CB8AC3E}">
        <p14:creationId xmlns:p14="http://schemas.microsoft.com/office/powerpoint/2010/main" val="3521025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The progressive federation of the services and resources under the awarded proposals, together with the progressive connection of ESFRI research </a:t>
            </a:r>
            <a:r>
              <a:rPr lang="en-GB" dirty="0" smtClean="0"/>
              <a:t>infrastructures </a:t>
            </a:r>
            <a:r>
              <a:rPr lang="en-GB" dirty="0"/>
              <a:t>and thematic clouds developed under other parts of the Horizon 2020 programme, should allow the EOSC Portal to provide a catalogue that increasingly meets the researchers’ needs covering the full research life cycle. </a:t>
            </a:r>
            <a:endParaRPr lang="en-GB" dirty="0" smtClean="0"/>
          </a:p>
          <a:p>
            <a:r>
              <a:rPr lang="en-GB" dirty="0" smtClean="0"/>
              <a:t>‘The </a:t>
            </a:r>
            <a:r>
              <a:rPr lang="en-GB" dirty="0"/>
              <a:t>proposals have to be flexible in order to take into account all the relevant governance and business </a:t>
            </a:r>
            <a:r>
              <a:rPr lang="en-GB" dirty="0" smtClean="0"/>
              <a:t>models[…] </a:t>
            </a:r>
            <a:r>
              <a:rPr lang="en-GB" dirty="0"/>
              <a:t>For the areas from a1 to a4, proposals should be built on the capacity of established pan-European e-Infrastructures to act as interlocutor with the EOSC Portal operators</a:t>
            </a:r>
            <a:r>
              <a:rPr lang="en-GB" dirty="0" smtClean="0"/>
              <a:t>.’</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Across the -07a* topics</a:t>
            </a:r>
            <a:endParaRPr lang="en-GB" dirty="0"/>
          </a:p>
        </p:txBody>
      </p:sp>
    </p:spTree>
    <p:extLst>
      <p:ext uri="{BB962C8B-B14F-4D97-AF65-F5344CB8AC3E}">
        <p14:creationId xmlns:p14="http://schemas.microsoft.com/office/powerpoint/2010/main" val="2333434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38125" y="238125"/>
            <a:ext cx="8667750" cy="403957"/>
          </a:xfrm>
        </p:spPr>
        <p:txBody>
          <a:bodyPr/>
          <a:lstStyle/>
          <a:p>
            <a:r>
              <a:rPr lang="en-GB" dirty="0" smtClean="0"/>
              <a:t>EOSC – a ‘multipronged’ infrastructure</a:t>
            </a:r>
            <a:endParaRPr lang="en-GB" dirty="0"/>
          </a:p>
        </p:txBody>
      </p:sp>
      <p:pic>
        <p:nvPicPr>
          <p:cNvPr id="7" name="Picture 6"/>
          <p:cNvPicPr>
            <a:picLocks noChangeAspect="1"/>
          </p:cNvPicPr>
          <p:nvPr/>
        </p:nvPicPr>
        <p:blipFill>
          <a:blip r:embed="rId2"/>
          <a:stretch>
            <a:fillRect/>
          </a:stretch>
        </p:blipFill>
        <p:spPr>
          <a:xfrm>
            <a:off x="323850" y="848085"/>
            <a:ext cx="5765529" cy="3488481"/>
          </a:xfrm>
          <a:prstGeom prst="rect">
            <a:avLst/>
          </a:prstGeom>
        </p:spPr>
      </p:pic>
      <p:pic>
        <p:nvPicPr>
          <p:cNvPr id="8" name="Picture 7"/>
          <p:cNvPicPr>
            <a:picLocks noChangeAspect="1"/>
          </p:cNvPicPr>
          <p:nvPr/>
        </p:nvPicPr>
        <p:blipFill>
          <a:blip r:embed="rId3"/>
          <a:stretch>
            <a:fillRect/>
          </a:stretch>
        </p:blipFill>
        <p:spPr>
          <a:xfrm>
            <a:off x="1250157" y="2881925"/>
            <a:ext cx="7191374" cy="1660644"/>
          </a:xfrm>
          <a:prstGeom prst="rect">
            <a:avLst/>
          </a:prstGeom>
        </p:spPr>
      </p:pic>
      <p:pic>
        <p:nvPicPr>
          <p:cNvPr id="9" name="Picture 8"/>
          <p:cNvPicPr>
            <a:picLocks noChangeAspect="1"/>
          </p:cNvPicPr>
          <p:nvPr/>
        </p:nvPicPr>
        <p:blipFill>
          <a:blip r:embed="rId4"/>
          <a:stretch>
            <a:fillRect/>
          </a:stretch>
        </p:blipFill>
        <p:spPr>
          <a:xfrm>
            <a:off x="402883" y="1127042"/>
            <a:ext cx="2335916" cy="977530"/>
          </a:xfrm>
          <a:prstGeom prst="rect">
            <a:avLst/>
          </a:prstGeom>
        </p:spPr>
      </p:pic>
      <p:sp>
        <p:nvSpPr>
          <p:cNvPr id="10" name="Footer Placeholder 9"/>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34637253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smtClean="0"/>
              <a:t>‘Coordinate </a:t>
            </a:r>
            <a:r>
              <a:rPr lang="en-GB" dirty="0"/>
              <a:t>and incentivise institutional and public actors so that they open up their services and resources to researchers across Europe, through a transparent and quality assured process</a:t>
            </a:r>
            <a:r>
              <a:rPr lang="en-GB" dirty="0" smtClean="0"/>
              <a:t>.’</a:t>
            </a:r>
          </a:p>
          <a:p>
            <a:endParaRPr lang="en-GB" dirty="0" smtClean="0"/>
          </a:p>
          <a:p>
            <a:r>
              <a:rPr lang="en-GB" dirty="0" smtClean="0"/>
              <a:t>‘Foster </a:t>
            </a:r>
            <a:r>
              <a:rPr lang="en-GB" dirty="0"/>
              <a:t>synergies between pan-European e-infrastructures operators, leading to harmonised services, improved use of resources and economies of scale across Europe</a:t>
            </a:r>
            <a:r>
              <a:rPr lang="en-GB" dirty="0" smtClean="0"/>
              <a:t>.’</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Across all of the 07a* bits</a:t>
            </a:r>
            <a:endParaRPr lang="en-GB" dirty="0"/>
          </a:p>
        </p:txBody>
      </p:sp>
    </p:spTree>
    <p:extLst>
      <p:ext uri="{BB962C8B-B14F-4D97-AF65-F5344CB8AC3E}">
        <p14:creationId xmlns:p14="http://schemas.microsoft.com/office/powerpoint/2010/main" val="22896562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Funding should cover, in particular, the costs incurred by service providers when their services are accessed through the EOSC Portal. Service providers in the consortia must be able to determine the cost of a unit of access and to account for the unit of access consumed by users beyond their usual user community. </a:t>
            </a:r>
            <a:endParaRPr lang="en-GB" dirty="0" smtClean="0"/>
          </a:p>
          <a:p>
            <a:r>
              <a:rPr lang="en-GB" dirty="0" smtClean="0"/>
              <a:t>‘solely </a:t>
            </a:r>
            <a:r>
              <a:rPr lang="en-GB" dirty="0"/>
              <a:t>when declared on the basis of unit costs and only for the portion used to provide virtual access under the awarded grant. For areas a1 to a4, it is expected that a substantial part of the total budget per awarded grant will be dedicated to cover the costs of EOSC users accessing the services</a:t>
            </a:r>
            <a:r>
              <a:rPr lang="en-GB" dirty="0" smtClean="0"/>
              <a:t>.’</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-07</a:t>
            </a:r>
            <a:endParaRPr lang="en-GB" dirty="0"/>
          </a:p>
        </p:txBody>
      </p:sp>
    </p:spTree>
    <p:extLst>
      <p:ext uri="{BB962C8B-B14F-4D97-AF65-F5344CB8AC3E}">
        <p14:creationId xmlns:p14="http://schemas.microsoft.com/office/powerpoint/2010/main" val="33243673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sz="1800" i="1" dirty="0"/>
              <a:t>The Commission considers that proposals requesting a contribution from the EU of up to: </a:t>
            </a:r>
            <a:endParaRPr lang="en-GB" sz="1800" dirty="0"/>
          </a:p>
          <a:p>
            <a:r>
              <a:rPr lang="en-GB" sz="1800" i="1" dirty="0"/>
              <a:t>- EUR 8 million would allow the challenge in area a1 to be addressed appropriately; </a:t>
            </a:r>
            <a:endParaRPr lang="en-GB" sz="1800" dirty="0"/>
          </a:p>
          <a:p>
            <a:r>
              <a:rPr lang="en-GB" sz="1800" i="1" dirty="0"/>
              <a:t>- EUR 7 million would allow the challenge in area a2 to be addressed appropriately; </a:t>
            </a:r>
            <a:endParaRPr lang="en-GB" sz="1800" dirty="0"/>
          </a:p>
          <a:p>
            <a:r>
              <a:rPr lang="en-GB" sz="1800" i="1" dirty="0"/>
              <a:t>- EUR 4 million would allow the challenge in area a3 to be addressed appropriately; </a:t>
            </a:r>
            <a:endParaRPr lang="en-GB" sz="1800" dirty="0"/>
          </a:p>
          <a:p>
            <a:r>
              <a:rPr lang="en-GB" sz="1800" i="1" dirty="0"/>
              <a:t>- EUR 2 million would allow the challenge in area a4 to be addressed appropriately. </a:t>
            </a:r>
            <a:endParaRPr lang="en-GB" sz="1800" dirty="0"/>
          </a:p>
          <a:p>
            <a:r>
              <a:rPr lang="en-GB" sz="1800" i="1" dirty="0"/>
              <a:t>- EUR 1 million would allow the challenge in area a5 to be addressed appropriately. </a:t>
            </a:r>
            <a:endParaRPr lang="en-GB" sz="1800" dirty="0"/>
          </a:p>
          <a:p>
            <a:r>
              <a:rPr lang="en-GB" sz="1800" i="1" dirty="0"/>
              <a:t>- EUR 2 million would allow the challenge in area a6 to be addressed appropriately. </a:t>
            </a:r>
            <a:endParaRPr lang="en-GB" sz="1800"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GB" dirty="0" smtClean="0"/>
              <a:t>-07 budgets</a:t>
            </a:r>
            <a:endParaRPr lang="en-GB" dirty="0"/>
          </a:p>
        </p:txBody>
      </p:sp>
    </p:spTree>
    <p:extLst>
      <p:ext uri="{BB962C8B-B14F-4D97-AF65-F5344CB8AC3E}">
        <p14:creationId xmlns:p14="http://schemas.microsoft.com/office/powerpoint/2010/main" val="12454917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5" name="Title 4"/>
          <p:cNvSpPr>
            <a:spLocks noGrp="1"/>
          </p:cNvSpPr>
          <p:nvPr>
            <p:ph type="title"/>
          </p:nvPr>
        </p:nvSpPr>
        <p:spPr/>
        <p:txBody>
          <a:bodyPr/>
          <a:lstStyle/>
          <a:p>
            <a:r>
              <a:rPr lang="en-US" dirty="0" smtClean="0"/>
              <a:t>Trust &amp; ‘Security’ activities</a:t>
            </a:r>
            <a:endParaRPr lang="en-GB" dirty="0"/>
          </a:p>
        </p:txBody>
      </p:sp>
      <p:sp>
        <p:nvSpPr>
          <p:cNvPr id="7" name="Text Placeholder 6"/>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044307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r>
              <a:rPr lang="en-US" dirty="0" smtClean="0"/>
              <a:t>Coming back to an old concept: “security</a:t>
            </a:r>
            <a:r>
              <a:rPr lang="en-US" i="1" dirty="0" smtClean="0"/>
              <a:t> and availability</a:t>
            </a:r>
            <a:r>
              <a:rPr lang="en-US" dirty="0" smtClean="0"/>
              <a:t>”</a:t>
            </a:r>
          </a:p>
          <a:p>
            <a:endParaRPr lang="en-US" dirty="0" smtClean="0"/>
          </a:p>
          <a:p>
            <a:pPr marL="342900" indent="-342900">
              <a:buFont typeface="Arial" panose="020B0604020202020204" pitchFamily="34" charset="0"/>
              <a:buChar char="•"/>
            </a:pPr>
            <a:r>
              <a:rPr lang="en-US" dirty="0" smtClean="0"/>
              <a:t>the aim is not security per se, the goal is to have availability, integrity, confidentiality, reliability, and trust (behavior ‘as you expect’)</a:t>
            </a:r>
          </a:p>
          <a:p>
            <a:pPr marL="342900" indent="-342900">
              <a:buFont typeface="Arial" panose="020B0604020202020204" pitchFamily="34" charset="0"/>
              <a:buChar char="•"/>
            </a:pPr>
            <a:r>
              <a:rPr lang="en-US" dirty="0" smtClean="0"/>
              <a:t>the very word ‘security’ does not resonate with users or communities</a:t>
            </a:r>
          </a:p>
          <a:p>
            <a:pPr marL="342900" indent="-342900">
              <a:buFont typeface="Arial" panose="020B0604020202020204" pitchFamily="34" charset="0"/>
              <a:buChar char="•"/>
            </a:pPr>
            <a:endParaRPr lang="en-US" dirty="0" smtClean="0"/>
          </a:p>
          <a:p>
            <a:r>
              <a:rPr lang="en-US" dirty="0" smtClean="0"/>
              <a:t>so: define the necessary activities in terms that describe </a:t>
            </a:r>
            <a:r>
              <a:rPr lang="en-US" i="1" u="sng" dirty="0" smtClean="0"/>
              <a:t>goals &amp; </a:t>
            </a:r>
            <a:r>
              <a:rPr lang="en-US" i="1" dirty="0" smtClean="0"/>
              <a:t>intents</a:t>
            </a:r>
            <a:endParaRPr lang="en-GB" i="1" dirty="0"/>
          </a:p>
        </p:txBody>
      </p:sp>
      <p:sp>
        <p:nvSpPr>
          <p:cNvPr id="6" name="Text Placeholder 5"/>
          <p:cNvSpPr>
            <a:spLocks noGrp="1"/>
          </p:cNvSpPr>
          <p:nvPr>
            <p:ph type="body" sz="quarter" idx="15"/>
          </p:nvPr>
        </p:nvSpPr>
        <p:spPr>
          <a:xfrm>
            <a:off x="238125" y="238125"/>
            <a:ext cx="8667750" cy="403957"/>
          </a:xfrm>
        </p:spPr>
        <p:txBody>
          <a:bodyPr/>
          <a:lstStyle/>
          <a:p>
            <a:r>
              <a:rPr lang="en-US" dirty="0" smtClean="0"/>
              <a:t>Towards a coherent vision for trust and ‘security’ activities</a:t>
            </a:r>
            <a:endParaRPr lang="en-GB" dirty="0"/>
          </a:p>
        </p:txBody>
      </p:sp>
    </p:spTree>
    <p:extLst>
      <p:ext uri="{BB962C8B-B14F-4D97-AF65-F5344CB8AC3E}">
        <p14:creationId xmlns:p14="http://schemas.microsoft.com/office/powerpoint/2010/main" val="280449568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885825"/>
            <a:ext cx="8669759" cy="3455004"/>
          </a:xfrm>
        </p:spPr>
        <p:txBody>
          <a:bodyPr/>
          <a:lstStyle/>
          <a:p>
            <a:r>
              <a:rPr lang="en-US" i="1" dirty="0" smtClean="0">
                <a:solidFill>
                  <a:srgbClr val="6F2575"/>
                </a:solidFill>
              </a:rPr>
              <a:t>‘the document we promised to write in September last year’</a:t>
            </a:r>
            <a:r>
              <a:rPr lang="en-US" i="1" dirty="0" smtClean="0"/>
              <a:t/>
            </a:r>
            <a:br>
              <a:rPr lang="en-US" i="1" dirty="0" smtClean="0"/>
            </a:br>
            <a:endParaRPr lang="en-US" sz="1000" i="1" dirty="0" smtClean="0"/>
          </a:p>
          <a:p>
            <a:pPr marL="342900" indent="-342900">
              <a:buFont typeface="Arial" panose="020B0604020202020204" pitchFamily="34" charset="0"/>
              <a:buChar char="•"/>
            </a:pPr>
            <a:r>
              <a:rPr lang="en-GB" dirty="0" smtClean="0"/>
              <a:t>Trust </a:t>
            </a:r>
            <a:r>
              <a:rPr lang="en-GB" dirty="0"/>
              <a:t>and integrity services for the consolidated </a:t>
            </a:r>
            <a:r>
              <a:rPr lang="en-GB" dirty="0" smtClean="0"/>
              <a:t>ecosystem</a:t>
            </a:r>
          </a:p>
          <a:p>
            <a:pPr marL="342900" lvl="1" indent="-342900">
              <a:buFont typeface="Arial" panose="020B0604020202020204" pitchFamily="34" charset="0"/>
              <a:buChar char="•"/>
            </a:pPr>
            <a:r>
              <a:rPr lang="en-US" dirty="0" smtClean="0"/>
              <a:t>risk management and assessment, peer review and SCI</a:t>
            </a:r>
          </a:p>
          <a:p>
            <a:pPr marL="342900" lvl="1" indent="-342900">
              <a:buFont typeface="Arial" panose="020B0604020202020204" pitchFamily="34" charset="0"/>
              <a:buChar char="•"/>
            </a:pPr>
            <a:r>
              <a:rPr lang="en-US" dirty="0" smtClean="0"/>
              <a:t>SPG work and associated implementation measures/targeted policy &amp; PDK</a:t>
            </a:r>
          </a:p>
          <a:p>
            <a:pPr marL="342900" lvl="1" indent="-342900">
              <a:buFont typeface="Arial" panose="020B0604020202020204" pitchFamily="34" charset="0"/>
              <a:buChar char="•"/>
            </a:pPr>
            <a:r>
              <a:rPr lang="en-US" dirty="0" smtClean="0"/>
              <a:t>maintaining the community-wide security posture: SSCs, training, processes</a:t>
            </a:r>
          </a:p>
          <a:p>
            <a:pPr marL="342900" lvl="1" indent="-342900">
              <a:buFont typeface="Arial" panose="020B0604020202020204" pitchFamily="34" charset="0"/>
              <a:buChar char="•"/>
            </a:pPr>
            <a:r>
              <a:rPr lang="en-US" dirty="0" smtClean="0"/>
              <a:t>incident response capability and operational support liaison</a:t>
            </a:r>
          </a:p>
          <a:p>
            <a:pPr marL="342900" indent="-342900">
              <a:buFont typeface="Arial" panose="020B0604020202020204" pitchFamily="34" charset="0"/>
              <a:buChar char="•"/>
            </a:pPr>
            <a:r>
              <a:rPr lang="en-GB" dirty="0" smtClean="0">
                <a:solidFill>
                  <a:srgbClr val="E3D88B"/>
                </a:solidFill>
              </a:rPr>
              <a:t>Trust </a:t>
            </a:r>
            <a:r>
              <a:rPr lang="en-GB" dirty="0">
                <a:solidFill>
                  <a:srgbClr val="E3D88B"/>
                </a:solidFill>
              </a:rPr>
              <a:t>and collaboration operational (AAI supporting) </a:t>
            </a:r>
            <a:r>
              <a:rPr lang="en-GB" dirty="0" smtClean="0">
                <a:solidFill>
                  <a:srgbClr val="E3D88B"/>
                </a:solidFill>
              </a:rPr>
              <a:t>services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Trust </a:t>
            </a:r>
            <a:r>
              <a:rPr lang="en-GB" dirty="0"/>
              <a:t>and integrity for the distributed resource </a:t>
            </a:r>
            <a:r>
              <a:rPr lang="en-GB" dirty="0" smtClean="0"/>
              <a:t>Infrastructures</a:t>
            </a:r>
          </a:p>
          <a:p>
            <a:pPr marL="342900" lvl="1" indent="-342900">
              <a:buFont typeface="Arial" panose="020B0604020202020204" pitchFamily="34" charset="0"/>
              <a:buChar char="•"/>
            </a:pPr>
            <a:r>
              <a:rPr lang="en-US" dirty="0" smtClean="0"/>
              <a:t>those activities that are more tightly bound to the infrastructure: CSIRT, vulnerability assessment, monitoring, </a:t>
            </a:r>
            <a:r>
              <a:rPr lang="en-US" dirty="0" smtClean="0">
                <a:solidFill>
                  <a:srgbClr val="E3D88B"/>
                </a:solidFill>
              </a:rPr>
              <a:t>infrastructure-AAI bridging trust</a:t>
            </a:r>
            <a:endParaRPr lang="en-GB" dirty="0">
              <a:solidFill>
                <a:srgbClr val="E3D88B"/>
              </a:solidFill>
            </a:endParaRPr>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US" dirty="0" smtClean="0"/>
              <a:t>The trust and integrity white paper</a:t>
            </a:r>
            <a:endParaRPr lang="en-GB" dirty="0"/>
          </a:p>
        </p:txBody>
      </p:sp>
    </p:spTree>
    <p:extLst>
      <p:ext uri="{BB962C8B-B14F-4D97-AF65-F5344CB8AC3E}">
        <p14:creationId xmlns:p14="http://schemas.microsoft.com/office/powerpoint/2010/main" val="29008713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536" y="716423"/>
            <a:ext cx="4743450" cy="4287349"/>
          </a:xfrm>
          <a:prstGeom prst="rect">
            <a:avLst/>
          </a:prstGeom>
          <a:effectLst>
            <a:glow rad="101600">
              <a:srgbClr val="6F2575">
                <a:alpha val="60000"/>
              </a:srgbClr>
            </a:glow>
          </a:effectLst>
        </p:spPr>
      </p:pic>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US" dirty="0" smtClean="0"/>
              <a:t>Discussion and evolution</a:t>
            </a:r>
            <a:endParaRPr lang="en-GB" dirty="0"/>
          </a:p>
        </p:txBody>
      </p:sp>
      <p:sp>
        <p:nvSpPr>
          <p:cNvPr id="5" name="TextBox 4"/>
          <p:cNvSpPr txBox="1"/>
          <p:nvPr/>
        </p:nvSpPr>
        <p:spPr>
          <a:xfrm>
            <a:off x="5184583" y="816022"/>
            <a:ext cx="310501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For the latest PDF for reading: </a:t>
            </a:r>
            <a:br>
              <a:rPr lang="en-GB" sz="1600" cap="none" dirty="0" smtClean="0">
                <a:solidFill>
                  <a:srgbClr val="6F2575"/>
                </a:solidFill>
              </a:rPr>
            </a:br>
            <a:r>
              <a:rPr lang="en-GB" sz="1600" b="1" cap="none" dirty="0" smtClean="0">
                <a:solidFill>
                  <a:srgbClr val="6F2575"/>
                </a:solidFill>
              </a:rPr>
              <a:t>https://</a:t>
            </a:r>
            <a:r>
              <a:rPr lang="en-GB" sz="1600" b="1" cap="none" dirty="0">
                <a:solidFill>
                  <a:srgbClr val="6F2575"/>
                </a:solidFill>
              </a:rPr>
              <a:t>g.nikhef.nl/eosc-sec-wp</a:t>
            </a:r>
            <a:endParaRPr kumimoji="0" lang="en-GB" sz="1600" b="1" i="0" u="none" strike="noStrike" cap="none" spc="0" normalizeH="0" dirty="0">
              <a:ln>
                <a:noFill/>
              </a:ln>
              <a:solidFill>
                <a:srgbClr val="6F2575"/>
              </a:solidFill>
              <a:effectLst/>
              <a:uFillTx/>
              <a:sym typeface="Arial"/>
            </a:endParaRPr>
          </a:p>
        </p:txBody>
      </p:sp>
      <p:sp>
        <p:nvSpPr>
          <p:cNvPr id="6" name="TextBox 5"/>
          <p:cNvSpPr txBox="1"/>
          <p:nvPr/>
        </p:nvSpPr>
        <p:spPr>
          <a:xfrm>
            <a:off x="5184583" y="3855912"/>
            <a:ext cx="395941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To make suggestions (still): </a:t>
            </a:r>
            <a:br>
              <a:rPr lang="en-GB" sz="1600" cap="none" dirty="0" smtClean="0">
                <a:solidFill>
                  <a:srgbClr val="6F2575"/>
                </a:solidFill>
              </a:rPr>
            </a:br>
            <a:r>
              <a:rPr lang="en-GB" sz="1600" b="1" cap="none" dirty="0" smtClean="0">
                <a:solidFill>
                  <a:srgbClr val="6F2575"/>
                </a:solidFill>
              </a:rPr>
              <a:t>https://g.nikhef.nl/eosc-sec-wp-suggest</a:t>
            </a:r>
            <a:endParaRPr kumimoji="0" lang="en-GB" sz="1600" b="1" i="0" u="none" strike="noStrike" cap="none" spc="0" normalizeH="0" dirty="0">
              <a:ln>
                <a:noFill/>
              </a:ln>
              <a:solidFill>
                <a:srgbClr val="6F2575"/>
              </a:solidFill>
              <a:effectLst/>
              <a:uFillTx/>
              <a:sym typeface="Arial"/>
            </a:endParaRPr>
          </a:p>
        </p:txBody>
      </p:sp>
    </p:spTree>
    <p:extLst>
      <p:ext uri="{BB962C8B-B14F-4D97-AF65-F5344CB8AC3E}">
        <p14:creationId xmlns:p14="http://schemas.microsoft.com/office/powerpoint/2010/main" val="55127185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I</a:t>
            </a:r>
            <a:r>
              <a:rPr lang="en-GB" dirty="0" smtClean="0"/>
              <a:t>t’s for us ourselves</a:t>
            </a:r>
          </a:p>
          <a:p>
            <a:pPr marL="342900" indent="-342900">
              <a:buFont typeface="Arial" panose="020B0604020202020204" pitchFamily="34" charset="0"/>
              <a:buChar char="•"/>
            </a:pPr>
            <a:r>
              <a:rPr lang="en-GB" dirty="0" smtClean="0"/>
              <a:t>planning for the Horizon Europe/2021+ period</a:t>
            </a:r>
          </a:p>
          <a:p>
            <a:pPr marL="342900" indent="-342900">
              <a:buFont typeface="Arial" panose="020B0604020202020204" pitchFamily="34" charset="0"/>
              <a:buChar char="•"/>
            </a:pPr>
            <a:r>
              <a:rPr lang="en-GB" dirty="0" smtClean="0"/>
              <a:t>ensure capabilities and expertise are both preserved and shared</a:t>
            </a:r>
          </a:p>
          <a:p>
            <a:pPr marL="342900" indent="-342900">
              <a:buFont typeface="Arial" panose="020B0604020202020204" pitchFamily="34" charset="0"/>
              <a:buChar char="•"/>
            </a:pPr>
            <a:endParaRPr lang="en-GB" dirty="0"/>
          </a:p>
          <a:p>
            <a:r>
              <a:rPr lang="en-GB" dirty="0" smtClean="0"/>
              <a:t>In support of funding acquisition</a:t>
            </a:r>
          </a:p>
          <a:p>
            <a:pPr marL="342900" indent="-342900">
              <a:buFont typeface="Arial" panose="020B0604020202020204" pitchFamily="34" charset="0"/>
              <a:buChar char="•"/>
            </a:pPr>
            <a:r>
              <a:rPr lang="en-GB" dirty="0" smtClean="0"/>
              <a:t>inspire structure for INFRAEOSC-03, and 07A*</a:t>
            </a:r>
          </a:p>
          <a:p>
            <a:pPr marL="342900" indent="-342900">
              <a:buFont typeface="Arial" panose="020B0604020202020204" pitchFamily="34" charset="0"/>
              <a:buChar char="•"/>
            </a:pPr>
            <a:r>
              <a:rPr lang="en-GB" dirty="0" smtClean="0"/>
              <a:t>provide text and action items that can be re-used in the proposals</a:t>
            </a:r>
          </a:p>
          <a:p>
            <a:pPr marL="342900" indent="-342900">
              <a:buFont typeface="Arial" panose="020B0604020202020204" pitchFamily="34" charset="0"/>
              <a:buChar char="•"/>
            </a:pPr>
            <a:r>
              <a:rPr lang="en-GB" dirty="0" smtClean="0"/>
              <a:t>be used for e-Infrastructure processes to define proposal plans </a:t>
            </a:r>
            <a:br>
              <a:rPr lang="en-GB" dirty="0" smtClean="0"/>
            </a:br>
            <a:r>
              <a:rPr lang="en-GB" dirty="0" smtClean="0"/>
              <a:t>(like the formal bidding processes from EGI, or the collaboration processes in other infrastructures)</a:t>
            </a:r>
          </a:p>
          <a:p>
            <a:pPr marL="342900" indent="-342900">
              <a:buFont typeface="Arial" panose="020B0604020202020204" pitchFamily="34" charset="0"/>
              <a:buChar char="•"/>
            </a:pPr>
            <a:endParaRPr lang="en-GB" dirty="0" smtClean="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smtClean="0"/>
              <a:t>Target audience</a:t>
            </a:r>
            <a:endParaRPr lang="en-GB" dirty="0"/>
          </a:p>
        </p:txBody>
      </p:sp>
    </p:spTree>
    <p:extLst>
      <p:ext uri="{BB962C8B-B14F-4D97-AF65-F5344CB8AC3E}">
        <p14:creationId xmlns:p14="http://schemas.microsoft.com/office/powerpoint/2010/main" val="32911703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smtClean="0"/>
              <a:t>INFRAEOSC-03 – this model worked …</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3461697515"/>
              </p:ext>
            </p:extLst>
          </p:nvPr>
        </p:nvGraphicFramePr>
        <p:xfrm>
          <a:off x="1238726" y="828676"/>
          <a:ext cx="6096000" cy="3341687"/>
        </p:xfrm>
        <a:graphic>
          <a:graphicData uri="http://schemas.openxmlformats.org/presentationml/2006/ole">
            <mc:AlternateContent xmlns:mc="http://schemas.openxmlformats.org/markup-compatibility/2006">
              <mc:Choice xmlns:v="urn:schemas-microsoft-com:vml" Requires="v">
                <p:oleObj spid="_x0000_s1026" name="PHOTO-PAINT" r:id="rId3" imgW="9175680" imgH="5029200" progId="CorelPHOTOPAINT.Image.16">
                  <p:embed/>
                </p:oleObj>
              </mc:Choice>
              <mc:Fallback>
                <p:oleObj name="PHOTO-PAINT" r:id="rId3" imgW="9175680" imgH="5029200" progId="CorelPHOTOPAINT.Image.16">
                  <p:embed/>
                  <p:pic>
                    <p:nvPicPr>
                      <p:cNvPr id="0" name=""/>
                      <p:cNvPicPr/>
                      <p:nvPr/>
                    </p:nvPicPr>
                    <p:blipFill>
                      <a:blip r:embed="rId4"/>
                      <a:stretch>
                        <a:fillRect/>
                      </a:stretch>
                    </p:blipFill>
                    <p:spPr>
                      <a:xfrm>
                        <a:off x="1238726" y="828676"/>
                        <a:ext cx="6096000" cy="3341687"/>
                      </a:xfrm>
                      <a:prstGeom prst="rect">
                        <a:avLst/>
                      </a:prstGeom>
                    </p:spPr>
                  </p:pic>
                </p:oleObj>
              </mc:Fallback>
            </mc:AlternateContent>
          </a:graphicData>
        </a:graphic>
      </p:graphicFrame>
    </p:spTree>
    <p:extLst>
      <p:ext uri="{BB962C8B-B14F-4D97-AF65-F5344CB8AC3E}">
        <p14:creationId xmlns:p14="http://schemas.microsoft.com/office/powerpoint/2010/main" val="372709388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r>
              <a:rPr lang="en-GB" dirty="0" smtClean="0"/>
              <a:t>:</a:t>
            </a:r>
          </a:p>
          <a:p>
            <a:endParaRPr lang="en-GB" dirty="0"/>
          </a:p>
          <a:p>
            <a:r>
              <a:rPr lang="en-GB" dirty="0"/>
              <a:t>•	Risk assessment framework for EOSC services (based on WISE SCI</a:t>
            </a:r>
            <a:r>
              <a:rPr lang="en-GB" dirty="0" smtClean="0"/>
              <a:t>)</a:t>
            </a:r>
          </a:p>
          <a:p>
            <a:endParaRPr lang="en-GB" dirty="0"/>
          </a:p>
          <a:p>
            <a:r>
              <a:rPr lang="en-GB" dirty="0"/>
              <a:t>•	Formalised peer reviewed maturity model and mechanisms</a:t>
            </a:r>
          </a:p>
          <a:p>
            <a:endParaRPr lang="en-US" dirty="0" smtClean="0"/>
          </a:p>
          <a:p>
            <a:r>
              <a:rPr lang="en-US" i="1" dirty="0" smtClean="0"/>
              <a:t>may be visualized as tags or trust marks in the Catalogue</a:t>
            </a:r>
          </a:p>
          <a:p>
            <a:r>
              <a:rPr lang="en-US" i="1" dirty="0" smtClean="0"/>
              <a:t>inspired by </a:t>
            </a:r>
            <a:r>
              <a:rPr lang="en-US" i="1" dirty="0" err="1" smtClean="0"/>
              <a:t>Urpo’s</a:t>
            </a:r>
            <a:r>
              <a:rPr lang="en-US" i="1" dirty="0" smtClean="0"/>
              <a:t> suggestions during the CERN meeting last year</a:t>
            </a:r>
            <a:endParaRPr lang="en-GB" i="1"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403957"/>
          </a:xfrm>
        </p:spPr>
        <p:txBody>
          <a:bodyPr/>
          <a:lstStyle/>
          <a:p>
            <a:r>
              <a:rPr lang="en-GB" dirty="0"/>
              <a:t>Collaborative risk management for service composition</a:t>
            </a:r>
          </a:p>
        </p:txBody>
      </p:sp>
    </p:spTree>
    <p:extLst>
      <p:ext uri="{BB962C8B-B14F-4D97-AF65-F5344CB8AC3E}">
        <p14:creationId xmlns:p14="http://schemas.microsoft.com/office/powerpoint/2010/main" val="16963675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Trust, service integrity, (operational) security and policy are established concepts for data </a:t>
            </a:r>
            <a:r>
              <a:rPr lang="en-US" dirty="0" err="1" smtClean="0"/>
              <a:t>centres</a:t>
            </a:r>
            <a:r>
              <a:rPr lang="en-US" dirty="0" smtClean="0"/>
              <a:t>, storage services, compute services, and portal operators – those we know</a:t>
            </a:r>
          </a:p>
          <a:p>
            <a:endParaRPr lang="en-US" dirty="0" smtClean="0"/>
          </a:p>
          <a:p>
            <a:r>
              <a:rPr lang="en-US" dirty="0" smtClean="0"/>
              <a:t>yet the EOSC will be integrating many more ‘services’ – many of which will be backed by entities not customarily exposed to trust operations</a:t>
            </a:r>
          </a:p>
          <a:p>
            <a:endParaRPr lang="en-US" dirty="0"/>
          </a:p>
          <a:p>
            <a:r>
              <a:rPr lang="en-US" dirty="0" smtClean="0"/>
              <a:t>who may build - or not - on underpinning services like storage, compute, webhosting, PID issuers, and generic repository providers</a:t>
            </a:r>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US" dirty="0" smtClean="0"/>
              <a:t>Beyond ‘traditional’ services</a:t>
            </a:r>
            <a:endParaRPr lang="en-GB" dirty="0"/>
          </a:p>
        </p:txBody>
      </p:sp>
    </p:spTree>
    <p:extLst>
      <p:ext uri="{BB962C8B-B14F-4D97-AF65-F5344CB8AC3E}">
        <p14:creationId xmlns:p14="http://schemas.microsoft.com/office/powerpoint/2010/main" val="157162493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Evolve trust availability and security policies to address communities’ needs and the requirements of heterogeneous service providers</a:t>
            </a:r>
          </a:p>
          <a:p>
            <a:r>
              <a:rPr lang="en-GB" dirty="0"/>
              <a:t>•	Act as reference expert group on cross-service risk acceptance</a:t>
            </a:r>
          </a:p>
          <a:p>
            <a:r>
              <a:rPr lang="en-GB" dirty="0"/>
              <a:t>•	Draft implementation measures in response to EOSC portal evolution, describe the implementation measures that will implement this evolution.</a:t>
            </a:r>
          </a:p>
          <a:p>
            <a:r>
              <a:rPr lang="en-GB" dirty="0"/>
              <a:t>•	Provide trustworthy sources for trust anchors matching a limited number of common EOSC assurance profile requirements and protocols.</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807913"/>
          </a:xfrm>
        </p:spPr>
        <p:txBody>
          <a:bodyPr/>
          <a:lstStyle/>
          <a:p>
            <a:r>
              <a:rPr lang="en-GB" dirty="0"/>
              <a:t>Coherency of trust management and implementation measures</a:t>
            </a:r>
          </a:p>
        </p:txBody>
      </p:sp>
    </p:spTree>
    <p:extLst>
      <p:ext uri="{BB962C8B-B14F-4D97-AF65-F5344CB8AC3E}">
        <p14:creationId xmlns:p14="http://schemas.microsoft.com/office/powerpoint/2010/main" val="8146981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Security Communications exercises across EOSC service providers and infrastructures</a:t>
            </a:r>
          </a:p>
          <a:p>
            <a:r>
              <a:rPr lang="en-GB" dirty="0"/>
              <a:t>•	Development of trust and operational security maturity training</a:t>
            </a:r>
          </a:p>
          <a:p>
            <a:r>
              <a:rPr lang="en-GB" dirty="0"/>
              <a:t>•	Advanced forensics training for providers in order to maintain integrity of the EOSC ecosystem</a:t>
            </a:r>
          </a:p>
          <a:p>
            <a:r>
              <a:rPr lang="en-GB" dirty="0"/>
              <a:t>•	Development of best practice and guidance for secure service alignment</a:t>
            </a:r>
          </a:p>
          <a:p>
            <a:r>
              <a:rPr lang="en-GB" dirty="0"/>
              <a:t>•	Optionally training for trust maturity development and secure joining</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Fostering trusted services</a:t>
            </a:r>
          </a:p>
        </p:txBody>
      </p:sp>
    </p:spTree>
    <p:extLst>
      <p:ext uri="{BB962C8B-B14F-4D97-AF65-F5344CB8AC3E}">
        <p14:creationId xmlns:p14="http://schemas.microsoft.com/office/powerpoint/2010/main" val="116851728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Coordination of operational security response to cyber security events</a:t>
            </a:r>
          </a:p>
          <a:p>
            <a:r>
              <a:rPr lang="en-GB" dirty="0"/>
              <a:t>•	Global interoperability of trusted response teams</a:t>
            </a:r>
          </a:p>
          <a:p>
            <a:r>
              <a:rPr lang="en-GB" dirty="0"/>
              <a:t>•	Cooperation with peer infrastructures from both the research infrastructures and commercial service providers, including specific collaboration with eduGAIN and GEANT</a:t>
            </a:r>
          </a:p>
          <a:p>
            <a:r>
              <a:rPr lang="en-GB" dirty="0"/>
              <a:t>•	Emergency response capabilities to ensure secure, reliable and traceable resolution of incidents that affect the functional abilities of the EOSC ecosystem as a whole</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Trust and response posture &amp; resolution capabilities </a:t>
            </a:r>
          </a:p>
        </p:txBody>
      </p:sp>
    </p:spTree>
    <p:extLst>
      <p:ext uri="{BB962C8B-B14F-4D97-AF65-F5344CB8AC3E}">
        <p14:creationId xmlns:p14="http://schemas.microsoft.com/office/powerpoint/2010/main" val="19313960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AAI is very much driven by the EOSC Architecture WG AAI TF</a:t>
            </a:r>
          </a:p>
          <a:p>
            <a:pPr marL="342900" indent="-342900">
              <a:buFont typeface="Arial" panose="020B0604020202020204" pitchFamily="34" charset="0"/>
              <a:buChar char="•"/>
            </a:pPr>
            <a:r>
              <a:rPr lang="en-US" dirty="0" smtClean="0"/>
              <a:t>included here are the ‘latest’ concepts around mesh model of the AAI</a:t>
            </a:r>
          </a:p>
          <a:p>
            <a:pPr marL="342900" indent="-342900">
              <a:buFont typeface="Arial" panose="020B0604020202020204" pitchFamily="34" charset="0"/>
              <a:buChar char="•"/>
            </a:pPr>
            <a:r>
              <a:rPr lang="en-US" dirty="0" smtClean="0"/>
              <a:t>a starting point for the AARC BPA 2020 – which will happen in 2020</a:t>
            </a:r>
          </a:p>
          <a:p>
            <a:pPr marL="342900" indent="-342900">
              <a:buFont typeface="Arial" panose="020B0604020202020204" pitchFamily="34" charset="0"/>
              <a:buChar char="•"/>
            </a:pPr>
            <a:r>
              <a:rPr lang="en-US" dirty="0" err="1" smtClean="0"/>
              <a:t>AppInt</a:t>
            </a:r>
            <a:r>
              <a:rPr lang="en-US" dirty="0" smtClean="0"/>
              <a:t> as the vehicle for making it happen</a:t>
            </a:r>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807913"/>
          </a:xfrm>
        </p:spPr>
        <p:txBody>
          <a:bodyPr/>
          <a:lstStyle/>
          <a:p>
            <a:r>
              <a:rPr lang="en-GB" dirty="0"/>
              <a:t>Trust and collaboration operational (AAI supporting) services</a:t>
            </a:r>
          </a:p>
        </p:txBody>
      </p:sp>
    </p:spTree>
    <p:extLst>
      <p:ext uri="{BB962C8B-B14F-4D97-AF65-F5344CB8AC3E}">
        <p14:creationId xmlns:p14="http://schemas.microsoft.com/office/powerpoint/2010/main" val="350180396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At the service capability pillar/e-Infrastructure level (“07A*”)</a:t>
            </a:r>
          </a:p>
          <a:p>
            <a:endParaRPr lang="en-US" dirty="0"/>
          </a:p>
          <a:p>
            <a:r>
              <a:rPr lang="en-US" dirty="0" smtClean="0"/>
              <a:t>This is specific to each infra/service area, and </a:t>
            </a:r>
            <a:r>
              <a:rPr lang="en-US" i="1" dirty="0" smtClean="0"/>
              <a:t>not </a:t>
            </a:r>
            <a:r>
              <a:rPr lang="en-US" dirty="0" smtClean="0"/>
              <a:t>at the EOSC-portal level</a:t>
            </a:r>
          </a:p>
          <a:p>
            <a:endParaRPr lang="en-US" dirty="0"/>
          </a:p>
          <a:p>
            <a:r>
              <a:rPr lang="en-US" dirty="0" smtClean="0"/>
              <a:t>EGI chose to run (mostly) this bit via the </a:t>
            </a:r>
            <a:r>
              <a:rPr lang="en-US" dirty="0" err="1" smtClean="0"/>
              <a:t>CfP</a:t>
            </a:r>
            <a:r>
              <a:rPr lang="en-US" dirty="0" smtClean="0"/>
              <a:t> core task tendering process</a:t>
            </a:r>
          </a:p>
          <a:p>
            <a:r>
              <a:rPr lang="en-US" dirty="0" smtClean="0"/>
              <a:t>other infrastructure consortia will have used other ways of gathering input</a:t>
            </a:r>
          </a:p>
          <a:p>
            <a:endParaRPr lang="en-US" dirty="0" smtClean="0"/>
          </a:p>
          <a:p>
            <a:r>
              <a:rPr lang="en-US" dirty="0"/>
              <a:t>Also here the AAI task is likely best described </a:t>
            </a:r>
            <a:r>
              <a:rPr lang="en-US" dirty="0" smtClean="0"/>
              <a:t>elsewhere – and is likely more specific to the service portfolio of the area anyway</a:t>
            </a:r>
            <a:endParaRPr lang="en-US"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a:xfrm>
            <a:off x="238125" y="238125"/>
            <a:ext cx="8667750" cy="807913"/>
          </a:xfrm>
        </p:spPr>
        <p:txBody>
          <a:bodyPr/>
          <a:lstStyle/>
          <a:p>
            <a:r>
              <a:rPr lang="en-GB" dirty="0"/>
              <a:t>Trust and integrity for </a:t>
            </a:r>
            <a:r>
              <a:rPr lang="en-GB" dirty="0" smtClean="0"/>
              <a:t/>
            </a:r>
            <a:br>
              <a:rPr lang="en-GB" dirty="0" smtClean="0"/>
            </a:br>
            <a:r>
              <a:rPr lang="en-GB" dirty="0" smtClean="0"/>
              <a:t>the </a:t>
            </a:r>
            <a:r>
              <a:rPr lang="en-GB" dirty="0"/>
              <a:t>distributed resource Infrastructures</a:t>
            </a:r>
          </a:p>
        </p:txBody>
      </p:sp>
    </p:spTree>
    <p:extLst>
      <p:ext uri="{BB962C8B-B14F-4D97-AF65-F5344CB8AC3E}">
        <p14:creationId xmlns:p14="http://schemas.microsoft.com/office/powerpoint/2010/main" val="303320121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Operation and evolution of vulnerability identification and assessment tools specific to the services provided in the infrastructure</a:t>
            </a:r>
          </a:p>
          <a:p>
            <a:r>
              <a:rPr lang="en-GB" dirty="0"/>
              <a:t>•	Support for service provider self-inspection and assessment, complemented by external probing supported by infrastructure-level expert team, which jointly provide a view of service resilience to integrity threats</a:t>
            </a:r>
          </a:p>
          <a:p>
            <a:r>
              <a:rPr lang="en-GB" dirty="0"/>
              <a:t>•	Follow-up for identified threats to service providers by the infrastructure, to support resolution and iterative maturity improvement</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Integrity and vulnerability compliance monitoring</a:t>
            </a:r>
          </a:p>
        </p:txBody>
      </p:sp>
    </p:spTree>
    <p:extLst>
      <p:ext uri="{BB962C8B-B14F-4D97-AF65-F5344CB8AC3E}">
        <p14:creationId xmlns:p14="http://schemas.microsoft.com/office/powerpoint/2010/main" val="378756106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771525"/>
            <a:ext cx="8669759" cy="3569304"/>
          </a:xfrm>
        </p:spPr>
        <p:txBody>
          <a:bodyPr/>
          <a:lstStyle/>
          <a:p>
            <a:r>
              <a:rPr lang="en-GB" dirty="0"/>
              <a:t>Actions:</a:t>
            </a:r>
          </a:p>
          <a:p>
            <a:r>
              <a:rPr lang="en-GB" dirty="0"/>
              <a:t>•	Provisioning of a (TI accredited/certified) incident response team providing emergency security incident response coordination across the infrastructure services</a:t>
            </a:r>
          </a:p>
          <a:p>
            <a:r>
              <a:rPr lang="en-GB" dirty="0"/>
              <a:t>•	Provisioning of advanced forensic capabilities to address and mitigate security incidents, limit their spreading, and support restoration of continuity</a:t>
            </a:r>
          </a:p>
          <a:p>
            <a:r>
              <a:rPr lang="en-GB" dirty="0"/>
              <a:t>•	Maintain global liaison with academic, industrial, and government/LE peers to provide early/rapid response and advance warning capability and collect and share threat intelligence</a:t>
            </a:r>
          </a:p>
          <a:p>
            <a:r>
              <a:rPr lang="en-GB" dirty="0"/>
              <a:t>•	Planning and execution of readiness posture, and map-table crisis management, exercises</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Continuity and incident recovery</a:t>
            </a:r>
          </a:p>
        </p:txBody>
      </p:sp>
    </p:spTree>
    <p:extLst>
      <p:ext uri="{BB962C8B-B14F-4D97-AF65-F5344CB8AC3E}">
        <p14:creationId xmlns:p14="http://schemas.microsoft.com/office/powerpoint/2010/main" val="182386223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GB" dirty="0"/>
              <a:t>Actions:</a:t>
            </a:r>
          </a:p>
          <a:p>
            <a:r>
              <a:rPr lang="en-GB" dirty="0"/>
              <a:t>•	Assessment of reported and identified vulnerabilities in operational services, and provide specific recommendations to service providers in the infrastructure based on an infrastructure-specific risk assessment</a:t>
            </a:r>
          </a:p>
          <a:p>
            <a:endParaRPr lang="en-GB" dirty="0"/>
          </a:p>
        </p:txBody>
      </p:sp>
      <p:sp>
        <p:nvSpPr>
          <p:cNvPr id="3" name="Footer Placeholder 2"/>
          <p:cNvSpPr>
            <a:spLocks noGrp="1"/>
          </p:cNvSpPr>
          <p:nvPr>
            <p:ph type="ftr" sz="quarter" idx="3"/>
          </p:nvPr>
        </p:nvSpPr>
        <p:spPr/>
        <p:txBody>
          <a:bodyPr/>
          <a:lstStyle/>
          <a:p>
            <a:r>
              <a:rPr lang="en-GB" smtClean="0"/>
              <a:t>Trust Policy Coordination &amp; Opsec for the next 'EOSC' phase</a:t>
            </a:r>
            <a:endParaRPr lang="nl-NL" dirty="0"/>
          </a:p>
        </p:txBody>
      </p:sp>
      <p:sp>
        <p:nvSpPr>
          <p:cNvPr id="4" name="Text Placeholder 3"/>
          <p:cNvSpPr>
            <a:spLocks noGrp="1"/>
          </p:cNvSpPr>
          <p:nvPr>
            <p:ph type="body" sz="quarter" idx="15"/>
          </p:nvPr>
        </p:nvSpPr>
        <p:spPr/>
        <p:txBody>
          <a:bodyPr/>
          <a:lstStyle/>
          <a:p>
            <a:r>
              <a:rPr lang="en-GB" dirty="0"/>
              <a:t>Service vulnerability management</a:t>
            </a:r>
          </a:p>
        </p:txBody>
      </p:sp>
    </p:spTree>
    <p:extLst>
      <p:ext uri="{BB962C8B-B14F-4D97-AF65-F5344CB8AC3E}">
        <p14:creationId xmlns:p14="http://schemas.microsoft.com/office/powerpoint/2010/main" val="219323072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5" name="Title 4"/>
          <p:cNvSpPr>
            <a:spLocks noGrp="1"/>
          </p:cNvSpPr>
          <p:nvPr>
            <p:ph type="title"/>
          </p:nvPr>
        </p:nvSpPr>
        <p:spPr/>
        <p:txBody>
          <a:bodyPr/>
          <a:lstStyle/>
          <a:p>
            <a:r>
              <a:rPr lang="en-US" dirty="0" smtClean="0"/>
              <a:t>Next steps</a:t>
            </a:r>
            <a:endParaRPr lang="en-GB" dirty="0"/>
          </a:p>
        </p:txBody>
      </p:sp>
      <p:sp>
        <p:nvSpPr>
          <p:cNvPr id="7" name="Text Placeholder 6"/>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253808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pic>
        <p:nvPicPr>
          <p:cNvPr id="7" name="Picture 6"/>
          <p:cNvPicPr>
            <a:picLocks noChangeAspect="1"/>
          </p:cNvPicPr>
          <p:nvPr/>
        </p:nvPicPr>
        <p:blipFill>
          <a:blip r:embed="rId2"/>
          <a:stretch>
            <a:fillRect/>
          </a:stretch>
        </p:blipFill>
        <p:spPr>
          <a:xfrm>
            <a:off x="411148" y="118946"/>
            <a:ext cx="8453542" cy="4989232"/>
          </a:xfrm>
          <a:prstGeom prst="rect">
            <a:avLst/>
          </a:prstGeom>
        </p:spPr>
      </p:pic>
    </p:spTree>
    <p:extLst>
      <p:ext uri="{BB962C8B-B14F-4D97-AF65-F5344CB8AC3E}">
        <p14:creationId xmlns:p14="http://schemas.microsoft.com/office/powerpoint/2010/main" val="3602720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921544"/>
            <a:ext cx="8669759" cy="3419285"/>
          </a:xfrm>
        </p:spPr>
        <p:txBody>
          <a:bodyPr/>
          <a:lstStyle/>
          <a:p>
            <a:r>
              <a:rPr lang="en-US" dirty="0" smtClean="0"/>
              <a:t>‘EOSC’ very much evolving</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Most relevant WGs here are Architecture &amp; Rules of Participation</a:t>
            </a:r>
          </a:p>
          <a:p>
            <a:endParaRPr lang="en-US" dirty="0" smtClean="0"/>
          </a:p>
          <a:p>
            <a:endParaRPr lang="en-GB" dirty="0"/>
          </a:p>
        </p:txBody>
      </p:sp>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US" dirty="0" smtClean="0"/>
              <a:t>Rules of Participation in the EOSC</a:t>
            </a:r>
            <a:endParaRPr lang="en-GB" dirty="0"/>
          </a:p>
        </p:txBody>
      </p:sp>
      <p:pic>
        <p:nvPicPr>
          <p:cNvPr id="6" name="Picture 5"/>
          <p:cNvPicPr>
            <a:picLocks noChangeAspect="1"/>
          </p:cNvPicPr>
          <p:nvPr/>
        </p:nvPicPr>
        <p:blipFill>
          <a:blip r:embed="rId2"/>
          <a:stretch>
            <a:fillRect/>
          </a:stretch>
        </p:blipFill>
        <p:spPr>
          <a:xfrm>
            <a:off x="2014538" y="1380061"/>
            <a:ext cx="5013198" cy="2484707"/>
          </a:xfrm>
          <a:prstGeom prst="rect">
            <a:avLst/>
          </a:prstGeom>
          <a:ln>
            <a:solidFill>
              <a:srgbClr val="6F2575"/>
            </a:solidFill>
          </a:ln>
        </p:spPr>
      </p:pic>
    </p:spTree>
    <p:extLst>
      <p:ext uri="{BB962C8B-B14F-4D97-AF65-F5344CB8AC3E}">
        <p14:creationId xmlns:p14="http://schemas.microsoft.com/office/powerpoint/2010/main" val="38068769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endParaRPr lang="en-GB"/>
          </a:p>
        </p:txBody>
      </p:sp>
      <p:pic>
        <p:nvPicPr>
          <p:cNvPr id="7" name="Picture 6"/>
          <p:cNvPicPr>
            <a:picLocks noChangeAspect="1"/>
          </p:cNvPicPr>
          <p:nvPr/>
        </p:nvPicPr>
        <p:blipFill>
          <a:blip r:embed="rId2"/>
          <a:stretch>
            <a:fillRect/>
          </a:stretch>
        </p:blipFill>
        <p:spPr>
          <a:xfrm>
            <a:off x="119063" y="95802"/>
            <a:ext cx="8946356" cy="4952447"/>
          </a:xfrm>
          <a:prstGeom prst="rect">
            <a:avLst/>
          </a:prstGeom>
          <a:ln>
            <a:solidFill>
              <a:srgbClr val="6F2575"/>
            </a:solidFill>
          </a:ln>
        </p:spPr>
      </p:pic>
    </p:spTree>
    <p:extLst>
      <p:ext uri="{BB962C8B-B14F-4D97-AF65-F5344CB8AC3E}">
        <p14:creationId xmlns:p14="http://schemas.microsoft.com/office/powerpoint/2010/main" val="11747239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Trust Policy Coordination &amp; Opsec for the next 'EOSC' phase</a:t>
            </a:r>
            <a:endParaRPr lang="nl-NL" dirty="0"/>
          </a:p>
        </p:txBody>
      </p:sp>
      <p:sp>
        <p:nvSpPr>
          <p:cNvPr id="5" name="Text Placeholder 4"/>
          <p:cNvSpPr>
            <a:spLocks noGrp="1"/>
          </p:cNvSpPr>
          <p:nvPr>
            <p:ph type="body" sz="quarter" idx="15"/>
          </p:nvPr>
        </p:nvSpPr>
        <p:spPr/>
        <p:txBody>
          <a:bodyPr/>
          <a:lstStyle/>
          <a:p>
            <a:r>
              <a:rPr lang="en-US" dirty="0" smtClean="0"/>
              <a:t>An interesting tasking …</a:t>
            </a:r>
            <a:endParaRPr lang="en-GB" dirty="0"/>
          </a:p>
        </p:txBody>
      </p:sp>
      <p:pic>
        <p:nvPicPr>
          <p:cNvPr id="7" name="Picture 6"/>
          <p:cNvPicPr>
            <a:picLocks noChangeAspect="1"/>
          </p:cNvPicPr>
          <p:nvPr/>
        </p:nvPicPr>
        <p:blipFill>
          <a:blip r:embed="rId2"/>
          <a:stretch>
            <a:fillRect/>
          </a:stretch>
        </p:blipFill>
        <p:spPr>
          <a:xfrm>
            <a:off x="64292" y="704458"/>
            <a:ext cx="4636295" cy="3777423"/>
          </a:xfrm>
          <a:prstGeom prst="rect">
            <a:avLst/>
          </a:prstGeom>
        </p:spPr>
      </p:pic>
      <p:pic>
        <p:nvPicPr>
          <p:cNvPr id="10" name="Picture 9"/>
          <p:cNvPicPr>
            <a:picLocks noChangeAspect="1"/>
          </p:cNvPicPr>
          <p:nvPr/>
        </p:nvPicPr>
        <p:blipFill>
          <a:blip r:embed="rId3"/>
          <a:stretch>
            <a:fillRect/>
          </a:stretch>
        </p:blipFill>
        <p:spPr>
          <a:xfrm>
            <a:off x="4814888" y="704458"/>
            <a:ext cx="4265082" cy="3777423"/>
          </a:xfrm>
          <a:prstGeom prst="rect">
            <a:avLst/>
          </a:prstGeom>
        </p:spPr>
      </p:pic>
      <p:sp>
        <p:nvSpPr>
          <p:cNvPr id="9" name="TextBox 8"/>
          <p:cNvSpPr txBox="1"/>
          <p:nvPr/>
        </p:nvSpPr>
        <p:spPr>
          <a:xfrm>
            <a:off x="2220240" y="4463692"/>
            <a:ext cx="5652188" cy="287258"/>
          </a:xfrm>
          <a:prstGeom prst="rect">
            <a:avLst/>
          </a:prstGeom>
          <a:solidFill>
            <a:srgbClr val="FFFFFF">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200" i="1" cap="none" dirty="0" smtClean="0">
                <a:solidFill>
                  <a:srgbClr val="6F2575"/>
                </a:solidFill>
              </a:rPr>
              <a:t>Source </a:t>
            </a:r>
            <a:r>
              <a:rPr lang="en-GB" sz="1200" i="1" cap="none" dirty="0" err="1" smtClean="0">
                <a:solidFill>
                  <a:srgbClr val="6F2575"/>
                </a:solidFill>
              </a:rPr>
              <a:t>RoP</a:t>
            </a:r>
            <a:r>
              <a:rPr lang="en-GB" sz="1200" i="1" cap="none" dirty="0" smtClean="0">
                <a:solidFill>
                  <a:srgbClr val="6F2575"/>
                </a:solidFill>
              </a:rPr>
              <a:t> WG survey at the EOSC </a:t>
            </a:r>
            <a:r>
              <a:rPr lang="en-GB" sz="1200" i="1" cap="none" dirty="0">
                <a:solidFill>
                  <a:srgbClr val="6F2575"/>
                </a:solidFill>
              </a:rPr>
              <a:t>Symposium – Budapest 27 November 2019</a:t>
            </a:r>
            <a:endParaRPr kumimoji="0" lang="en-GB" sz="1200" b="0" i="1" u="none" strike="noStrike" cap="none" spc="0" normalizeH="0" dirty="0">
              <a:ln>
                <a:noFill/>
              </a:ln>
              <a:solidFill>
                <a:srgbClr val="6F2575"/>
              </a:solidFill>
              <a:effectLst/>
              <a:uFillTx/>
              <a:sym typeface="Arial"/>
            </a:endParaRPr>
          </a:p>
        </p:txBody>
      </p:sp>
    </p:spTree>
    <p:extLst>
      <p:ext uri="{BB962C8B-B14F-4D97-AF65-F5344CB8AC3E}">
        <p14:creationId xmlns:p14="http://schemas.microsoft.com/office/powerpoint/2010/main" val="12916939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r>
              <a:rPr lang="en-GB" dirty="0" smtClean="0"/>
              <a:t>For an interesting long read:</a:t>
            </a:r>
          </a:p>
          <a:p>
            <a:r>
              <a:rPr lang="en-GB" dirty="0" smtClean="0">
                <a:hlinkClick r:id="rId2"/>
              </a:rPr>
              <a:t>https</a:t>
            </a:r>
            <a:r>
              <a:rPr lang="en-GB" dirty="0">
                <a:hlinkClick r:id="rId2"/>
              </a:rPr>
              <a:t>://</a:t>
            </a:r>
            <a:r>
              <a:rPr lang="en-GB" dirty="0" smtClean="0">
                <a:hlinkClick r:id="rId2"/>
              </a:rPr>
              <a:t>ec.europa.eu/research/participants/data/ref/h2020/wp/2018-2020/main/h2020-wp1820-infrastructures_en.pdf</a:t>
            </a:r>
            <a:endParaRPr lang="en-GB" dirty="0" smtClean="0"/>
          </a:p>
          <a:p>
            <a:endParaRPr lang="en-US" dirty="0" smtClean="0"/>
          </a:p>
          <a:p>
            <a:r>
              <a:rPr lang="en-US" dirty="0" smtClean="0"/>
              <a:t>In brief</a:t>
            </a:r>
          </a:p>
          <a:p>
            <a:pPr marL="342900" indent="-342900">
              <a:buFont typeface="Arial" panose="020B0604020202020204" pitchFamily="34" charset="0"/>
              <a:buChar char="•"/>
            </a:pPr>
            <a:r>
              <a:rPr lang="en-US" dirty="0" smtClean="0"/>
              <a:t>one ‘joint’</a:t>
            </a:r>
            <a:r>
              <a:rPr lang="en-GB" dirty="0"/>
              <a:t> </a:t>
            </a:r>
            <a:r>
              <a:rPr lang="en-GB" dirty="0" smtClean="0"/>
              <a:t>single project to develop ‘the portal’</a:t>
            </a:r>
          </a:p>
          <a:p>
            <a:pPr marL="342900" indent="-342900">
              <a:buFont typeface="Arial" panose="020B0604020202020204" pitchFamily="34" charset="0"/>
              <a:buChar char="•"/>
            </a:pPr>
            <a:r>
              <a:rPr lang="en-US" dirty="0" smtClean="0"/>
              <a:t>a set of complementary projects (one per topic) for the ‘service offering’</a:t>
            </a:r>
          </a:p>
        </p:txBody>
      </p:sp>
      <p:sp>
        <p:nvSpPr>
          <p:cNvPr id="6" name="Text Placeholder 5"/>
          <p:cNvSpPr>
            <a:spLocks noGrp="1"/>
          </p:cNvSpPr>
          <p:nvPr>
            <p:ph type="body" sz="quarter" idx="15"/>
          </p:nvPr>
        </p:nvSpPr>
        <p:spPr>
          <a:xfrm>
            <a:off x="238125" y="238125"/>
            <a:ext cx="8667750" cy="650178"/>
          </a:xfrm>
        </p:spPr>
        <p:txBody>
          <a:bodyPr/>
          <a:lstStyle/>
          <a:p>
            <a:r>
              <a:rPr lang="en-GB" b="1" dirty="0"/>
              <a:t>Work Programme </a:t>
            </a:r>
            <a:r>
              <a:rPr lang="en-GB" b="1" dirty="0" smtClean="0"/>
              <a:t>2018-2020 (4)</a:t>
            </a:r>
            <a:endParaRPr lang="en-GB" b="1" dirty="0"/>
          </a:p>
          <a:p>
            <a:r>
              <a:rPr lang="en-GB" sz="1600" dirty="0" smtClean="0"/>
              <a:t>European </a:t>
            </a:r>
            <a:r>
              <a:rPr lang="en-GB" sz="1600" dirty="0"/>
              <a:t>research infrastructures (including e-Infrastructures)</a:t>
            </a:r>
          </a:p>
        </p:txBody>
      </p:sp>
      <p:sp>
        <p:nvSpPr>
          <p:cNvPr id="2" name="Footer Placeholder 1"/>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10017800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38124" y="813743"/>
            <a:ext cx="8813199" cy="1875875"/>
          </a:xfrm>
          <a:prstGeom prst="rect">
            <a:avLst/>
          </a:prstGeom>
        </p:spPr>
      </p:pic>
      <p:sp>
        <p:nvSpPr>
          <p:cNvPr id="8" name="Text Placeholder 7"/>
          <p:cNvSpPr>
            <a:spLocks noGrp="1"/>
          </p:cNvSpPr>
          <p:nvPr>
            <p:ph type="body" sz="quarter" idx="15"/>
          </p:nvPr>
        </p:nvSpPr>
        <p:spPr/>
        <p:txBody>
          <a:bodyPr/>
          <a:lstStyle/>
          <a:p>
            <a:r>
              <a:rPr lang="en-GB" dirty="0" smtClean="0"/>
              <a:t>The Single Combined effort: -03</a:t>
            </a:r>
            <a:endParaRPr lang="en-GB" dirty="0"/>
          </a:p>
        </p:txBody>
      </p:sp>
      <p:pic>
        <p:nvPicPr>
          <p:cNvPr id="10" name="Picture 9"/>
          <p:cNvPicPr>
            <a:picLocks noChangeAspect="1"/>
          </p:cNvPicPr>
          <p:nvPr/>
        </p:nvPicPr>
        <p:blipFill>
          <a:blip r:embed="rId3"/>
          <a:stretch>
            <a:fillRect/>
          </a:stretch>
        </p:blipFill>
        <p:spPr>
          <a:xfrm>
            <a:off x="225424" y="2567948"/>
            <a:ext cx="8734425" cy="1820238"/>
          </a:xfrm>
          <a:prstGeom prst="rect">
            <a:avLst/>
          </a:prstGeom>
        </p:spPr>
      </p:pic>
      <p:sp>
        <p:nvSpPr>
          <p:cNvPr id="2" name="Footer Placeholder 1"/>
          <p:cNvSpPr>
            <a:spLocks noGrp="1"/>
          </p:cNvSpPr>
          <p:nvPr>
            <p:ph type="ftr" sz="quarter" idx="3"/>
          </p:nvPr>
        </p:nvSpPr>
        <p:spPr/>
        <p:txBody>
          <a:bodyPr/>
          <a:lstStyle/>
          <a:p>
            <a:r>
              <a:rPr lang="en-GB" smtClean="0"/>
              <a:t>Trust Policy Coordination &amp; Opsec for the next 'EOSC' phase</a:t>
            </a:r>
            <a:endParaRPr lang="nl-NL" dirty="0"/>
          </a:p>
        </p:txBody>
      </p:sp>
    </p:spTree>
    <p:extLst>
      <p:ext uri="{BB962C8B-B14F-4D97-AF65-F5344CB8AC3E}">
        <p14:creationId xmlns:p14="http://schemas.microsoft.com/office/powerpoint/2010/main" val="1454830376"/>
      </p:ext>
    </p:extLst>
  </p:cSld>
  <p:clrMapOvr>
    <a:masterClrMapping/>
  </p:clrMapOvr>
  <p:transition spd="med"/>
</p:sld>
</file>

<file path=ppt/theme/theme1.xml><?xml version="1.0" encoding="utf-8"?>
<a:theme xmlns:a="http://schemas.openxmlformats.org/drawingml/2006/main" name="White">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merged2018-DG.potx" id="{E721EBFD-8571-41E3-8A24-D1D268C6F4C7}" vid="{21AC983F-A357-447D-A787-A718DFDBC081}"/>
    </a:ext>
  </a:extLst>
</a:theme>
</file>

<file path=ppt/theme/theme2.xml><?xml version="1.0" encoding="utf-8"?>
<a:theme xmlns:a="http://schemas.openxmlformats.org/drawingml/2006/main" name="Nik2018-Standard">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merged2018-DG.potx" id="{E721EBFD-8571-41E3-8A24-D1D268C6F4C7}" vid="{B7614952-D4D7-4235-93B7-6E2D7C1FF517}"/>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NIKHEF_PRESENTATIE-TEMPLATE-merged2018-DG</Template>
  <TotalTime>247</TotalTime>
  <Words>2397</Words>
  <Application>Microsoft Office PowerPoint</Application>
  <PresentationFormat>On-screen Show (16:9)</PresentationFormat>
  <Paragraphs>201</Paragraphs>
  <Slides>38</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0" baseType="lpstr">
      <vt:lpstr>Akkurat Std</vt:lpstr>
      <vt:lpstr>Akkurat Std Bold</vt:lpstr>
      <vt:lpstr>Akkurat Std Mono</vt:lpstr>
      <vt:lpstr>Arial</vt:lpstr>
      <vt:lpstr>Calibri</vt:lpstr>
      <vt:lpstr>Candara</vt:lpstr>
      <vt:lpstr>Helvetica Neue</vt:lpstr>
      <vt:lpstr>Helvetica Neue Medium</vt:lpstr>
      <vt:lpstr>Minion Pro</vt:lpstr>
      <vt:lpstr>White</vt:lpstr>
      <vt:lpstr>Nik2018-Standard</vt:lpstr>
      <vt:lpstr>Corel PHOTO-PAINT X6 Image</vt:lpstr>
      <vt:lpstr>Trust Policy Coordination &amp; Opsec  for the next EOSC phase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&amp; ‘Security’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INFRAEOSC-0{3,7}</dc:title>
  <dc:creator>davidg</dc:creator>
  <cp:lastModifiedBy>davidg</cp:lastModifiedBy>
  <cp:revision>23</cp:revision>
  <dcterms:created xsi:type="dcterms:W3CDTF">2019-10-02T12:24:23Z</dcterms:created>
  <dcterms:modified xsi:type="dcterms:W3CDTF">2020-01-21T08:27:56Z</dcterms:modified>
</cp:coreProperties>
</file>