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5"/>
  </p:sldMasterIdLst>
  <p:notesMasterIdLst>
    <p:notesMasterId r:id="rId22"/>
  </p:notesMasterIdLst>
  <p:handoutMasterIdLst>
    <p:handoutMasterId r:id="rId23"/>
  </p:handoutMasterIdLst>
  <p:sldIdLst>
    <p:sldId id="316" r:id="rId6"/>
    <p:sldId id="495" r:id="rId7"/>
    <p:sldId id="505" r:id="rId8"/>
    <p:sldId id="506" r:id="rId9"/>
    <p:sldId id="507" r:id="rId10"/>
    <p:sldId id="508" r:id="rId11"/>
    <p:sldId id="497" r:id="rId12"/>
    <p:sldId id="498" r:id="rId13"/>
    <p:sldId id="499" r:id="rId14"/>
    <p:sldId id="500" r:id="rId15"/>
    <p:sldId id="501" r:id="rId16"/>
    <p:sldId id="502" r:id="rId17"/>
    <p:sldId id="503" r:id="rId18"/>
    <p:sldId id="504" r:id="rId19"/>
    <p:sldId id="509" r:id="rId20"/>
    <p:sldId id="28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5E"/>
    <a:srgbClr val="F83E54"/>
    <a:srgbClr val="FFC000"/>
    <a:srgbClr val="124E6A"/>
    <a:srgbClr val="267296"/>
    <a:srgbClr val="C0425A"/>
    <a:srgbClr val="5D9CD5"/>
    <a:srgbClr val="0A597C"/>
    <a:srgbClr val="88B6E0"/>
    <a:srgbClr val="3B8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019" autoAdjust="0"/>
    <p:restoredTop sz="94899" autoAdjust="0"/>
  </p:normalViewPr>
  <p:slideViewPr>
    <p:cSldViewPr snapToGrid="0">
      <p:cViewPr>
        <p:scale>
          <a:sx n="86" d="100"/>
          <a:sy n="86" d="100"/>
        </p:scale>
        <p:origin x="160" y="1360"/>
      </p:cViewPr>
      <p:guideLst/>
    </p:cSldViewPr>
  </p:slideViewPr>
  <p:notesTextViewPr>
    <p:cViewPr>
      <p:scale>
        <a:sx n="3" d="2"/>
        <a:sy n="3" d="2"/>
      </p:scale>
      <p:origin x="0" y="0"/>
    </p:cViewPr>
  </p:notesTextViewPr>
  <p:sorterViewPr>
    <p:cViewPr>
      <p:scale>
        <a:sx n="100" d="100"/>
        <a:sy n="100" d="100"/>
      </p:scale>
      <p:origin x="0" y="-2022"/>
    </p:cViewPr>
  </p:sorterViewPr>
  <p:notesViewPr>
    <p:cSldViewPr snapToGrid="0" showGuides="1">
      <p:cViewPr varScale="1">
        <p:scale>
          <a:sx n="58" d="100"/>
          <a:sy n="58" d="100"/>
        </p:scale>
        <p:origin x="323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dirty="0"/>
              <a:t>GN4-3 / GN4-3N Symposium</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GB" dirty="0"/>
              <a:t>Title</a:t>
            </a:r>
          </a:p>
        </p:txBody>
      </p:sp>
      <p:sp>
        <p:nvSpPr>
          <p:cNvPr id="4" name="Footer Placeholder 3">
            <a:extLst>
              <a:ext uri="{FF2B5EF4-FFF2-40B4-BE49-F238E27FC236}">
                <a16:creationId xmlns:a16="http://schemas.microsoft.com/office/drawing/2014/main" id="{B3AF02A7-F6EB-452A-B0EC-B49150E67E0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213C2CD-AC35-4222-88A9-014A2247C9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B7FDBA-CF28-4DB5-A74A-87332A40D7AD}" type="slidenum">
              <a:rPr lang="en-GB" smtClean="0"/>
              <a:t>‹#›</a:t>
            </a:fld>
            <a:endParaRPr lang="en-GB"/>
          </a:p>
        </p:txBody>
      </p:sp>
    </p:spTree>
    <p:extLst>
      <p:ext uri="{BB962C8B-B14F-4D97-AF65-F5344CB8AC3E}">
        <p14:creationId xmlns:p14="http://schemas.microsoft.com/office/powerpoint/2010/main" val="328656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180173-56AF-4385-B5A2-4FB13A8B9F78}" type="datetimeFigureOut">
              <a:rPr lang="en-GB" smtClean="0"/>
              <a:t>22/01/2020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5EAC0A-1A7B-42DA-8357-44C998E354D7}" type="slidenum">
              <a:rPr lang="en-GB" smtClean="0"/>
              <a:t>‹#›</a:t>
            </a:fld>
            <a:endParaRPr lang="en-GB" dirty="0"/>
          </a:p>
        </p:txBody>
      </p:sp>
    </p:spTree>
    <p:extLst>
      <p:ext uri="{BB962C8B-B14F-4D97-AF65-F5344CB8AC3E}">
        <p14:creationId xmlns:p14="http://schemas.microsoft.com/office/powerpoint/2010/main" val="297808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15EAC0A-1A7B-42DA-8357-44C998E354D7}" type="slidenum">
              <a:rPr lang="en-GB" smtClean="0"/>
              <a:t>1</a:t>
            </a:fld>
            <a:endParaRPr lang="en-GB" dirty="0"/>
          </a:p>
        </p:txBody>
      </p:sp>
    </p:spTree>
    <p:extLst>
      <p:ext uri="{BB962C8B-B14F-4D97-AF65-F5344CB8AC3E}">
        <p14:creationId xmlns:p14="http://schemas.microsoft.com/office/powerpoint/2010/main" val="879613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3"/>
          <p:cNvSpPr txBox="1">
            <a:spLocks noChangeArrowheads="1"/>
          </p:cNvSpPr>
          <p:nvPr userDrawn="1"/>
        </p:nvSpPr>
        <p:spPr bwMode="auto">
          <a:xfrm>
            <a:off x="8111484" y="4779932"/>
            <a:ext cx="3523570" cy="14715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pPr algn="r" eaLnBrk="1" hangingPunct="1">
              <a:spcBef>
                <a:spcPct val="20000"/>
              </a:spcBef>
              <a:buClr>
                <a:srgbClr val="B4D100"/>
              </a:buClr>
              <a:buSzPct val="80000"/>
            </a:pPr>
            <a:endParaRPr lang="en-US" sz="1800" dirty="0">
              <a:solidFill>
                <a:schemeClr val="bg1"/>
              </a:solidFill>
              <a:latin typeface="Arial" charset="0"/>
            </a:endParaRPr>
          </a:p>
          <a:p>
            <a:pPr algn="r" eaLnBrk="1" hangingPunct="1">
              <a:spcBef>
                <a:spcPct val="20000"/>
              </a:spcBef>
              <a:buClr>
                <a:srgbClr val="B4D100"/>
              </a:buClr>
              <a:buSzPct val="80000"/>
            </a:pPr>
            <a:r>
              <a:rPr lang="en-US" sz="1800" dirty="0">
                <a:solidFill>
                  <a:schemeClr val="bg1"/>
                </a:solidFill>
                <a:latin typeface="Arial" charset="0"/>
              </a:rPr>
              <a:t>GN4-1 EC Review</a:t>
            </a:r>
          </a:p>
          <a:p>
            <a:pPr algn="r">
              <a:spcBef>
                <a:spcPct val="20000"/>
              </a:spcBef>
              <a:buClr>
                <a:srgbClr val="B4D100"/>
              </a:buClr>
              <a:buSzPct val="80000"/>
            </a:pPr>
            <a:r>
              <a:rPr lang="en-GB" sz="1800" dirty="0">
                <a:solidFill>
                  <a:schemeClr val="bg1"/>
                </a:solidFill>
                <a:latin typeface="Arial" charset="0"/>
              </a:rPr>
              <a:t>TBC 2016</a:t>
            </a:r>
          </a:p>
          <a:p>
            <a:pPr algn="r" eaLnBrk="1" hangingPunct="1">
              <a:spcBef>
                <a:spcPct val="20000"/>
              </a:spcBef>
              <a:buClr>
                <a:srgbClr val="B4D100"/>
              </a:buClr>
              <a:buSzPct val="80000"/>
            </a:pPr>
            <a:r>
              <a:rPr lang="en-US" sz="1800" dirty="0">
                <a:solidFill>
                  <a:schemeClr val="bg1"/>
                </a:solidFill>
                <a:latin typeface="Arial" charset="0"/>
              </a:rPr>
              <a:t>Brussels</a:t>
            </a:r>
          </a:p>
          <a:p>
            <a:pPr algn="r" eaLnBrk="1" hangingPunct="1">
              <a:spcBef>
                <a:spcPct val="20000"/>
              </a:spcBef>
              <a:buClr>
                <a:srgbClr val="B4D100"/>
              </a:buClr>
              <a:buSzPct val="80000"/>
            </a:pPr>
            <a:endParaRPr lang="en-US" sz="1800" dirty="0">
              <a:solidFill>
                <a:schemeClr val="bg1"/>
              </a:solidFill>
              <a:latin typeface="Arial" charset="0"/>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79292" y="287691"/>
            <a:ext cx="1674488" cy="952633"/>
          </a:xfrm>
          <a:prstGeom prst="rect">
            <a:avLst/>
          </a:prstGeom>
        </p:spPr>
      </p:pic>
      <p:sp>
        <p:nvSpPr>
          <p:cNvPr id="15" name="Rectangle 3"/>
          <p:cNvSpPr txBox="1">
            <a:spLocks noChangeArrowheads="1"/>
          </p:cNvSpPr>
          <p:nvPr userDrawn="1"/>
        </p:nvSpPr>
        <p:spPr bwMode="auto">
          <a:xfrm>
            <a:off x="848735" y="5076227"/>
            <a:ext cx="3798887" cy="12565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pPr>
              <a:spcBef>
                <a:spcPct val="20000"/>
              </a:spcBef>
              <a:buClr>
                <a:srgbClr val="B4D100"/>
              </a:buClr>
              <a:buSzPct val="80000"/>
            </a:pPr>
            <a:r>
              <a:rPr lang="en-US" sz="1800" dirty="0">
                <a:solidFill>
                  <a:schemeClr val="bg1"/>
                </a:solidFill>
                <a:latin typeface="Arial" charset="0"/>
              </a:rPr>
              <a:t>Presenter Name, Organisation</a:t>
            </a:r>
          </a:p>
          <a:p>
            <a:pPr eaLnBrk="1" hangingPunct="1">
              <a:spcBef>
                <a:spcPct val="20000"/>
              </a:spcBef>
              <a:buClr>
                <a:srgbClr val="B4D100"/>
              </a:buClr>
              <a:buSzPct val="80000"/>
            </a:pPr>
            <a:endParaRPr lang="en-US" sz="1800" dirty="0">
              <a:solidFill>
                <a:schemeClr val="bg1"/>
              </a:solidFill>
              <a:latin typeface="Arial" charset="0"/>
            </a:endParaRPr>
          </a:p>
        </p:txBody>
      </p:sp>
      <p:sp>
        <p:nvSpPr>
          <p:cNvPr id="7" name="Rectangle 6"/>
          <p:cNvSpPr/>
          <p:nvPr userDrawn="1"/>
        </p:nvSpPr>
        <p:spPr>
          <a:xfrm>
            <a:off x="-19160" y="-47949"/>
            <a:ext cx="12211160" cy="6844404"/>
          </a:xfrm>
          <a:prstGeom prst="rect">
            <a:avLst/>
          </a:prstGeom>
          <a:solidFill>
            <a:srgbClr val="003F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22072" y="564840"/>
            <a:ext cx="9969928" cy="5606618"/>
          </a:xfrm>
          <a:prstGeom prst="rect">
            <a:avLst/>
          </a:prstGeom>
        </p:spPr>
      </p:pic>
      <p:sp>
        <p:nvSpPr>
          <p:cNvPr id="8" name="Rectangle 3"/>
          <p:cNvSpPr txBox="1">
            <a:spLocks noChangeArrowheads="1"/>
          </p:cNvSpPr>
          <p:nvPr userDrawn="1"/>
        </p:nvSpPr>
        <p:spPr bwMode="auto">
          <a:xfrm>
            <a:off x="848735" y="3362037"/>
            <a:ext cx="3523570" cy="1039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pPr eaLnBrk="1" hangingPunct="1">
              <a:spcBef>
                <a:spcPct val="20000"/>
              </a:spcBef>
              <a:buClr>
                <a:srgbClr val="B4D100"/>
              </a:buClr>
              <a:buSzPct val="80000"/>
            </a:pPr>
            <a:r>
              <a:rPr lang="en-US" sz="1800" dirty="0">
                <a:solidFill>
                  <a:schemeClr val="bg1"/>
                </a:solidFill>
                <a:latin typeface="+mn-lt"/>
              </a:rPr>
              <a:t>GN4-2 Period 1 EC Review</a:t>
            </a:r>
          </a:p>
          <a:p>
            <a:pPr>
              <a:spcBef>
                <a:spcPct val="20000"/>
              </a:spcBef>
              <a:buClr>
                <a:srgbClr val="B4D100"/>
              </a:buClr>
              <a:buSzPct val="80000"/>
            </a:pPr>
            <a:r>
              <a:rPr lang="en-GB" sz="1800" dirty="0">
                <a:solidFill>
                  <a:schemeClr val="bg1"/>
                </a:solidFill>
                <a:latin typeface="+mn-lt"/>
              </a:rPr>
              <a:t>November 2017</a:t>
            </a:r>
          </a:p>
          <a:p>
            <a:pPr eaLnBrk="1" hangingPunct="1">
              <a:spcBef>
                <a:spcPct val="20000"/>
              </a:spcBef>
              <a:buClr>
                <a:srgbClr val="B4D100"/>
              </a:buClr>
              <a:buSzPct val="80000"/>
            </a:pPr>
            <a:r>
              <a:rPr lang="en-US" sz="1800" dirty="0">
                <a:solidFill>
                  <a:schemeClr val="bg1"/>
                </a:solidFill>
                <a:latin typeface="+mn-lt"/>
              </a:rPr>
              <a:t>Brussels</a:t>
            </a:r>
          </a:p>
          <a:p>
            <a:pPr eaLnBrk="1" hangingPunct="1">
              <a:spcBef>
                <a:spcPct val="20000"/>
              </a:spcBef>
              <a:buClr>
                <a:srgbClr val="B4D100"/>
              </a:buClr>
              <a:buSzPct val="80000"/>
            </a:pPr>
            <a:endParaRPr lang="en-US" sz="1800" dirty="0">
              <a:solidFill>
                <a:schemeClr val="bg1"/>
              </a:solidFill>
              <a:latin typeface="+mn-lt"/>
            </a:endParaRPr>
          </a:p>
        </p:txBody>
      </p:sp>
      <p:sp>
        <p:nvSpPr>
          <p:cNvPr id="9" name="Rectangle 3"/>
          <p:cNvSpPr txBox="1">
            <a:spLocks noChangeArrowheads="1"/>
          </p:cNvSpPr>
          <p:nvPr userDrawn="1"/>
        </p:nvSpPr>
        <p:spPr bwMode="auto">
          <a:xfrm>
            <a:off x="848735" y="2264381"/>
            <a:ext cx="3798887" cy="710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pPr>
              <a:spcBef>
                <a:spcPct val="20000"/>
              </a:spcBef>
              <a:buClr>
                <a:srgbClr val="B4D100"/>
              </a:buClr>
              <a:buSzPct val="80000"/>
            </a:pPr>
            <a:r>
              <a:rPr lang="en-US" b="1" dirty="0">
                <a:solidFill>
                  <a:schemeClr val="bg1"/>
                </a:solidFill>
                <a:latin typeface="+mn-lt"/>
              </a:rPr>
              <a:t>Name, GÉANT</a:t>
            </a:r>
          </a:p>
          <a:p>
            <a:pPr eaLnBrk="1" hangingPunct="1">
              <a:spcBef>
                <a:spcPct val="20000"/>
              </a:spcBef>
              <a:buClr>
                <a:srgbClr val="B4D100"/>
              </a:buClr>
              <a:buSzPct val="80000"/>
            </a:pPr>
            <a:endParaRPr lang="en-US" sz="1800" dirty="0">
              <a:solidFill>
                <a:schemeClr val="bg1"/>
              </a:solidFill>
              <a:latin typeface="Arial" charset="0"/>
            </a:endParaRPr>
          </a:p>
        </p:txBody>
      </p:sp>
      <p:sp>
        <p:nvSpPr>
          <p:cNvPr id="13" name="Rectangle 2"/>
          <p:cNvSpPr txBox="1">
            <a:spLocks noChangeArrowheads="1"/>
          </p:cNvSpPr>
          <p:nvPr userDrawn="1"/>
        </p:nvSpPr>
        <p:spPr bwMode="auto">
          <a:xfrm>
            <a:off x="848735" y="1246161"/>
            <a:ext cx="8831596" cy="10179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r>
              <a:rPr lang="en-GB" sz="3200" b="1" dirty="0">
                <a:solidFill>
                  <a:schemeClr val="accent4"/>
                </a:solidFill>
                <a:latin typeface="+mn-lt"/>
              </a:rPr>
              <a:t>WP1: Work Package Title</a:t>
            </a:r>
          </a:p>
        </p:txBody>
      </p:sp>
      <p:pic>
        <p:nvPicPr>
          <p:cNvPr id="11" name="Picture 10">
            <a:extLst>
              <a:ext uri="{FF2B5EF4-FFF2-40B4-BE49-F238E27FC236}">
                <a16:creationId xmlns:a16="http://schemas.microsoft.com/office/drawing/2014/main" id="{AE2D7825-E082-46CF-9AD4-04A15F43B42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35117" y="484770"/>
            <a:ext cx="1531586" cy="664593"/>
          </a:xfrm>
          <a:prstGeom prst="rect">
            <a:avLst/>
          </a:prstGeom>
        </p:spPr>
      </p:pic>
    </p:spTree>
    <p:extLst>
      <p:ext uri="{BB962C8B-B14F-4D97-AF65-F5344CB8AC3E}">
        <p14:creationId xmlns:p14="http://schemas.microsoft.com/office/powerpoint/2010/main" val="123456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Foot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732" y="0"/>
            <a:ext cx="12206732" cy="1339911"/>
          </a:xfrm>
          <a:prstGeom prst="rect">
            <a:avLst/>
          </a:prstGeom>
        </p:spPr>
      </p:pic>
      <p:sp>
        <p:nvSpPr>
          <p:cNvPr id="3" name="Content Placeholder 2"/>
          <p:cNvSpPr>
            <a:spLocks noGrp="1"/>
          </p:cNvSpPr>
          <p:nvPr>
            <p:ph idx="1"/>
          </p:nvPr>
        </p:nvSpPr>
        <p:spPr>
          <a:xfrm>
            <a:off x="455022" y="1502908"/>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itle 11"/>
          <p:cNvSpPr>
            <a:spLocks noGrp="1"/>
          </p:cNvSpPr>
          <p:nvPr>
            <p:ph type="title"/>
          </p:nvPr>
        </p:nvSpPr>
        <p:spPr/>
        <p:txBody>
          <a:bodyPr/>
          <a:lstStyle>
            <a:lvl1pPr>
              <a:defRPr>
                <a:solidFill>
                  <a:srgbClr val="FFC000"/>
                </a:solidFill>
              </a:defRPr>
            </a:lvl1pPr>
          </a:lstStyle>
          <a:p>
            <a:r>
              <a:rPr lang="en-US" dirty="0"/>
              <a:t>Click to edit Master title style</a:t>
            </a:r>
            <a:endParaRPr lang="en-GB" dirty="0"/>
          </a:p>
        </p:txBody>
      </p:sp>
      <p:sp>
        <p:nvSpPr>
          <p:cNvPr id="13" name="Slide Number Placeholder 12"/>
          <p:cNvSpPr>
            <a:spLocks noGrp="1"/>
          </p:cNvSpPr>
          <p:nvPr>
            <p:ph type="sldNum" sz="quarter" idx="10"/>
          </p:nvPr>
        </p:nvSpPr>
        <p:spPr/>
        <p:txBody>
          <a:bodyPr/>
          <a:lstStyle/>
          <a:p>
            <a:pPr defTabSz="914377"/>
            <a:fld id="{99DB5B91-B4E4-4EE4-BE5C-3E09032CE5EC}" type="slidenum">
              <a:rPr lang="en-GB" smtClean="0"/>
              <a:pPr defTabSz="914377"/>
              <a:t>‹#›</a:t>
            </a:fld>
            <a:endParaRPr lang="en-GB" dirty="0"/>
          </a:p>
        </p:txBody>
      </p:sp>
      <p:pic>
        <p:nvPicPr>
          <p:cNvPr id="8" name="Picture 7">
            <a:extLst>
              <a:ext uri="{FF2B5EF4-FFF2-40B4-BE49-F238E27FC236}">
                <a16:creationId xmlns:a16="http://schemas.microsoft.com/office/drawing/2014/main" id="{B8889F07-B6A9-41E1-A7CB-4F89EDE32D5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35117" y="220263"/>
            <a:ext cx="1531586" cy="664593"/>
          </a:xfrm>
          <a:prstGeom prst="rect">
            <a:avLst/>
          </a:prstGeom>
        </p:spPr>
      </p:pic>
    </p:spTree>
    <p:extLst>
      <p:ext uri="{BB962C8B-B14F-4D97-AF65-F5344CB8AC3E}">
        <p14:creationId xmlns:p14="http://schemas.microsoft.com/office/powerpoint/2010/main" val="143262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700"/>
            <a:ext cx="12206732" cy="133991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p:txBody>
          <a:bodyPr/>
          <a:lstStyle/>
          <a:p>
            <a:r>
              <a:rPr lang="en-US"/>
              <a:t>Click to edit Master title style</a:t>
            </a:r>
            <a:endParaRPr lang="en-GB" dirty="0"/>
          </a:p>
        </p:txBody>
      </p:sp>
      <p:sp>
        <p:nvSpPr>
          <p:cNvPr id="12" name="Slide Number Placeholder 11"/>
          <p:cNvSpPr>
            <a:spLocks noGrp="1"/>
          </p:cNvSpPr>
          <p:nvPr>
            <p:ph type="sldNum" sz="quarter" idx="10"/>
          </p:nvPr>
        </p:nvSpPr>
        <p:spPr/>
        <p:txBody>
          <a:bodyPr/>
          <a:lstStyle/>
          <a:p>
            <a:pPr defTabSz="914377"/>
            <a:fld id="{99DB5B91-B4E4-4EE4-BE5C-3E09032CE5EC}" type="slidenum">
              <a:rPr lang="en-GB" smtClean="0"/>
              <a:pPr defTabSz="914377"/>
              <a:t>‹#›</a:t>
            </a:fld>
            <a:endParaRPr lang="en-GB" dirty="0"/>
          </a:p>
        </p:txBody>
      </p:sp>
      <p:pic>
        <p:nvPicPr>
          <p:cNvPr id="7" name="Picture 6">
            <a:extLst>
              <a:ext uri="{FF2B5EF4-FFF2-40B4-BE49-F238E27FC236}">
                <a16:creationId xmlns:a16="http://schemas.microsoft.com/office/drawing/2014/main" id="{7A680171-EEFC-4934-83A0-4C8DD61EF9E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35117" y="220263"/>
            <a:ext cx="1531586" cy="664593"/>
          </a:xfrm>
          <a:prstGeom prst="rect">
            <a:avLst/>
          </a:prstGeom>
        </p:spPr>
      </p:pic>
      <p:sp>
        <p:nvSpPr>
          <p:cNvPr id="8" name="Oval 7">
            <a:extLst>
              <a:ext uri="{FF2B5EF4-FFF2-40B4-BE49-F238E27FC236}">
                <a16:creationId xmlns:a16="http://schemas.microsoft.com/office/drawing/2014/main" id="{A4FE3B1C-616E-4BE3-967B-B786478ADA6A}"/>
              </a:ext>
            </a:extLst>
          </p:cNvPr>
          <p:cNvSpPr/>
          <p:nvPr userDrawn="1"/>
        </p:nvSpPr>
        <p:spPr>
          <a:xfrm>
            <a:off x="11238739" y="1021510"/>
            <a:ext cx="1065404" cy="1065404"/>
          </a:xfrm>
          <a:prstGeom prst="ellipse">
            <a:avLst/>
          </a:prstGeom>
          <a:solidFill>
            <a:srgbClr val="12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59303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19" name="Title 3"/>
          <p:cNvSpPr txBox="1">
            <a:spLocks/>
          </p:cNvSpPr>
          <p:nvPr userDrawn="1"/>
        </p:nvSpPr>
        <p:spPr>
          <a:xfrm>
            <a:off x="8229601" y="2547258"/>
            <a:ext cx="2373086" cy="15232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b="1" kern="1200" baseline="0">
                <a:solidFill>
                  <a:srgbClr val="004361"/>
                </a:solidFill>
                <a:latin typeface="Calibri"/>
                <a:ea typeface="Verdana" panose="020B0604030504040204" pitchFamily="34" charset="0"/>
                <a:cs typeface="Verdana" panose="020B0604030504040204" pitchFamily="34" charset="0"/>
              </a:defRPr>
            </a:lvl1pPr>
          </a:lstStyle>
          <a:p>
            <a:pPr algn="ctr"/>
            <a:endParaRPr lang="en-GB" sz="2100" b="0" dirty="0">
              <a:solidFill>
                <a:schemeClr val="bg1"/>
              </a:solidFill>
            </a:endParaRPr>
          </a:p>
        </p:txBody>
      </p:sp>
      <p:sp>
        <p:nvSpPr>
          <p:cNvPr id="11" name="TextBox 10">
            <a:extLst>
              <a:ext uri="{FF2B5EF4-FFF2-40B4-BE49-F238E27FC236}">
                <a16:creationId xmlns:a16="http://schemas.microsoft.com/office/drawing/2014/main" id="{32BD7252-08DD-428D-98B1-D2C5551AFB24}"/>
              </a:ext>
            </a:extLst>
          </p:cNvPr>
          <p:cNvSpPr txBox="1"/>
          <p:nvPr userDrawn="1"/>
        </p:nvSpPr>
        <p:spPr>
          <a:xfrm>
            <a:off x="457199" y="6523901"/>
            <a:ext cx="2710422" cy="307777"/>
          </a:xfrm>
          <a:prstGeom prst="rect">
            <a:avLst/>
          </a:prstGeom>
          <a:noFill/>
        </p:spPr>
        <p:txBody>
          <a:bodyPr wrap="none" rtlCol="0">
            <a:spAutoFit/>
          </a:bodyPr>
          <a:lstStyle/>
          <a:p>
            <a:r>
              <a:rPr lang="en-GB" sz="1400" dirty="0">
                <a:solidFill>
                  <a:schemeClr val="bg1"/>
                </a:solidFill>
              </a:rPr>
              <a:t>GN4-3 / GN4-3N Symposium 2020 </a:t>
            </a:r>
          </a:p>
        </p:txBody>
      </p:sp>
      <p:pic>
        <p:nvPicPr>
          <p:cNvPr id="12" name="Picture 11">
            <a:extLst>
              <a:ext uri="{FF2B5EF4-FFF2-40B4-BE49-F238E27FC236}">
                <a16:creationId xmlns:a16="http://schemas.microsoft.com/office/drawing/2014/main" id="{AB080EE0-B230-4D87-A36F-F35E2BEE55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06" y="0"/>
            <a:ext cx="12204706" cy="6916057"/>
          </a:xfrm>
          <a:prstGeom prst="rect">
            <a:avLst/>
          </a:prstGeom>
        </p:spPr>
      </p:pic>
    </p:spTree>
    <p:extLst>
      <p:ext uri="{BB962C8B-B14F-4D97-AF65-F5344CB8AC3E}">
        <p14:creationId xmlns:p14="http://schemas.microsoft.com/office/powerpoint/2010/main" val="94729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988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2"/>
          <p:cNvSpPr>
            <a:spLocks noGrp="1"/>
          </p:cNvSpPr>
          <p:nvPr>
            <p:ph idx="1"/>
          </p:nvPr>
        </p:nvSpPr>
        <p:spPr>
          <a:xfrm>
            <a:off x="603073" y="3781715"/>
            <a:ext cx="4595949" cy="21710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31061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4732" y="0"/>
            <a:ext cx="12206732" cy="1339911"/>
          </a:xfrm>
          <a:prstGeom prst="rect">
            <a:avLst/>
          </a:prstGeom>
        </p:spPr>
      </p:pic>
      <p:sp>
        <p:nvSpPr>
          <p:cNvPr id="3" name="Text Placeholder 2"/>
          <p:cNvSpPr>
            <a:spLocks noGrp="1"/>
          </p:cNvSpPr>
          <p:nvPr>
            <p:ph type="body" idx="1"/>
          </p:nvPr>
        </p:nvSpPr>
        <p:spPr>
          <a:xfrm>
            <a:off x="446058" y="1503937"/>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Rectangle 19"/>
          <p:cNvSpPr/>
          <p:nvPr userDrawn="1"/>
        </p:nvSpPr>
        <p:spPr>
          <a:xfrm>
            <a:off x="-37063" y="6528141"/>
            <a:ext cx="12229062" cy="329859"/>
          </a:xfrm>
          <a:prstGeom prst="rect">
            <a:avLst/>
          </a:prstGeom>
          <a:solidFill>
            <a:srgbClr val="00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Slide Number Placeholder 5"/>
          <p:cNvSpPr>
            <a:spLocks noGrp="1"/>
          </p:cNvSpPr>
          <p:nvPr>
            <p:ph type="sldNum" sz="quarter" idx="4"/>
          </p:nvPr>
        </p:nvSpPr>
        <p:spPr>
          <a:xfrm>
            <a:off x="11439527" y="6523901"/>
            <a:ext cx="569600" cy="321399"/>
          </a:xfrm>
          <a:prstGeom prst="rect">
            <a:avLst/>
          </a:prstGeom>
        </p:spPr>
        <p:txBody>
          <a:bodyPr/>
          <a:lstStyle>
            <a:lvl1pPr>
              <a:defRPr sz="1200">
                <a:solidFill>
                  <a:schemeClr val="bg1"/>
                </a:solidFill>
              </a:defRPr>
            </a:lvl1pPr>
          </a:lstStyle>
          <a:p>
            <a:pPr defTabSz="914377"/>
            <a:fld id="{99DB5B91-B4E4-4EE4-BE5C-3E09032CE5EC}" type="slidenum">
              <a:rPr lang="en-GB" smtClean="0"/>
              <a:pPr defTabSz="914377"/>
              <a:t>‹#›</a:t>
            </a:fld>
            <a:endParaRPr lang="en-GB" dirty="0"/>
          </a:p>
        </p:txBody>
      </p:sp>
      <p:sp>
        <p:nvSpPr>
          <p:cNvPr id="26" name="Title Placeholder 25"/>
          <p:cNvSpPr>
            <a:spLocks noGrp="1"/>
          </p:cNvSpPr>
          <p:nvPr>
            <p:ph type="title"/>
          </p:nvPr>
        </p:nvSpPr>
        <p:spPr>
          <a:xfrm>
            <a:off x="454525" y="204374"/>
            <a:ext cx="10515600" cy="938624"/>
          </a:xfrm>
          <a:prstGeom prst="rect">
            <a:avLst/>
          </a:prstGeom>
        </p:spPr>
        <p:txBody>
          <a:bodyPr vert="horz" lIns="91440" tIns="45720" rIns="91440" bIns="45720" rtlCol="0" anchor="ctr">
            <a:normAutofit/>
          </a:bodyPr>
          <a:lstStyle/>
          <a:p>
            <a:r>
              <a:rPr lang="en-US"/>
              <a:t>Click to edit Master title style</a:t>
            </a:r>
            <a:endParaRPr lang="en-GB" dirty="0"/>
          </a:p>
        </p:txBody>
      </p:sp>
      <p:pic>
        <p:nvPicPr>
          <p:cNvPr id="10" name="Picture 9">
            <a:extLst>
              <a:ext uri="{FF2B5EF4-FFF2-40B4-BE49-F238E27FC236}">
                <a16:creationId xmlns:a16="http://schemas.microsoft.com/office/drawing/2014/main" id="{70845064-9452-4051-96AC-05AE54282E30}"/>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235117" y="220263"/>
            <a:ext cx="1531586" cy="664593"/>
          </a:xfrm>
          <a:prstGeom prst="rect">
            <a:avLst/>
          </a:prstGeom>
        </p:spPr>
      </p:pic>
    </p:spTree>
    <p:extLst>
      <p:ext uri="{BB962C8B-B14F-4D97-AF65-F5344CB8AC3E}">
        <p14:creationId xmlns:p14="http://schemas.microsoft.com/office/powerpoint/2010/main" val="35156338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82" r:id="rId3"/>
    <p:sldLayoutId id="2147483674" r:id="rId4"/>
    <p:sldLayoutId id="2147483683" r:id="rId5"/>
    <p:sldLayoutId id="2147483681" r:id="rId6"/>
  </p:sldLayoutIdLst>
  <p:hf hdr="0" ftr="0" dt="0"/>
  <p:txStyles>
    <p:titleStyle>
      <a:lvl1pPr algn="l" defTabSz="914400" rtl="0" eaLnBrk="1" latinLnBrk="0" hangingPunct="1">
        <a:lnSpc>
          <a:spcPct val="100000"/>
        </a:lnSpc>
        <a:spcBef>
          <a:spcPct val="0"/>
        </a:spcBef>
        <a:buNone/>
        <a:defRPr sz="2400" b="1" i="0" u="none" kern="1200" baseline="0">
          <a:solidFill>
            <a:srgbClr val="FFC000"/>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03F5E"/>
        </a:buClr>
        <a:buSzPct val="120000"/>
        <a:buFont typeface="Arial" panose="020B0604020202020204" pitchFamily="34" charset="0"/>
        <a:buChar char="•"/>
        <a:defRPr sz="2400" kern="1200">
          <a:solidFill>
            <a:srgbClr val="004359"/>
          </a:solidFill>
          <a:latin typeface="+mn-lt"/>
          <a:ea typeface="+mn-ea"/>
          <a:cs typeface="+mn-cs"/>
        </a:defRPr>
      </a:lvl1pPr>
      <a:lvl2pPr marL="685800" indent="-228600" algn="l" defTabSz="914400" rtl="0" eaLnBrk="1" latinLnBrk="0" hangingPunct="1">
        <a:lnSpc>
          <a:spcPct val="90000"/>
        </a:lnSpc>
        <a:spcBef>
          <a:spcPts val="500"/>
        </a:spcBef>
        <a:buClr>
          <a:srgbClr val="003F5E"/>
        </a:buClr>
        <a:buSzPct val="120000"/>
        <a:buFont typeface="Arial" panose="020B0604020202020204" pitchFamily="34" charset="0"/>
        <a:buChar char="•"/>
        <a:defRPr sz="2400" kern="1200">
          <a:solidFill>
            <a:srgbClr val="004359"/>
          </a:solidFill>
          <a:latin typeface="+mn-lt"/>
          <a:ea typeface="+mn-ea"/>
          <a:cs typeface="+mn-cs"/>
        </a:defRPr>
      </a:lvl2pPr>
      <a:lvl3pPr marL="1143000" indent="-228600" algn="l" defTabSz="914400" rtl="0" eaLnBrk="1" latinLnBrk="0" hangingPunct="1">
        <a:lnSpc>
          <a:spcPct val="90000"/>
        </a:lnSpc>
        <a:spcBef>
          <a:spcPts val="500"/>
        </a:spcBef>
        <a:buClr>
          <a:srgbClr val="003F5E"/>
        </a:buClr>
        <a:buSzPct val="120000"/>
        <a:buFont typeface="Arial" panose="020B0604020202020204" pitchFamily="34" charset="0"/>
        <a:buChar char="•"/>
        <a:defRPr sz="2400" kern="1200">
          <a:solidFill>
            <a:srgbClr val="004359"/>
          </a:solidFill>
          <a:latin typeface="+mn-lt"/>
          <a:ea typeface="+mn-ea"/>
          <a:cs typeface="+mn-cs"/>
        </a:defRPr>
      </a:lvl3pPr>
      <a:lvl4pPr marL="1600200" indent="-228600" algn="l" defTabSz="914400" rtl="0" eaLnBrk="1" latinLnBrk="0" hangingPunct="1">
        <a:lnSpc>
          <a:spcPct val="90000"/>
        </a:lnSpc>
        <a:spcBef>
          <a:spcPts val="500"/>
        </a:spcBef>
        <a:buClr>
          <a:srgbClr val="003F5E"/>
        </a:buClr>
        <a:buSzPct val="120000"/>
        <a:buFont typeface="Arial" panose="020B0604020202020204" pitchFamily="34" charset="0"/>
        <a:buChar char="•"/>
        <a:defRPr sz="2400" kern="1200">
          <a:solidFill>
            <a:srgbClr val="004359"/>
          </a:solidFill>
          <a:latin typeface="+mn-lt"/>
          <a:ea typeface="+mn-ea"/>
          <a:cs typeface="+mn-cs"/>
        </a:defRPr>
      </a:lvl4pPr>
      <a:lvl5pPr marL="2057400" indent="-228600" algn="l" defTabSz="914400" rtl="0" eaLnBrk="1" latinLnBrk="0" hangingPunct="1">
        <a:lnSpc>
          <a:spcPct val="90000"/>
        </a:lnSpc>
        <a:spcBef>
          <a:spcPts val="500"/>
        </a:spcBef>
        <a:buClr>
          <a:srgbClr val="003F5E"/>
        </a:buClr>
        <a:buSzPct val="120000"/>
        <a:buFont typeface="Arial" panose="020B0604020202020204" pitchFamily="34" charset="0"/>
        <a:buChar char="•"/>
        <a:defRPr sz="2400" kern="1200">
          <a:solidFill>
            <a:srgbClr val="00435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95" userDrawn="1">
          <p15:clr>
            <a:srgbClr val="F26B43"/>
          </p15:clr>
        </p15:guide>
        <p15:guide id="2" pos="347">
          <p15:clr>
            <a:srgbClr val="F26B43"/>
          </p15:clr>
        </p15:guide>
        <p15:guide id="3" orient="horz" pos="1139" userDrawn="1">
          <p15:clr>
            <a:srgbClr val="F26B43"/>
          </p15:clr>
        </p15:guide>
        <p15:guide id="4" orient="horz" pos="3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geant.org/" TargetMode="External"/><Relationship Id="rId3" Type="http://schemas.openxmlformats.org/officeDocument/2006/relationships/hyperlink" Target="https://intranet.geant.org/gn4/3/Work-Packages/WP5/T1/T1-3/SitePages/Home.aspx" TargetMode="External"/><Relationship Id="rId7" Type="http://schemas.openxmlformats.org/officeDocument/2006/relationships/hyperlink" Target="https://fim4r.org/" TargetMode="External"/><Relationship Id="rId12" Type="http://schemas.openxmlformats.org/officeDocument/2006/relationships/hyperlink" Target="https://wise-community.org/" TargetMode="External"/><Relationship Id="rId2" Type="http://schemas.openxmlformats.org/officeDocument/2006/relationships/hyperlink" Target="https://aarc-community.org/" TargetMode="External"/><Relationship Id="rId1" Type="http://schemas.openxmlformats.org/officeDocument/2006/relationships/slideLayout" Target="../slideLayouts/slideLayout2.xml"/><Relationship Id="rId6" Type="http://schemas.openxmlformats.org/officeDocument/2006/relationships/hyperlink" Target="https://eosc-hub.eu/" TargetMode="External"/><Relationship Id="rId11" Type="http://schemas.openxmlformats.org/officeDocument/2006/relationships/hyperlink" Target="https://refeds.org/" TargetMode="External"/><Relationship Id="rId5" Type="http://schemas.openxmlformats.org/officeDocument/2006/relationships/hyperlink" Target="https://eudat.eu/" TargetMode="External"/><Relationship Id="rId10" Type="http://schemas.openxmlformats.org/officeDocument/2006/relationships/hyperlink" Target="https://prace-ri.eu/" TargetMode="External"/><Relationship Id="rId4" Type="http://schemas.openxmlformats.org/officeDocument/2006/relationships/hyperlink" Target="https://csirt.egi.eu/" TargetMode="External"/><Relationship Id="rId9" Type="http://schemas.openxmlformats.org/officeDocument/2006/relationships/hyperlink" Target="https://igtf.n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06" y="0"/>
            <a:ext cx="12204706" cy="6916057"/>
          </a:xfrm>
          <a:prstGeom prst="rect">
            <a:avLst/>
          </a:prstGeom>
        </p:spPr>
      </p:pic>
      <p:sp>
        <p:nvSpPr>
          <p:cNvPr id="7" name="Rectangle 2"/>
          <p:cNvSpPr txBox="1">
            <a:spLocks noChangeArrowheads="1"/>
          </p:cNvSpPr>
          <p:nvPr/>
        </p:nvSpPr>
        <p:spPr bwMode="auto">
          <a:xfrm>
            <a:off x="848735" y="754318"/>
            <a:ext cx="8721255" cy="997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r>
              <a:rPr lang="en-GB" sz="3200" b="1" dirty="0">
                <a:solidFill>
                  <a:schemeClr val="accent4"/>
                </a:solidFill>
                <a:latin typeface="+mn-lt"/>
              </a:rPr>
              <a:t>GN4-3 Enabling Communities</a:t>
            </a:r>
          </a:p>
          <a:p>
            <a:r>
              <a:rPr lang="en-GB" b="1" dirty="0">
                <a:solidFill>
                  <a:schemeClr val="accent4"/>
                </a:solidFill>
                <a:latin typeface="+mn-lt"/>
              </a:rPr>
              <a:t>eScience Global Engagement</a:t>
            </a:r>
          </a:p>
          <a:p>
            <a:endParaRPr lang="en-US" sz="3200" b="1" dirty="0">
              <a:solidFill>
                <a:schemeClr val="accent4"/>
              </a:solidFill>
              <a:latin typeface="+mn-lt"/>
            </a:endParaRPr>
          </a:p>
        </p:txBody>
      </p:sp>
      <p:sp>
        <p:nvSpPr>
          <p:cNvPr id="8" name="Rectangle 3"/>
          <p:cNvSpPr txBox="1">
            <a:spLocks noChangeArrowheads="1"/>
          </p:cNvSpPr>
          <p:nvPr/>
        </p:nvSpPr>
        <p:spPr bwMode="auto">
          <a:xfrm>
            <a:off x="848735" y="1752317"/>
            <a:ext cx="4796691" cy="12565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pPr>
              <a:spcBef>
                <a:spcPct val="20000"/>
              </a:spcBef>
              <a:buClr>
                <a:srgbClr val="B4D100"/>
              </a:buClr>
              <a:buSzPct val="80000"/>
            </a:pPr>
            <a:r>
              <a:rPr lang="en-US" b="1" dirty="0">
                <a:solidFill>
                  <a:schemeClr val="bg1"/>
                </a:solidFill>
                <a:latin typeface="+mn-lt"/>
              </a:rPr>
              <a:t>Maarten Kremers, SURFnet </a:t>
            </a:r>
            <a:br>
              <a:rPr lang="en-US" b="1" dirty="0">
                <a:solidFill>
                  <a:schemeClr val="bg1"/>
                </a:solidFill>
                <a:latin typeface="+mn-lt"/>
              </a:rPr>
            </a:br>
            <a:r>
              <a:rPr lang="en-US" b="1" dirty="0">
                <a:solidFill>
                  <a:schemeClr val="bg1"/>
                </a:solidFill>
                <a:latin typeface="+mn-lt"/>
              </a:rPr>
              <a:t>David </a:t>
            </a:r>
            <a:r>
              <a:rPr lang="en-US" b="1" dirty="0" err="1">
                <a:solidFill>
                  <a:schemeClr val="bg1"/>
                </a:solidFill>
                <a:latin typeface="+mn-lt"/>
              </a:rPr>
              <a:t>Groep</a:t>
            </a:r>
            <a:r>
              <a:rPr lang="en-US" b="1" dirty="0">
                <a:solidFill>
                  <a:schemeClr val="bg1"/>
                </a:solidFill>
                <a:latin typeface="+mn-lt"/>
              </a:rPr>
              <a:t>, </a:t>
            </a:r>
            <a:r>
              <a:rPr lang="en-US" b="1" dirty="0" err="1">
                <a:solidFill>
                  <a:schemeClr val="bg1"/>
                </a:solidFill>
                <a:latin typeface="+mn-lt"/>
              </a:rPr>
              <a:t>Nikhef</a:t>
            </a:r>
            <a:endParaRPr lang="en-US" b="1" dirty="0">
              <a:solidFill>
                <a:schemeClr val="bg1"/>
              </a:solidFill>
              <a:latin typeface="+mn-lt"/>
            </a:endParaRPr>
          </a:p>
          <a:p>
            <a:pPr>
              <a:spcBef>
                <a:spcPct val="20000"/>
              </a:spcBef>
              <a:buClr>
                <a:srgbClr val="B4D100"/>
              </a:buClr>
              <a:buSzPct val="80000"/>
            </a:pPr>
            <a:endParaRPr lang="en-US" sz="1800" dirty="0">
              <a:solidFill>
                <a:schemeClr val="bg1"/>
              </a:solidFill>
              <a:latin typeface="Arial" charset="0"/>
            </a:endParaRPr>
          </a:p>
        </p:txBody>
      </p:sp>
      <p:sp>
        <p:nvSpPr>
          <p:cNvPr id="9" name="Rectangle 3"/>
          <p:cNvSpPr txBox="1">
            <a:spLocks noChangeArrowheads="1"/>
          </p:cNvSpPr>
          <p:nvPr/>
        </p:nvSpPr>
        <p:spPr bwMode="auto">
          <a:xfrm>
            <a:off x="840187" y="2832922"/>
            <a:ext cx="3523570" cy="1039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pPr eaLnBrk="1" hangingPunct="1">
              <a:spcBef>
                <a:spcPct val="20000"/>
              </a:spcBef>
              <a:buClr>
                <a:srgbClr val="B4D100"/>
              </a:buClr>
              <a:buSzPct val="80000"/>
            </a:pPr>
            <a:r>
              <a:rPr lang="en-US" sz="1800" dirty="0">
                <a:solidFill>
                  <a:schemeClr val="bg1"/>
                </a:solidFill>
                <a:latin typeface="+mn-lt"/>
              </a:rPr>
              <a:t>IGTF </a:t>
            </a:r>
            <a:r>
              <a:rPr lang="en-US" sz="1800" dirty="0" err="1">
                <a:solidFill>
                  <a:schemeClr val="bg1"/>
                </a:solidFill>
                <a:latin typeface="+mn-lt"/>
              </a:rPr>
              <a:t>EUGridPMA</a:t>
            </a:r>
            <a:r>
              <a:rPr lang="en-US" sz="1800" dirty="0">
                <a:solidFill>
                  <a:schemeClr val="bg1"/>
                </a:solidFill>
                <a:latin typeface="+mn-lt"/>
              </a:rPr>
              <a:t> meeting 48</a:t>
            </a:r>
          </a:p>
          <a:p>
            <a:pPr>
              <a:spcBef>
                <a:spcPct val="20000"/>
              </a:spcBef>
              <a:buClr>
                <a:srgbClr val="B4D100"/>
              </a:buClr>
              <a:buSzPct val="80000"/>
            </a:pPr>
            <a:r>
              <a:rPr lang="en-US" sz="1800" dirty="0">
                <a:solidFill>
                  <a:schemeClr val="bg1"/>
                </a:solidFill>
                <a:latin typeface="+mn-lt"/>
              </a:rPr>
              <a:t>Prague, Czech Republic</a:t>
            </a:r>
            <a:br>
              <a:rPr lang="en-US" sz="1800" dirty="0">
                <a:solidFill>
                  <a:schemeClr val="bg1"/>
                </a:solidFill>
                <a:latin typeface="+mn-lt"/>
              </a:rPr>
            </a:br>
            <a:r>
              <a:rPr lang="en-US" sz="1800" dirty="0">
                <a:solidFill>
                  <a:schemeClr val="bg1"/>
                </a:solidFill>
                <a:latin typeface="+mn-lt"/>
              </a:rPr>
              <a:t>22 - 24 January 2020</a:t>
            </a:r>
          </a:p>
        </p:txBody>
      </p:sp>
      <p:pic>
        <p:nvPicPr>
          <p:cNvPr id="10" name="Picture 9">
            <a:extLst>
              <a:ext uri="{FF2B5EF4-FFF2-40B4-BE49-F238E27FC236}">
                <a16:creationId xmlns:a16="http://schemas.microsoft.com/office/drawing/2014/main" id="{6D2B5929-DFC2-4A6E-B018-CFEBE347F1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56028" y="409108"/>
            <a:ext cx="1669177" cy="724298"/>
          </a:xfrm>
          <a:prstGeom prst="rect">
            <a:avLst/>
          </a:prstGeom>
        </p:spPr>
      </p:pic>
    </p:spTree>
    <p:extLst>
      <p:ext uri="{BB962C8B-B14F-4D97-AF65-F5344CB8AC3E}">
        <p14:creationId xmlns:p14="http://schemas.microsoft.com/office/powerpoint/2010/main" val="309958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8D9BE-7CDC-9644-AA0F-1DD9E472B359}"/>
              </a:ext>
            </a:extLst>
          </p:cNvPr>
          <p:cNvSpPr>
            <a:spLocks noGrp="1"/>
          </p:cNvSpPr>
          <p:nvPr>
            <p:ph idx="1"/>
          </p:nvPr>
        </p:nvSpPr>
        <p:spPr/>
        <p:txBody>
          <a:bodyPr>
            <a:normAutofit/>
          </a:bodyPr>
          <a:lstStyle/>
          <a:p>
            <a:pPr marL="0" indent="0">
              <a:buNone/>
            </a:pPr>
            <a:r>
              <a:rPr lang="en-GB" b="1" dirty="0"/>
              <a:t>SIRTFI</a:t>
            </a:r>
          </a:p>
          <a:p>
            <a:pPr marL="0" indent="0">
              <a:buNone/>
            </a:pPr>
            <a:r>
              <a:rPr lang="en-GB" dirty="0"/>
              <a:t>Steps to take:</a:t>
            </a:r>
          </a:p>
          <a:p>
            <a:pPr lvl="1"/>
            <a:r>
              <a:rPr lang="en-GB" dirty="0"/>
              <a:t>Evolution of the incident response process</a:t>
            </a:r>
          </a:p>
          <a:p>
            <a:pPr lvl="1"/>
            <a:r>
              <a:rPr lang="en-GB" dirty="0"/>
              <a:t>Get input for the </a:t>
            </a:r>
            <a:r>
              <a:rPr lang="en-GB" dirty="0" err="1"/>
              <a:t>eduGAIN</a:t>
            </a:r>
            <a:r>
              <a:rPr lang="en-GB" dirty="0"/>
              <a:t> security team</a:t>
            </a:r>
          </a:p>
          <a:p>
            <a:pPr marL="0" indent="0">
              <a:buNone/>
            </a:pPr>
            <a:endParaRPr lang="en-GB" i="1" dirty="0"/>
          </a:p>
          <a:p>
            <a:pPr marL="0" indent="0">
              <a:buNone/>
            </a:pPr>
            <a:r>
              <a:rPr lang="en-GB" i="1" dirty="0"/>
              <a:t>Planning Y1 2019:</a:t>
            </a:r>
            <a:endParaRPr lang="en-GB" dirty="0"/>
          </a:p>
          <a:p>
            <a:pPr lvl="1"/>
            <a:r>
              <a:rPr lang="en-GB" dirty="0"/>
              <a:t>Contribute to REFEDS SIRTIF WG - Hannah</a:t>
            </a:r>
          </a:p>
        </p:txBody>
      </p:sp>
      <p:sp>
        <p:nvSpPr>
          <p:cNvPr id="3" name="Title 2">
            <a:extLst>
              <a:ext uri="{FF2B5EF4-FFF2-40B4-BE49-F238E27FC236}">
                <a16:creationId xmlns:a16="http://schemas.microsoft.com/office/drawing/2014/main" id="{FD2B06B0-0865-6544-A39D-A26E418DB816}"/>
              </a:ext>
            </a:extLst>
          </p:cNvPr>
          <p:cNvSpPr>
            <a:spLocks noGrp="1"/>
          </p:cNvSpPr>
          <p:nvPr>
            <p:ph type="title"/>
          </p:nvPr>
        </p:nvSpPr>
        <p:spPr/>
        <p:txBody>
          <a:bodyPr/>
          <a:lstStyle/>
          <a:p>
            <a:r>
              <a:rPr lang="en-GB" dirty="0"/>
              <a:t>SIRTFI</a:t>
            </a:r>
          </a:p>
        </p:txBody>
      </p:sp>
      <p:sp>
        <p:nvSpPr>
          <p:cNvPr id="4" name="Slide Number Placeholder 3">
            <a:extLst>
              <a:ext uri="{FF2B5EF4-FFF2-40B4-BE49-F238E27FC236}">
                <a16:creationId xmlns:a16="http://schemas.microsoft.com/office/drawing/2014/main" id="{B86AF26C-5377-AC4E-A807-BD83A6C0335F}"/>
              </a:ext>
            </a:extLst>
          </p:cNvPr>
          <p:cNvSpPr>
            <a:spLocks noGrp="1"/>
          </p:cNvSpPr>
          <p:nvPr>
            <p:ph type="sldNum" sz="quarter" idx="10"/>
          </p:nvPr>
        </p:nvSpPr>
        <p:spPr/>
        <p:txBody>
          <a:bodyPr/>
          <a:lstStyle/>
          <a:p>
            <a:pPr defTabSz="914377"/>
            <a:fld id="{99DB5B91-B4E4-4EE4-BE5C-3E09032CE5EC}" type="slidenum">
              <a:rPr lang="en-GB" smtClean="0"/>
              <a:pPr defTabSz="914377"/>
              <a:t>10</a:t>
            </a:fld>
            <a:endParaRPr lang="en-GB" dirty="0"/>
          </a:p>
        </p:txBody>
      </p:sp>
    </p:spTree>
    <p:extLst>
      <p:ext uri="{BB962C8B-B14F-4D97-AF65-F5344CB8AC3E}">
        <p14:creationId xmlns:p14="http://schemas.microsoft.com/office/powerpoint/2010/main" val="4203025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8D9BE-7CDC-9644-AA0F-1DD9E472B359}"/>
              </a:ext>
            </a:extLst>
          </p:cNvPr>
          <p:cNvSpPr>
            <a:spLocks noGrp="1"/>
          </p:cNvSpPr>
          <p:nvPr>
            <p:ph idx="1"/>
          </p:nvPr>
        </p:nvSpPr>
        <p:spPr/>
        <p:txBody>
          <a:bodyPr>
            <a:normAutofit/>
          </a:bodyPr>
          <a:lstStyle/>
          <a:p>
            <a:pPr marL="0" indent="0">
              <a:buNone/>
            </a:pPr>
            <a:r>
              <a:rPr lang="en-GB" dirty="0"/>
              <a:t>Steps to take:</a:t>
            </a:r>
          </a:p>
          <a:p>
            <a:pPr lvl="1"/>
            <a:r>
              <a:rPr lang="en-GB" dirty="0"/>
              <a:t>Target 3 infrastructures (</a:t>
            </a:r>
            <a:r>
              <a:rPr lang="en-GB" dirty="0" err="1"/>
              <a:t>eduteams</a:t>
            </a:r>
            <a:r>
              <a:rPr lang="en-GB" dirty="0"/>
              <a:t>, </a:t>
            </a:r>
            <a:r>
              <a:rPr lang="en-GB" dirty="0" err="1"/>
              <a:t>checkin</a:t>
            </a:r>
            <a:r>
              <a:rPr lang="en-GB" dirty="0"/>
              <a:t>, …) for trying / feedback</a:t>
            </a:r>
          </a:p>
          <a:p>
            <a:pPr marL="0" indent="0">
              <a:buNone/>
            </a:pPr>
            <a:endParaRPr lang="en-GB" i="1" dirty="0"/>
          </a:p>
          <a:p>
            <a:pPr marL="0" indent="0">
              <a:buNone/>
            </a:pPr>
            <a:r>
              <a:rPr lang="en-GB" i="1" dirty="0"/>
              <a:t>Planning Y1 2019:</a:t>
            </a:r>
            <a:endParaRPr lang="en-GB" dirty="0"/>
          </a:p>
          <a:p>
            <a:pPr lvl="1"/>
            <a:r>
              <a:rPr lang="en-GB" dirty="0"/>
              <a:t>Target 3 infrastructures - David, Maarten</a:t>
            </a:r>
          </a:p>
        </p:txBody>
      </p:sp>
      <p:sp>
        <p:nvSpPr>
          <p:cNvPr id="3" name="Title 2">
            <a:extLst>
              <a:ext uri="{FF2B5EF4-FFF2-40B4-BE49-F238E27FC236}">
                <a16:creationId xmlns:a16="http://schemas.microsoft.com/office/drawing/2014/main" id="{FD2B06B0-0865-6544-A39D-A26E418DB816}"/>
              </a:ext>
            </a:extLst>
          </p:cNvPr>
          <p:cNvSpPr>
            <a:spLocks noGrp="1"/>
          </p:cNvSpPr>
          <p:nvPr>
            <p:ph type="title"/>
          </p:nvPr>
        </p:nvSpPr>
        <p:spPr/>
        <p:txBody>
          <a:bodyPr/>
          <a:lstStyle/>
          <a:p>
            <a:r>
              <a:rPr lang="en-GB" dirty="0"/>
              <a:t>AA operation guidelines</a:t>
            </a:r>
          </a:p>
        </p:txBody>
      </p:sp>
      <p:sp>
        <p:nvSpPr>
          <p:cNvPr id="4" name="Slide Number Placeholder 3">
            <a:extLst>
              <a:ext uri="{FF2B5EF4-FFF2-40B4-BE49-F238E27FC236}">
                <a16:creationId xmlns:a16="http://schemas.microsoft.com/office/drawing/2014/main" id="{B86AF26C-5377-AC4E-A807-BD83A6C0335F}"/>
              </a:ext>
            </a:extLst>
          </p:cNvPr>
          <p:cNvSpPr>
            <a:spLocks noGrp="1"/>
          </p:cNvSpPr>
          <p:nvPr>
            <p:ph type="sldNum" sz="quarter" idx="10"/>
          </p:nvPr>
        </p:nvSpPr>
        <p:spPr/>
        <p:txBody>
          <a:bodyPr/>
          <a:lstStyle/>
          <a:p>
            <a:pPr defTabSz="914377"/>
            <a:fld id="{99DB5B91-B4E4-4EE4-BE5C-3E09032CE5EC}" type="slidenum">
              <a:rPr lang="en-GB" smtClean="0"/>
              <a:pPr defTabSz="914377"/>
              <a:t>11</a:t>
            </a:fld>
            <a:endParaRPr lang="en-GB" dirty="0"/>
          </a:p>
        </p:txBody>
      </p:sp>
    </p:spTree>
    <p:extLst>
      <p:ext uri="{BB962C8B-B14F-4D97-AF65-F5344CB8AC3E}">
        <p14:creationId xmlns:p14="http://schemas.microsoft.com/office/powerpoint/2010/main" val="1162603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8D9BE-7CDC-9644-AA0F-1DD9E472B359}"/>
              </a:ext>
            </a:extLst>
          </p:cNvPr>
          <p:cNvSpPr>
            <a:spLocks noGrp="1"/>
          </p:cNvSpPr>
          <p:nvPr>
            <p:ph idx="1"/>
          </p:nvPr>
        </p:nvSpPr>
        <p:spPr/>
        <p:txBody>
          <a:bodyPr>
            <a:normAutofit/>
          </a:bodyPr>
          <a:lstStyle/>
          <a:p>
            <a:pPr marL="0" indent="0">
              <a:buNone/>
            </a:pPr>
            <a:r>
              <a:rPr lang="en-GB" b="1" dirty="0"/>
              <a:t>Targeted advise on PDK implementation</a:t>
            </a:r>
          </a:p>
          <a:p>
            <a:pPr lvl="1"/>
            <a:r>
              <a:rPr lang="en-GB" dirty="0"/>
              <a:t>Give advise at request</a:t>
            </a:r>
          </a:p>
          <a:p>
            <a:pPr lvl="1"/>
            <a:r>
              <a:rPr lang="en-GB" dirty="0"/>
              <a:t>If needed adjust PDK (Curate and improve)</a:t>
            </a:r>
          </a:p>
          <a:p>
            <a:pPr marL="457200" lvl="1" indent="0">
              <a:buNone/>
            </a:pPr>
            <a:endParaRPr lang="en-GB" i="1" dirty="0"/>
          </a:p>
          <a:p>
            <a:pPr marL="0" indent="0">
              <a:buNone/>
            </a:pPr>
            <a:r>
              <a:rPr lang="en-GB" i="1" dirty="0"/>
              <a:t>Planning Y1 2019:</a:t>
            </a:r>
            <a:endParaRPr lang="en-GB" dirty="0"/>
          </a:p>
          <a:p>
            <a:pPr lvl="1"/>
            <a:r>
              <a:rPr lang="en-GB" dirty="0"/>
              <a:t>At request, all ppl</a:t>
            </a:r>
          </a:p>
        </p:txBody>
      </p:sp>
      <p:sp>
        <p:nvSpPr>
          <p:cNvPr id="3" name="Title 2">
            <a:extLst>
              <a:ext uri="{FF2B5EF4-FFF2-40B4-BE49-F238E27FC236}">
                <a16:creationId xmlns:a16="http://schemas.microsoft.com/office/drawing/2014/main" id="{FD2B06B0-0865-6544-A39D-A26E418DB816}"/>
              </a:ext>
            </a:extLst>
          </p:cNvPr>
          <p:cNvSpPr>
            <a:spLocks noGrp="1"/>
          </p:cNvSpPr>
          <p:nvPr>
            <p:ph type="title"/>
          </p:nvPr>
        </p:nvSpPr>
        <p:spPr/>
        <p:txBody>
          <a:bodyPr/>
          <a:lstStyle/>
          <a:p>
            <a:r>
              <a:rPr lang="en-GB" dirty="0"/>
              <a:t>Targeted advise on PDK implementation</a:t>
            </a:r>
          </a:p>
        </p:txBody>
      </p:sp>
      <p:sp>
        <p:nvSpPr>
          <p:cNvPr id="4" name="Slide Number Placeholder 3">
            <a:extLst>
              <a:ext uri="{FF2B5EF4-FFF2-40B4-BE49-F238E27FC236}">
                <a16:creationId xmlns:a16="http://schemas.microsoft.com/office/drawing/2014/main" id="{B86AF26C-5377-AC4E-A807-BD83A6C0335F}"/>
              </a:ext>
            </a:extLst>
          </p:cNvPr>
          <p:cNvSpPr>
            <a:spLocks noGrp="1"/>
          </p:cNvSpPr>
          <p:nvPr>
            <p:ph type="sldNum" sz="quarter" idx="10"/>
          </p:nvPr>
        </p:nvSpPr>
        <p:spPr/>
        <p:txBody>
          <a:bodyPr/>
          <a:lstStyle/>
          <a:p>
            <a:pPr defTabSz="914377"/>
            <a:fld id="{99DB5B91-B4E4-4EE4-BE5C-3E09032CE5EC}" type="slidenum">
              <a:rPr lang="en-GB" smtClean="0"/>
              <a:pPr defTabSz="914377"/>
              <a:t>12</a:t>
            </a:fld>
            <a:endParaRPr lang="en-GB" dirty="0"/>
          </a:p>
        </p:txBody>
      </p:sp>
    </p:spTree>
    <p:extLst>
      <p:ext uri="{BB962C8B-B14F-4D97-AF65-F5344CB8AC3E}">
        <p14:creationId xmlns:p14="http://schemas.microsoft.com/office/powerpoint/2010/main" val="3891832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8D9BE-7CDC-9644-AA0F-1DD9E472B359}"/>
              </a:ext>
            </a:extLst>
          </p:cNvPr>
          <p:cNvSpPr>
            <a:spLocks noGrp="1"/>
          </p:cNvSpPr>
          <p:nvPr>
            <p:ph idx="1"/>
          </p:nvPr>
        </p:nvSpPr>
        <p:spPr/>
        <p:txBody>
          <a:bodyPr>
            <a:normAutofit/>
          </a:bodyPr>
          <a:lstStyle/>
          <a:p>
            <a:pPr marL="0" indent="0">
              <a:buNone/>
            </a:pPr>
            <a:r>
              <a:rPr lang="en-GB" b="1" dirty="0"/>
              <a:t>FIM4R</a:t>
            </a:r>
          </a:p>
          <a:p>
            <a:pPr marL="0" indent="0">
              <a:buNone/>
            </a:pPr>
            <a:r>
              <a:rPr lang="en-GB" dirty="0"/>
              <a:t>Steps to take:</a:t>
            </a:r>
          </a:p>
          <a:p>
            <a:pPr lvl="1"/>
            <a:r>
              <a:rPr lang="en-GB" dirty="0"/>
              <a:t>Support</a:t>
            </a:r>
          </a:p>
          <a:p>
            <a:pPr marL="0" indent="0">
              <a:buNone/>
            </a:pPr>
            <a:endParaRPr lang="en-GB" i="1" dirty="0"/>
          </a:p>
          <a:p>
            <a:pPr marL="0" indent="0">
              <a:buNone/>
            </a:pPr>
            <a:r>
              <a:rPr lang="en-GB" i="1" dirty="0"/>
              <a:t>Planning Y1 2019:</a:t>
            </a:r>
            <a:endParaRPr lang="en-GB" dirty="0"/>
          </a:p>
          <a:p>
            <a:r>
              <a:rPr lang="en-GB" dirty="0"/>
              <a:t>Pushing FIM4R further : Hannah</a:t>
            </a:r>
          </a:p>
          <a:p>
            <a:pPr marL="0" indent="0">
              <a:buNone/>
            </a:pPr>
            <a:br>
              <a:rPr lang="en-GB" dirty="0"/>
            </a:br>
            <a:endParaRPr lang="en-GB" dirty="0"/>
          </a:p>
        </p:txBody>
      </p:sp>
      <p:sp>
        <p:nvSpPr>
          <p:cNvPr id="3" name="Title 2">
            <a:extLst>
              <a:ext uri="{FF2B5EF4-FFF2-40B4-BE49-F238E27FC236}">
                <a16:creationId xmlns:a16="http://schemas.microsoft.com/office/drawing/2014/main" id="{FD2B06B0-0865-6544-A39D-A26E418DB816}"/>
              </a:ext>
            </a:extLst>
          </p:cNvPr>
          <p:cNvSpPr>
            <a:spLocks noGrp="1"/>
          </p:cNvSpPr>
          <p:nvPr>
            <p:ph type="title"/>
          </p:nvPr>
        </p:nvSpPr>
        <p:spPr/>
        <p:txBody>
          <a:bodyPr/>
          <a:lstStyle/>
          <a:p>
            <a:r>
              <a:rPr lang="en-GB" dirty="0"/>
              <a:t>FIM4R</a:t>
            </a:r>
          </a:p>
        </p:txBody>
      </p:sp>
      <p:sp>
        <p:nvSpPr>
          <p:cNvPr id="4" name="Slide Number Placeholder 3">
            <a:extLst>
              <a:ext uri="{FF2B5EF4-FFF2-40B4-BE49-F238E27FC236}">
                <a16:creationId xmlns:a16="http://schemas.microsoft.com/office/drawing/2014/main" id="{B86AF26C-5377-AC4E-A807-BD83A6C0335F}"/>
              </a:ext>
            </a:extLst>
          </p:cNvPr>
          <p:cNvSpPr>
            <a:spLocks noGrp="1"/>
          </p:cNvSpPr>
          <p:nvPr>
            <p:ph type="sldNum" sz="quarter" idx="10"/>
          </p:nvPr>
        </p:nvSpPr>
        <p:spPr/>
        <p:txBody>
          <a:bodyPr/>
          <a:lstStyle/>
          <a:p>
            <a:pPr defTabSz="914377"/>
            <a:fld id="{99DB5B91-B4E4-4EE4-BE5C-3E09032CE5EC}" type="slidenum">
              <a:rPr lang="en-GB" smtClean="0"/>
              <a:pPr defTabSz="914377"/>
              <a:t>13</a:t>
            </a:fld>
            <a:endParaRPr lang="en-GB" dirty="0"/>
          </a:p>
        </p:txBody>
      </p:sp>
    </p:spTree>
    <p:extLst>
      <p:ext uri="{BB962C8B-B14F-4D97-AF65-F5344CB8AC3E}">
        <p14:creationId xmlns:p14="http://schemas.microsoft.com/office/powerpoint/2010/main" val="338280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8D9BE-7CDC-9644-AA0F-1DD9E472B359}"/>
              </a:ext>
            </a:extLst>
          </p:cNvPr>
          <p:cNvSpPr>
            <a:spLocks noGrp="1"/>
          </p:cNvSpPr>
          <p:nvPr>
            <p:ph idx="1"/>
          </p:nvPr>
        </p:nvSpPr>
        <p:spPr/>
        <p:txBody>
          <a:bodyPr>
            <a:normAutofit/>
          </a:bodyPr>
          <a:lstStyle/>
          <a:p>
            <a:pPr lvl="1"/>
            <a:r>
              <a:rPr lang="en-GB" dirty="0"/>
              <a:t>OIDC MDSS development </a:t>
            </a:r>
          </a:p>
          <a:p>
            <a:pPr lvl="1"/>
            <a:r>
              <a:rPr lang="en-GB" dirty="0"/>
              <a:t>policy meshing</a:t>
            </a:r>
          </a:p>
          <a:p>
            <a:pPr lvl="1"/>
            <a:r>
              <a:rPr lang="en-GB" dirty="0"/>
              <a:t>pilot service with </a:t>
            </a:r>
            <a:r>
              <a:rPr lang="en-GB" dirty="0" err="1"/>
              <a:t>oidcfed.igtf.net</a:t>
            </a:r>
            <a:r>
              <a:rPr lang="en-GB" dirty="0"/>
              <a:t> and link across infrastructures</a:t>
            </a:r>
          </a:p>
          <a:p>
            <a:pPr lvl="1"/>
            <a:r>
              <a:rPr lang="en-GB" dirty="0"/>
              <a:t>review policy framework</a:t>
            </a:r>
          </a:p>
          <a:p>
            <a:pPr lvl="1"/>
            <a:endParaRPr lang="en-GB" dirty="0"/>
          </a:p>
          <a:p>
            <a:r>
              <a:rPr lang="en-GB" i="1" dirty="0"/>
              <a:t>Planning Y1 2019:</a:t>
            </a:r>
            <a:endParaRPr lang="en-GB" dirty="0"/>
          </a:p>
          <a:p>
            <a:pPr lvl="1"/>
            <a:r>
              <a:rPr lang="en-GB" dirty="0"/>
              <a:t>Pushing OIDC MDSS further : </a:t>
            </a:r>
            <a:r>
              <a:rPr lang="en-GB" dirty="0" err="1"/>
              <a:t>Jouke</a:t>
            </a:r>
            <a:r>
              <a:rPr lang="en-GB" dirty="0"/>
              <a:t> / David</a:t>
            </a:r>
          </a:p>
          <a:p>
            <a:endParaRPr lang="en-GB" dirty="0"/>
          </a:p>
        </p:txBody>
      </p:sp>
      <p:sp>
        <p:nvSpPr>
          <p:cNvPr id="3" name="Title 2">
            <a:extLst>
              <a:ext uri="{FF2B5EF4-FFF2-40B4-BE49-F238E27FC236}">
                <a16:creationId xmlns:a16="http://schemas.microsoft.com/office/drawing/2014/main" id="{FD2B06B0-0865-6544-A39D-A26E418DB816}"/>
              </a:ext>
            </a:extLst>
          </p:cNvPr>
          <p:cNvSpPr>
            <a:spLocks noGrp="1"/>
          </p:cNvSpPr>
          <p:nvPr>
            <p:ph type="title"/>
          </p:nvPr>
        </p:nvSpPr>
        <p:spPr/>
        <p:txBody>
          <a:bodyPr/>
          <a:lstStyle/>
          <a:p>
            <a:r>
              <a:rPr lang="en-GB" dirty="0"/>
              <a:t>Enabling (</a:t>
            </a:r>
            <a:r>
              <a:rPr lang="en-GB" dirty="0" err="1"/>
              <a:t>Snctfi</a:t>
            </a:r>
            <a:r>
              <a:rPr lang="en-GB" dirty="0"/>
              <a:t>) communities and proxies through OIDC Federation meshes</a:t>
            </a:r>
          </a:p>
        </p:txBody>
      </p:sp>
      <p:sp>
        <p:nvSpPr>
          <p:cNvPr id="4" name="Slide Number Placeholder 3">
            <a:extLst>
              <a:ext uri="{FF2B5EF4-FFF2-40B4-BE49-F238E27FC236}">
                <a16:creationId xmlns:a16="http://schemas.microsoft.com/office/drawing/2014/main" id="{B86AF26C-5377-AC4E-A807-BD83A6C0335F}"/>
              </a:ext>
            </a:extLst>
          </p:cNvPr>
          <p:cNvSpPr>
            <a:spLocks noGrp="1"/>
          </p:cNvSpPr>
          <p:nvPr>
            <p:ph type="sldNum" sz="quarter" idx="10"/>
          </p:nvPr>
        </p:nvSpPr>
        <p:spPr/>
        <p:txBody>
          <a:bodyPr/>
          <a:lstStyle/>
          <a:p>
            <a:pPr defTabSz="914377"/>
            <a:fld id="{99DB5B91-B4E4-4EE4-BE5C-3E09032CE5EC}" type="slidenum">
              <a:rPr lang="en-GB" smtClean="0"/>
              <a:pPr defTabSz="914377"/>
              <a:t>14</a:t>
            </a:fld>
            <a:endParaRPr lang="en-GB" dirty="0"/>
          </a:p>
        </p:txBody>
      </p:sp>
    </p:spTree>
    <p:extLst>
      <p:ext uri="{BB962C8B-B14F-4D97-AF65-F5344CB8AC3E}">
        <p14:creationId xmlns:p14="http://schemas.microsoft.com/office/powerpoint/2010/main" val="22356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824DAE-FF95-B44C-8C55-8212CA48F144}"/>
              </a:ext>
            </a:extLst>
          </p:cNvPr>
          <p:cNvSpPr>
            <a:spLocks noGrp="1"/>
          </p:cNvSpPr>
          <p:nvPr>
            <p:ph idx="1"/>
          </p:nvPr>
        </p:nvSpPr>
        <p:spPr/>
        <p:txBody>
          <a:bodyPr/>
          <a:lstStyle/>
          <a:p>
            <a:pPr marL="0" indent="0">
              <a:buNone/>
            </a:pPr>
            <a:r>
              <a:rPr lang="en-GB" dirty="0"/>
              <a:t>FIM4R</a:t>
            </a:r>
          </a:p>
          <a:p>
            <a:r>
              <a:rPr lang="en-GB" dirty="0"/>
              <a:t>Can we support more / other ? </a:t>
            </a:r>
          </a:p>
          <a:p>
            <a:r>
              <a:rPr lang="en-GB" dirty="0"/>
              <a:t>Webinars of AARC work ?</a:t>
            </a:r>
          </a:p>
          <a:p>
            <a:endParaRPr lang="en-GB" dirty="0"/>
          </a:p>
          <a:p>
            <a:pPr marL="0" indent="0">
              <a:buNone/>
            </a:pPr>
            <a:r>
              <a:rPr lang="en-GB" dirty="0"/>
              <a:t>ISGC 2020</a:t>
            </a:r>
          </a:p>
          <a:p>
            <a:r>
              <a:rPr lang="en-GB" dirty="0"/>
              <a:t>Can we reach out to other communities, get new input?</a:t>
            </a:r>
          </a:p>
          <a:p>
            <a:endParaRPr lang="en-GB" dirty="0"/>
          </a:p>
          <a:p>
            <a:pPr marL="0" indent="0">
              <a:buNone/>
            </a:pPr>
            <a:r>
              <a:rPr lang="en-GB" dirty="0"/>
              <a:t>… </a:t>
            </a:r>
          </a:p>
          <a:p>
            <a:endParaRPr lang="en-GB" dirty="0"/>
          </a:p>
          <a:p>
            <a:endParaRPr lang="en-GB" dirty="0"/>
          </a:p>
          <a:p>
            <a:endParaRPr lang="en-GB" dirty="0"/>
          </a:p>
        </p:txBody>
      </p:sp>
      <p:sp>
        <p:nvSpPr>
          <p:cNvPr id="3" name="Title 2">
            <a:extLst>
              <a:ext uri="{FF2B5EF4-FFF2-40B4-BE49-F238E27FC236}">
                <a16:creationId xmlns:a16="http://schemas.microsoft.com/office/drawing/2014/main" id="{1FCF0597-594C-8648-A4A9-EBFD5C4D2194}"/>
              </a:ext>
            </a:extLst>
          </p:cNvPr>
          <p:cNvSpPr>
            <a:spLocks noGrp="1"/>
          </p:cNvSpPr>
          <p:nvPr>
            <p:ph type="title"/>
          </p:nvPr>
        </p:nvSpPr>
        <p:spPr/>
        <p:txBody>
          <a:bodyPr/>
          <a:lstStyle/>
          <a:p>
            <a:r>
              <a:rPr lang="en-GB" dirty="0"/>
              <a:t>Outreach &amp; Communities</a:t>
            </a:r>
          </a:p>
        </p:txBody>
      </p:sp>
      <p:sp>
        <p:nvSpPr>
          <p:cNvPr id="4" name="Slide Number Placeholder 3">
            <a:extLst>
              <a:ext uri="{FF2B5EF4-FFF2-40B4-BE49-F238E27FC236}">
                <a16:creationId xmlns:a16="http://schemas.microsoft.com/office/drawing/2014/main" id="{E7C96F8B-E70F-FD4F-9E46-DEF495472A22}"/>
              </a:ext>
            </a:extLst>
          </p:cNvPr>
          <p:cNvSpPr>
            <a:spLocks noGrp="1"/>
          </p:cNvSpPr>
          <p:nvPr>
            <p:ph type="sldNum" sz="quarter" idx="10"/>
          </p:nvPr>
        </p:nvSpPr>
        <p:spPr/>
        <p:txBody>
          <a:bodyPr/>
          <a:lstStyle/>
          <a:p>
            <a:pPr defTabSz="914377"/>
            <a:fld id="{99DB5B91-B4E4-4EE4-BE5C-3E09032CE5EC}" type="slidenum">
              <a:rPr lang="en-GB" smtClean="0"/>
              <a:pPr defTabSz="914377"/>
              <a:t>15</a:t>
            </a:fld>
            <a:endParaRPr lang="en-GB" dirty="0"/>
          </a:p>
        </p:txBody>
      </p:sp>
    </p:spTree>
    <p:extLst>
      <p:ext uri="{BB962C8B-B14F-4D97-AF65-F5344CB8AC3E}">
        <p14:creationId xmlns:p14="http://schemas.microsoft.com/office/powerpoint/2010/main" val="2186427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txBox="1">
            <a:spLocks noChangeArrowheads="1"/>
          </p:cNvSpPr>
          <p:nvPr/>
        </p:nvSpPr>
        <p:spPr bwMode="auto">
          <a:xfrm>
            <a:off x="848735" y="2226246"/>
            <a:ext cx="4400273" cy="710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pPr>
              <a:spcBef>
                <a:spcPct val="20000"/>
              </a:spcBef>
              <a:buClr>
                <a:srgbClr val="B4D100"/>
              </a:buClr>
              <a:buSzPct val="80000"/>
            </a:pPr>
            <a:r>
              <a:rPr lang="en-US" sz="4800" dirty="0">
                <a:solidFill>
                  <a:schemeClr val="bg1"/>
                </a:solidFill>
                <a:latin typeface="+mn-lt"/>
              </a:rPr>
              <a:t>Any questions?</a:t>
            </a:r>
          </a:p>
          <a:p>
            <a:pPr>
              <a:spcBef>
                <a:spcPct val="20000"/>
              </a:spcBef>
              <a:buClr>
                <a:srgbClr val="B4D100"/>
              </a:buClr>
              <a:buSzPct val="80000"/>
            </a:pPr>
            <a:r>
              <a:rPr lang="en-US" dirty="0" err="1">
                <a:solidFill>
                  <a:schemeClr val="bg1"/>
                </a:solidFill>
                <a:latin typeface="+mn-lt"/>
              </a:rPr>
              <a:t>maarten.kremers@surfnet.nl</a:t>
            </a:r>
            <a:endParaRPr lang="en-US" dirty="0">
              <a:solidFill>
                <a:schemeClr val="bg1"/>
              </a:solidFill>
              <a:latin typeface="+mn-lt"/>
            </a:endParaRPr>
          </a:p>
          <a:p>
            <a:pPr eaLnBrk="1" hangingPunct="1">
              <a:spcBef>
                <a:spcPct val="20000"/>
              </a:spcBef>
              <a:buClr>
                <a:srgbClr val="B4D100"/>
              </a:buClr>
              <a:buSzPct val="80000"/>
            </a:pPr>
            <a:endParaRPr lang="en-US" sz="1800" dirty="0">
              <a:solidFill>
                <a:schemeClr val="bg1"/>
              </a:solidFill>
              <a:latin typeface="Arial" charset="0"/>
            </a:endParaRPr>
          </a:p>
        </p:txBody>
      </p:sp>
      <p:sp>
        <p:nvSpPr>
          <p:cNvPr id="12" name="Rectangle 2"/>
          <p:cNvSpPr txBox="1">
            <a:spLocks noChangeArrowheads="1"/>
          </p:cNvSpPr>
          <p:nvPr/>
        </p:nvSpPr>
        <p:spPr bwMode="auto">
          <a:xfrm>
            <a:off x="848735" y="1459258"/>
            <a:ext cx="5397326" cy="10179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5" tIns="45718" rIns="91435" bIns="45718"/>
          <a:lstStyle>
            <a:lvl1pPr defTabSz="1016000">
              <a:defRPr sz="2400">
                <a:solidFill>
                  <a:schemeClr val="tx1"/>
                </a:solidFill>
                <a:latin typeface="Times" charset="0"/>
              </a:defRPr>
            </a:lvl1pPr>
            <a:lvl2pPr marL="742950" indent="-285750" defTabSz="1016000">
              <a:defRPr sz="2400">
                <a:solidFill>
                  <a:schemeClr val="tx1"/>
                </a:solidFill>
                <a:latin typeface="Times" charset="0"/>
              </a:defRPr>
            </a:lvl2pPr>
            <a:lvl3pPr marL="1143000" indent="-228600" defTabSz="1016000">
              <a:defRPr sz="2400">
                <a:solidFill>
                  <a:schemeClr val="tx1"/>
                </a:solidFill>
                <a:latin typeface="Times" charset="0"/>
              </a:defRPr>
            </a:lvl3pPr>
            <a:lvl4pPr marL="1600200" indent="-228600" defTabSz="1016000">
              <a:defRPr sz="2400">
                <a:solidFill>
                  <a:schemeClr val="tx1"/>
                </a:solidFill>
                <a:latin typeface="Times" charset="0"/>
              </a:defRPr>
            </a:lvl4pPr>
            <a:lvl5pPr marL="2057400" indent="-228600" defTabSz="1016000">
              <a:defRPr sz="2400">
                <a:solidFill>
                  <a:schemeClr val="tx1"/>
                </a:solidFill>
                <a:latin typeface="Times" charset="0"/>
              </a:defRPr>
            </a:lvl5pPr>
            <a:lvl6pPr marL="2514600" indent="-228600" defTabSz="1016000" eaLnBrk="0" fontAlgn="base" hangingPunct="0">
              <a:spcBef>
                <a:spcPct val="0"/>
              </a:spcBef>
              <a:spcAft>
                <a:spcPct val="0"/>
              </a:spcAft>
              <a:defRPr sz="2400">
                <a:solidFill>
                  <a:schemeClr val="tx1"/>
                </a:solidFill>
                <a:latin typeface="Times" charset="0"/>
              </a:defRPr>
            </a:lvl6pPr>
            <a:lvl7pPr marL="2971800" indent="-228600" defTabSz="1016000" eaLnBrk="0" fontAlgn="base" hangingPunct="0">
              <a:spcBef>
                <a:spcPct val="0"/>
              </a:spcBef>
              <a:spcAft>
                <a:spcPct val="0"/>
              </a:spcAft>
              <a:defRPr sz="2400">
                <a:solidFill>
                  <a:schemeClr val="tx1"/>
                </a:solidFill>
                <a:latin typeface="Times" charset="0"/>
              </a:defRPr>
            </a:lvl7pPr>
            <a:lvl8pPr marL="3429000" indent="-228600" defTabSz="1016000" eaLnBrk="0" fontAlgn="base" hangingPunct="0">
              <a:spcBef>
                <a:spcPct val="0"/>
              </a:spcBef>
              <a:spcAft>
                <a:spcPct val="0"/>
              </a:spcAft>
              <a:defRPr sz="2400">
                <a:solidFill>
                  <a:schemeClr val="tx1"/>
                </a:solidFill>
                <a:latin typeface="Times" charset="0"/>
              </a:defRPr>
            </a:lvl8pPr>
            <a:lvl9pPr marL="3886200" indent="-228600" defTabSz="1016000" eaLnBrk="0" fontAlgn="base" hangingPunct="0">
              <a:spcBef>
                <a:spcPct val="0"/>
              </a:spcBef>
              <a:spcAft>
                <a:spcPct val="0"/>
              </a:spcAft>
              <a:defRPr sz="2400">
                <a:solidFill>
                  <a:schemeClr val="tx1"/>
                </a:solidFill>
                <a:latin typeface="Times" charset="0"/>
              </a:defRPr>
            </a:lvl9pPr>
          </a:lstStyle>
          <a:p>
            <a:r>
              <a:rPr lang="en-GB" sz="4800" b="1" dirty="0">
                <a:solidFill>
                  <a:schemeClr val="accent4"/>
                </a:solidFill>
                <a:latin typeface="+mn-lt"/>
              </a:rPr>
              <a:t>Thank you</a:t>
            </a:r>
          </a:p>
        </p:txBody>
      </p:sp>
      <p:sp>
        <p:nvSpPr>
          <p:cNvPr id="5" name="TextBox 4">
            <a:extLst>
              <a:ext uri="{FF2B5EF4-FFF2-40B4-BE49-F238E27FC236}">
                <a16:creationId xmlns:a16="http://schemas.microsoft.com/office/drawing/2014/main" id="{C87936E2-00C5-470E-9013-2970A7B184F1}"/>
              </a:ext>
            </a:extLst>
          </p:cNvPr>
          <p:cNvSpPr txBox="1"/>
          <p:nvPr/>
        </p:nvSpPr>
        <p:spPr>
          <a:xfrm>
            <a:off x="7720555" y="5717297"/>
            <a:ext cx="4471445" cy="954107"/>
          </a:xfrm>
          <a:prstGeom prst="rect">
            <a:avLst/>
          </a:prstGeom>
          <a:noFill/>
        </p:spPr>
        <p:txBody>
          <a:bodyPr wrap="square" rtlCol="0">
            <a:spAutoFit/>
          </a:bodyPr>
          <a:lstStyle/>
          <a:p>
            <a:pPr algn="l"/>
            <a:r>
              <a:rPr lang="en-GB" sz="1400" dirty="0">
                <a:solidFill>
                  <a:schemeClr val="bg1"/>
                </a:solidFill>
              </a:rPr>
              <a:t>As part of the GÉANT 2020 Framework Partnership Agreement (FPA), the project receives funding from the European Union's Horizon 2020 research and innovation programme under Grant Agreement No. 856726  (GN4-3).​​​</a:t>
            </a:r>
          </a:p>
        </p:txBody>
      </p:sp>
      <p:sp>
        <p:nvSpPr>
          <p:cNvPr id="2" name="TextBox 1">
            <a:extLst>
              <a:ext uri="{FF2B5EF4-FFF2-40B4-BE49-F238E27FC236}">
                <a16:creationId xmlns:a16="http://schemas.microsoft.com/office/drawing/2014/main" id="{4E5939E6-15F9-42E8-B541-D04A0BC16894}"/>
              </a:ext>
            </a:extLst>
          </p:cNvPr>
          <p:cNvSpPr txBox="1"/>
          <p:nvPr/>
        </p:nvSpPr>
        <p:spPr>
          <a:xfrm>
            <a:off x="9839739" y="427383"/>
            <a:ext cx="1636538" cy="369332"/>
          </a:xfrm>
          <a:prstGeom prst="rect">
            <a:avLst/>
          </a:prstGeom>
          <a:solidFill>
            <a:srgbClr val="FFFF00"/>
          </a:solidFill>
        </p:spPr>
        <p:txBody>
          <a:bodyPr wrap="none" rtlCol="0">
            <a:spAutoFit/>
          </a:bodyPr>
          <a:lstStyle/>
          <a:p>
            <a:r>
              <a:rPr lang="en-GB" dirty="0"/>
              <a:t>USE FOR GN4-3</a:t>
            </a:r>
          </a:p>
        </p:txBody>
      </p:sp>
      <p:pic>
        <p:nvPicPr>
          <p:cNvPr id="8" name="Picture 7">
            <a:extLst>
              <a:ext uri="{FF2B5EF4-FFF2-40B4-BE49-F238E27FC236}">
                <a16:creationId xmlns:a16="http://schemas.microsoft.com/office/drawing/2014/main" id="{CA4E326B-BDC6-4E99-8A17-75DC9A3731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7687" y="5771912"/>
            <a:ext cx="621727" cy="422438"/>
          </a:xfrm>
          <a:prstGeom prst="rect">
            <a:avLst/>
          </a:prstGeom>
        </p:spPr>
      </p:pic>
    </p:spTree>
    <p:extLst>
      <p:ext uri="{BB962C8B-B14F-4D97-AF65-F5344CB8AC3E}">
        <p14:creationId xmlns:p14="http://schemas.microsoft.com/office/powerpoint/2010/main" val="1610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207AD7-D5BB-4A51-94FF-DAF30F8F80F6}"/>
              </a:ext>
            </a:extLst>
          </p:cNvPr>
          <p:cNvSpPr>
            <a:spLocks noGrp="1"/>
          </p:cNvSpPr>
          <p:nvPr>
            <p:ph idx="1"/>
          </p:nvPr>
        </p:nvSpPr>
        <p:spPr/>
        <p:txBody>
          <a:bodyPr>
            <a:normAutofit/>
          </a:bodyPr>
          <a:lstStyle/>
          <a:p>
            <a:pPr marL="0" indent="0">
              <a:buNone/>
            </a:pPr>
            <a:endParaRPr lang="en-GB" sz="4800" dirty="0"/>
          </a:p>
          <a:p>
            <a:pPr marL="0" indent="0">
              <a:buNone/>
            </a:pPr>
            <a:endParaRPr lang="en-GB" sz="4800" dirty="0"/>
          </a:p>
          <a:p>
            <a:pPr marL="0" indent="0" algn="ctr">
              <a:buNone/>
            </a:pPr>
            <a:r>
              <a:rPr lang="en-GB" sz="4800" dirty="0"/>
              <a:t>Y1 Review and Y2 Planning of the GN4-3 Enabling Communities Policy Task</a:t>
            </a:r>
          </a:p>
        </p:txBody>
      </p:sp>
      <p:sp>
        <p:nvSpPr>
          <p:cNvPr id="4" name="Slide Number Placeholder 3">
            <a:extLst>
              <a:ext uri="{FF2B5EF4-FFF2-40B4-BE49-F238E27FC236}">
                <a16:creationId xmlns:a16="http://schemas.microsoft.com/office/drawing/2014/main" id="{4CD5C7E0-A625-4D9D-8B21-5438A0DDC8E4}"/>
              </a:ext>
            </a:extLst>
          </p:cNvPr>
          <p:cNvSpPr>
            <a:spLocks noGrp="1"/>
          </p:cNvSpPr>
          <p:nvPr>
            <p:ph type="sldNum" sz="quarter" idx="10"/>
          </p:nvPr>
        </p:nvSpPr>
        <p:spPr/>
        <p:txBody>
          <a:bodyPr/>
          <a:lstStyle/>
          <a:p>
            <a:pPr defTabSz="914377"/>
            <a:fld id="{99DB5B91-B4E4-4EE4-BE5C-3E09032CE5EC}" type="slidenum">
              <a:rPr lang="en-GB" smtClean="0"/>
              <a:pPr defTabSz="914377"/>
              <a:t>2</a:t>
            </a:fld>
            <a:endParaRPr lang="en-GB" dirty="0"/>
          </a:p>
        </p:txBody>
      </p:sp>
    </p:spTree>
    <p:extLst>
      <p:ext uri="{BB962C8B-B14F-4D97-AF65-F5344CB8AC3E}">
        <p14:creationId xmlns:p14="http://schemas.microsoft.com/office/powerpoint/2010/main" val="381480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28781D-99AC-1842-AEE0-7F0CE2548D1F}"/>
              </a:ext>
            </a:extLst>
          </p:cNvPr>
          <p:cNvSpPr>
            <a:spLocks noGrp="1"/>
          </p:cNvSpPr>
          <p:nvPr>
            <p:ph idx="1"/>
          </p:nvPr>
        </p:nvSpPr>
        <p:spPr/>
        <p:txBody>
          <a:bodyPr/>
          <a:lstStyle/>
          <a:p>
            <a:r>
              <a:rPr lang="en-GB" dirty="0"/>
              <a:t>Introduction</a:t>
            </a:r>
          </a:p>
          <a:p>
            <a:r>
              <a:rPr lang="en-GB" dirty="0"/>
              <a:t>Y1 Review </a:t>
            </a:r>
          </a:p>
          <a:p>
            <a:r>
              <a:rPr lang="en-GB" dirty="0"/>
              <a:t>Y2 Planning</a:t>
            </a:r>
          </a:p>
          <a:p>
            <a:r>
              <a:rPr lang="en-GB" dirty="0"/>
              <a:t>Outreach activities</a:t>
            </a:r>
          </a:p>
          <a:p>
            <a:pPr marL="0" indent="0">
              <a:buNone/>
            </a:pPr>
            <a:endParaRPr lang="en-GB" dirty="0"/>
          </a:p>
        </p:txBody>
      </p:sp>
      <p:sp>
        <p:nvSpPr>
          <p:cNvPr id="3" name="Title 2">
            <a:extLst>
              <a:ext uri="{FF2B5EF4-FFF2-40B4-BE49-F238E27FC236}">
                <a16:creationId xmlns:a16="http://schemas.microsoft.com/office/drawing/2014/main" id="{84AF3CF2-2A9E-114B-99A9-11E522BEAFB8}"/>
              </a:ext>
            </a:extLst>
          </p:cNvPr>
          <p:cNvSpPr>
            <a:spLocks noGrp="1"/>
          </p:cNvSpPr>
          <p:nvPr>
            <p:ph type="title"/>
          </p:nvPr>
        </p:nvSpPr>
        <p:spPr/>
        <p:txBody>
          <a:bodyPr/>
          <a:lstStyle/>
          <a:p>
            <a:r>
              <a:rPr lang="en-GB" dirty="0"/>
              <a:t>Agenda</a:t>
            </a:r>
          </a:p>
        </p:txBody>
      </p:sp>
      <p:sp>
        <p:nvSpPr>
          <p:cNvPr id="4" name="Slide Number Placeholder 3">
            <a:extLst>
              <a:ext uri="{FF2B5EF4-FFF2-40B4-BE49-F238E27FC236}">
                <a16:creationId xmlns:a16="http://schemas.microsoft.com/office/drawing/2014/main" id="{3D761E31-7366-6541-B539-7D8240E5A2BD}"/>
              </a:ext>
            </a:extLst>
          </p:cNvPr>
          <p:cNvSpPr>
            <a:spLocks noGrp="1"/>
          </p:cNvSpPr>
          <p:nvPr>
            <p:ph type="sldNum" sz="quarter" idx="10"/>
          </p:nvPr>
        </p:nvSpPr>
        <p:spPr/>
        <p:txBody>
          <a:bodyPr/>
          <a:lstStyle/>
          <a:p>
            <a:pPr defTabSz="914377"/>
            <a:fld id="{99DB5B91-B4E4-4EE4-BE5C-3E09032CE5EC}" type="slidenum">
              <a:rPr lang="en-GB" smtClean="0"/>
              <a:pPr defTabSz="914377"/>
              <a:t>3</a:t>
            </a:fld>
            <a:endParaRPr lang="en-GB" dirty="0"/>
          </a:p>
        </p:txBody>
      </p:sp>
    </p:spTree>
    <p:extLst>
      <p:ext uri="{BB962C8B-B14F-4D97-AF65-F5344CB8AC3E}">
        <p14:creationId xmlns:p14="http://schemas.microsoft.com/office/powerpoint/2010/main" val="423967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30E425-DEFA-5E45-9FE3-D8AC149BAC5B}"/>
              </a:ext>
            </a:extLst>
          </p:cNvPr>
          <p:cNvSpPr>
            <a:spLocks noGrp="1"/>
          </p:cNvSpPr>
          <p:nvPr>
            <p:ph idx="1"/>
          </p:nvPr>
        </p:nvSpPr>
        <p:spPr>
          <a:xfrm>
            <a:off x="884419" y="1723868"/>
            <a:ext cx="9009089" cy="4287188"/>
          </a:xfrm>
        </p:spPr>
        <p:txBody>
          <a:bodyPr>
            <a:normAutofit/>
          </a:bodyPr>
          <a:lstStyle/>
          <a:p>
            <a:pPr marL="0" indent="0" algn="ctr">
              <a:buNone/>
            </a:pPr>
            <a:r>
              <a:rPr lang="en-GB" sz="3600" i="1" dirty="0"/>
              <a:t>The 'eScience Global Engagement' of </a:t>
            </a:r>
            <a:r>
              <a:rPr lang="en-GB" sz="3600" i="1" dirty="0" err="1"/>
              <a:t>EnCo</a:t>
            </a:r>
            <a:r>
              <a:rPr lang="en-GB" sz="3600" i="1" dirty="0"/>
              <a:t> in the GEANT project is there to support those developments in the policy and best practice areas that would benefit the community at large, and do that by means of supporting the work in the existing forums such as WISE, FIM4R, IGTF, REFEDS, AARC-community, and the research and e-Infra communities directly.</a:t>
            </a:r>
          </a:p>
        </p:txBody>
      </p:sp>
      <p:sp>
        <p:nvSpPr>
          <p:cNvPr id="3" name="Title 2">
            <a:extLst>
              <a:ext uri="{FF2B5EF4-FFF2-40B4-BE49-F238E27FC236}">
                <a16:creationId xmlns:a16="http://schemas.microsoft.com/office/drawing/2014/main" id="{C47F2A60-C70B-F34B-9CB1-7E2DB68E7650}"/>
              </a:ext>
            </a:extLst>
          </p:cNvPr>
          <p:cNvSpPr>
            <a:spLocks noGrp="1"/>
          </p:cNvSpPr>
          <p:nvPr>
            <p:ph type="title"/>
          </p:nvPr>
        </p:nvSpPr>
        <p:spPr/>
        <p:txBody>
          <a:bodyPr/>
          <a:lstStyle/>
          <a:p>
            <a:r>
              <a:rPr lang="en-GB" dirty="0"/>
              <a:t>Introduction</a:t>
            </a:r>
          </a:p>
        </p:txBody>
      </p:sp>
      <p:sp>
        <p:nvSpPr>
          <p:cNvPr id="4" name="Slide Number Placeholder 3">
            <a:extLst>
              <a:ext uri="{FF2B5EF4-FFF2-40B4-BE49-F238E27FC236}">
                <a16:creationId xmlns:a16="http://schemas.microsoft.com/office/drawing/2014/main" id="{4202D19D-74CB-AB40-810D-E33A709C8DD2}"/>
              </a:ext>
            </a:extLst>
          </p:cNvPr>
          <p:cNvSpPr>
            <a:spLocks noGrp="1"/>
          </p:cNvSpPr>
          <p:nvPr>
            <p:ph type="sldNum" sz="quarter" idx="10"/>
          </p:nvPr>
        </p:nvSpPr>
        <p:spPr/>
        <p:txBody>
          <a:bodyPr/>
          <a:lstStyle/>
          <a:p>
            <a:pPr defTabSz="914377"/>
            <a:fld id="{99DB5B91-B4E4-4EE4-BE5C-3E09032CE5EC}" type="slidenum">
              <a:rPr lang="en-GB" smtClean="0"/>
              <a:pPr defTabSz="914377"/>
              <a:t>4</a:t>
            </a:fld>
            <a:endParaRPr lang="en-GB" dirty="0"/>
          </a:p>
        </p:txBody>
      </p:sp>
    </p:spTree>
    <p:extLst>
      <p:ext uri="{BB962C8B-B14F-4D97-AF65-F5344CB8AC3E}">
        <p14:creationId xmlns:p14="http://schemas.microsoft.com/office/powerpoint/2010/main" val="144977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33DF41-323E-4A44-9DBC-577EE0098739}"/>
              </a:ext>
            </a:extLst>
          </p:cNvPr>
          <p:cNvSpPr>
            <a:spLocks noGrp="1"/>
          </p:cNvSpPr>
          <p:nvPr>
            <p:ph idx="1"/>
          </p:nvPr>
        </p:nvSpPr>
        <p:spPr/>
        <p:txBody>
          <a:bodyPr>
            <a:normAutofit/>
          </a:bodyPr>
          <a:lstStyle/>
          <a:p>
            <a:pPr marL="0" indent="0">
              <a:buNone/>
            </a:pPr>
            <a:r>
              <a:rPr lang="en-GB" b="1" dirty="0"/>
              <a:t>Involved people</a:t>
            </a:r>
          </a:p>
          <a:p>
            <a:pPr marL="0" indent="0">
              <a:buNone/>
            </a:pPr>
            <a:r>
              <a:rPr lang="en-GB" dirty="0"/>
              <a:t>David </a:t>
            </a:r>
            <a:r>
              <a:rPr lang="en-GB" dirty="0" err="1"/>
              <a:t>Groep</a:t>
            </a:r>
            <a:r>
              <a:rPr lang="en-GB" dirty="0"/>
              <a:t> (coordinator)		Hannah Short</a:t>
            </a:r>
            <a:br>
              <a:rPr lang="en-GB" dirty="0"/>
            </a:br>
            <a:r>
              <a:rPr lang="en-GB" dirty="0"/>
              <a:t>Maarten Kremers			</a:t>
            </a:r>
            <a:r>
              <a:rPr lang="en-GB" dirty="0" err="1"/>
              <a:t>Uros</a:t>
            </a:r>
            <a:r>
              <a:rPr lang="en-GB" dirty="0"/>
              <a:t> </a:t>
            </a:r>
            <a:r>
              <a:rPr lang="en-GB" dirty="0" err="1"/>
              <a:t>Stevanovic</a:t>
            </a:r>
            <a:r>
              <a:rPr lang="en-GB" dirty="0"/>
              <a:t> 	</a:t>
            </a:r>
            <a:br>
              <a:rPr lang="en-GB" dirty="0"/>
            </a:br>
            <a:r>
              <a:rPr lang="en-GB" dirty="0"/>
              <a:t>Mikael Linden				 </a:t>
            </a:r>
            <a:r>
              <a:rPr lang="en-GB" dirty="0" err="1"/>
              <a:t>Jule</a:t>
            </a:r>
            <a:r>
              <a:rPr lang="en-GB" dirty="0"/>
              <a:t> Ziegler</a:t>
            </a:r>
            <a:br>
              <a:rPr lang="en-GB" dirty="0"/>
            </a:br>
            <a:endParaRPr lang="en-GB" dirty="0"/>
          </a:p>
          <a:p>
            <a:pPr marL="0" indent="0">
              <a:buNone/>
            </a:pPr>
            <a:endParaRPr lang="en-GB" i="1" dirty="0"/>
          </a:p>
          <a:p>
            <a:pPr marL="0" indent="0" algn="ctr">
              <a:buNone/>
            </a:pPr>
            <a:r>
              <a:rPr lang="en-GB" i="1" dirty="0"/>
              <a:t>but keep in mind that it - by design - engages far wider, expands on the </a:t>
            </a:r>
            <a:r>
              <a:rPr lang="en-GB" i="1" dirty="0">
                <a:hlinkClick r:id="rId2"/>
              </a:rPr>
              <a:t>AARC Policy and Best Practice activities</a:t>
            </a:r>
            <a:r>
              <a:rPr lang="en-GB" i="1" dirty="0"/>
              <a:t>, and the team includes many collaborators from across the </a:t>
            </a:r>
            <a:r>
              <a:rPr lang="en-GB" i="1" dirty="0">
                <a:hlinkClick r:id="rId3"/>
              </a:rPr>
              <a:t>eduGAIN</a:t>
            </a:r>
            <a:r>
              <a:rPr lang="en-GB" i="1" dirty="0"/>
              <a:t>, </a:t>
            </a:r>
            <a:r>
              <a:rPr lang="en-GB" i="1" dirty="0">
                <a:hlinkClick r:id="rId4"/>
              </a:rPr>
              <a:t>EGI</a:t>
            </a:r>
            <a:r>
              <a:rPr lang="en-GB" i="1" dirty="0"/>
              <a:t>, </a:t>
            </a:r>
            <a:r>
              <a:rPr lang="en-GB" i="1" dirty="0">
                <a:hlinkClick r:id="rId5"/>
              </a:rPr>
              <a:t>EUDAT</a:t>
            </a:r>
            <a:r>
              <a:rPr lang="en-GB" i="1" dirty="0"/>
              <a:t>, </a:t>
            </a:r>
            <a:r>
              <a:rPr lang="en-GB" i="1" dirty="0">
                <a:hlinkClick r:id="rId6"/>
              </a:rPr>
              <a:t>EOSC</a:t>
            </a:r>
            <a:r>
              <a:rPr lang="en-GB" i="1" dirty="0"/>
              <a:t>, </a:t>
            </a:r>
            <a:r>
              <a:rPr lang="en-GB" i="1" dirty="0">
                <a:hlinkClick r:id="rId7"/>
              </a:rPr>
              <a:t>FIM4R</a:t>
            </a:r>
            <a:r>
              <a:rPr lang="en-GB" i="1" dirty="0"/>
              <a:t>, </a:t>
            </a:r>
            <a:r>
              <a:rPr lang="en-GB" i="1" dirty="0">
                <a:hlinkClick r:id="rId8"/>
              </a:rPr>
              <a:t>GEANT</a:t>
            </a:r>
            <a:r>
              <a:rPr lang="en-GB" i="1" dirty="0"/>
              <a:t>, </a:t>
            </a:r>
            <a:r>
              <a:rPr lang="en-GB" i="1" dirty="0">
                <a:hlinkClick r:id="rId9"/>
              </a:rPr>
              <a:t>IGTF</a:t>
            </a:r>
            <a:r>
              <a:rPr lang="en-GB" i="1" dirty="0"/>
              <a:t>, </a:t>
            </a:r>
            <a:r>
              <a:rPr lang="en-GB" i="1" dirty="0">
                <a:hlinkClick r:id="rId10"/>
              </a:rPr>
              <a:t>PRACE</a:t>
            </a:r>
            <a:r>
              <a:rPr lang="en-GB" i="1" dirty="0"/>
              <a:t>, </a:t>
            </a:r>
            <a:r>
              <a:rPr lang="en-GB" i="1" dirty="0">
                <a:hlinkClick r:id="rId11"/>
              </a:rPr>
              <a:t>REFEDS</a:t>
            </a:r>
            <a:r>
              <a:rPr lang="en-GB" i="1" dirty="0"/>
              <a:t>, and </a:t>
            </a:r>
            <a:r>
              <a:rPr lang="en-GB" i="1" dirty="0">
                <a:hlinkClick r:id="rId12"/>
              </a:rPr>
              <a:t>WISE </a:t>
            </a:r>
            <a:r>
              <a:rPr lang="en-GB" i="1" dirty="0"/>
              <a:t>communities</a:t>
            </a:r>
            <a:endParaRPr lang="en-GB" dirty="0"/>
          </a:p>
        </p:txBody>
      </p:sp>
      <p:sp>
        <p:nvSpPr>
          <p:cNvPr id="3" name="Title 2">
            <a:extLst>
              <a:ext uri="{FF2B5EF4-FFF2-40B4-BE49-F238E27FC236}">
                <a16:creationId xmlns:a16="http://schemas.microsoft.com/office/drawing/2014/main" id="{61EB6001-DEB9-D74B-B3AE-D1D15E686CCA}"/>
              </a:ext>
            </a:extLst>
          </p:cNvPr>
          <p:cNvSpPr>
            <a:spLocks noGrp="1"/>
          </p:cNvSpPr>
          <p:nvPr>
            <p:ph type="title"/>
          </p:nvPr>
        </p:nvSpPr>
        <p:spPr/>
        <p:txBody>
          <a:bodyPr/>
          <a:lstStyle/>
          <a:p>
            <a:r>
              <a:rPr lang="en-GB" dirty="0"/>
              <a:t>Introduction</a:t>
            </a:r>
          </a:p>
        </p:txBody>
      </p:sp>
      <p:sp>
        <p:nvSpPr>
          <p:cNvPr id="4" name="Slide Number Placeholder 3">
            <a:extLst>
              <a:ext uri="{FF2B5EF4-FFF2-40B4-BE49-F238E27FC236}">
                <a16:creationId xmlns:a16="http://schemas.microsoft.com/office/drawing/2014/main" id="{6CCD63A6-9CC7-A442-8B6C-7E1626750DE5}"/>
              </a:ext>
            </a:extLst>
          </p:cNvPr>
          <p:cNvSpPr>
            <a:spLocks noGrp="1"/>
          </p:cNvSpPr>
          <p:nvPr>
            <p:ph type="sldNum" sz="quarter" idx="10"/>
          </p:nvPr>
        </p:nvSpPr>
        <p:spPr/>
        <p:txBody>
          <a:bodyPr/>
          <a:lstStyle/>
          <a:p>
            <a:pPr defTabSz="914377"/>
            <a:fld id="{99DB5B91-B4E4-4EE4-BE5C-3E09032CE5EC}" type="slidenum">
              <a:rPr lang="en-GB" smtClean="0"/>
              <a:pPr defTabSz="914377"/>
              <a:t>5</a:t>
            </a:fld>
            <a:endParaRPr lang="en-GB" dirty="0"/>
          </a:p>
        </p:txBody>
      </p:sp>
    </p:spTree>
    <p:extLst>
      <p:ext uri="{BB962C8B-B14F-4D97-AF65-F5344CB8AC3E}">
        <p14:creationId xmlns:p14="http://schemas.microsoft.com/office/powerpoint/2010/main" val="360618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E05D96-8A02-5248-BC82-26B49F08E0C5}"/>
              </a:ext>
            </a:extLst>
          </p:cNvPr>
          <p:cNvSpPr>
            <a:spLocks noGrp="1"/>
          </p:cNvSpPr>
          <p:nvPr>
            <p:ph idx="1"/>
          </p:nvPr>
        </p:nvSpPr>
        <p:spPr/>
        <p:txBody>
          <a:bodyPr/>
          <a:lstStyle/>
          <a:p>
            <a:pPr marL="0" indent="0">
              <a:buNone/>
            </a:pPr>
            <a:r>
              <a:rPr lang="en-GB" b="1" dirty="0"/>
              <a:t>Per topic</a:t>
            </a:r>
          </a:p>
          <a:p>
            <a:r>
              <a:rPr lang="en-GB" dirty="0"/>
              <a:t>What did we contribute to in Y1</a:t>
            </a:r>
          </a:p>
          <a:p>
            <a:r>
              <a:rPr lang="en-GB" dirty="0"/>
              <a:t>What do we want to reach or contribute to in Y2</a:t>
            </a:r>
          </a:p>
          <a:p>
            <a:pPr marL="0" indent="0">
              <a:buNone/>
            </a:pPr>
            <a:endParaRPr lang="en-GB" dirty="0"/>
          </a:p>
          <a:p>
            <a:pPr marL="0" indent="0">
              <a:buNone/>
            </a:pPr>
            <a:r>
              <a:rPr lang="en-GB" b="1" dirty="0"/>
              <a:t>In general</a:t>
            </a:r>
          </a:p>
          <a:p>
            <a:r>
              <a:rPr lang="en-GB" dirty="0"/>
              <a:t>Topics to drop / to add ?</a:t>
            </a:r>
          </a:p>
          <a:p>
            <a:r>
              <a:rPr lang="en-GB" dirty="0"/>
              <a:t>Outreach</a:t>
            </a:r>
          </a:p>
        </p:txBody>
      </p:sp>
      <p:sp>
        <p:nvSpPr>
          <p:cNvPr id="3" name="Title 2">
            <a:extLst>
              <a:ext uri="{FF2B5EF4-FFF2-40B4-BE49-F238E27FC236}">
                <a16:creationId xmlns:a16="http://schemas.microsoft.com/office/drawing/2014/main" id="{4D33540B-90D7-3444-B04C-C470ACA99FB3}"/>
              </a:ext>
            </a:extLst>
          </p:cNvPr>
          <p:cNvSpPr>
            <a:spLocks noGrp="1"/>
          </p:cNvSpPr>
          <p:nvPr>
            <p:ph type="title"/>
          </p:nvPr>
        </p:nvSpPr>
        <p:spPr/>
        <p:txBody>
          <a:bodyPr/>
          <a:lstStyle/>
          <a:p>
            <a:r>
              <a:rPr lang="en-GB" dirty="0"/>
              <a:t>Y1 Review and Y2 planning</a:t>
            </a:r>
          </a:p>
        </p:txBody>
      </p:sp>
      <p:sp>
        <p:nvSpPr>
          <p:cNvPr id="4" name="Slide Number Placeholder 3">
            <a:extLst>
              <a:ext uri="{FF2B5EF4-FFF2-40B4-BE49-F238E27FC236}">
                <a16:creationId xmlns:a16="http://schemas.microsoft.com/office/drawing/2014/main" id="{314AEE82-C685-AB42-ABF6-31F166AC5E21}"/>
              </a:ext>
            </a:extLst>
          </p:cNvPr>
          <p:cNvSpPr>
            <a:spLocks noGrp="1"/>
          </p:cNvSpPr>
          <p:nvPr>
            <p:ph type="sldNum" sz="quarter" idx="10"/>
          </p:nvPr>
        </p:nvSpPr>
        <p:spPr/>
        <p:txBody>
          <a:bodyPr/>
          <a:lstStyle/>
          <a:p>
            <a:pPr defTabSz="914377"/>
            <a:fld id="{99DB5B91-B4E4-4EE4-BE5C-3E09032CE5EC}" type="slidenum">
              <a:rPr lang="en-GB" smtClean="0"/>
              <a:pPr defTabSz="914377"/>
              <a:t>6</a:t>
            </a:fld>
            <a:endParaRPr lang="en-GB" dirty="0"/>
          </a:p>
        </p:txBody>
      </p:sp>
    </p:spTree>
    <p:extLst>
      <p:ext uri="{BB962C8B-B14F-4D97-AF65-F5344CB8AC3E}">
        <p14:creationId xmlns:p14="http://schemas.microsoft.com/office/powerpoint/2010/main" val="2111713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8D9BE-7CDC-9644-AA0F-1DD9E472B359}"/>
              </a:ext>
            </a:extLst>
          </p:cNvPr>
          <p:cNvSpPr>
            <a:spLocks noGrp="1"/>
          </p:cNvSpPr>
          <p:nvPr>
            <p:ph idx="1"/>
          </p:nvPr>
        </p:nvSpPr>
        <p:spPr/>
        <p:txBody>
          <a:bodyPr>
            <a:normAutofit/>
          </a:bodyPr>
          <a:lstStyle/>
          <a:p>
            <a:pPr marL="0" indent="0">
              <a:buNone/>
            </a:pPr>
            <a:r>
              <a:rPr lang="en-GB" dirty="0"/>
              <a:t>Steps to take:</a:t>
            </a:r>
          </a:p>
          <a:p>
            <a:pPr lvl="1"/>
            <a:r>
              <a:rPr lang="en-GB" dirty="0"/>
              <a:t>Guidelines development</a:t>
            </a:r>
          </a:p>
          <a:p>
            <a:pPr lvl="1"/>
            <a:r>
              <a:rPr lang="en-GB" dirty="0"/>
              <a:t>Selection points per phase / year</a:t>
            </a:r>
          </a:p>
          <a:p>
            <a:pPr lvl="1"/>
            <a:r>
              <a:rPr lang="en-GB" dirty="0"/>
              <a:t>Assessment -&gt; Spiders diagram</a:t>
            </a:r>
          </a:p>
          <a:p>
            <a:pPr lvl="1"/>
            <a:r>
              <a:rPr lang="en-GB" dirty="0"/>
              <a:t>Baseline for their benefit</a:t>
            </a:r>
          </a:p>
          <a:p>
            <a:endParaRPr lang="en-GB" i="1" dirty="0"/>
          </a:p>
          <a:p>
            <a:pPr marL="0" indent="0">
              <a:buNone/>
            </a:pPr>
            <a:r>
              <a:rPr lang="en-GB" i="1" dirty="0"/>
              <a:t>Planning Y1 2019: </a:t>
            </a:r>
            <a:endParaRPr lang="en-GB" dirty="0"/>
          </a:p>
          <a:p>
            <a:pPr lvl="1"/>
            <a:r>
              <a:rPr lang="en-GB" dirty="0"/>
              <a:t>Contribute effort in WISE - </a:t>
            </a:r>
            <a:r>
              <a:rPr lang="en-GB" dirty="0" err="1"/>
              <a:t>Uros</a:t>
            </a:r>
            <a:r>
              <a:rPr lang="en-GB" dirty="0"/>
              <a:t> &amp; </a:t>
            </a:r>
            <a:r>
              <a:rPr lang="en-GB" dirty="0" err="1"/>
              <a:t>DavidG</a:t>
            </a:r>
            <a:endParaRPr lang="en-GB" dirty="0"/>
          </a:p>
          <a:p>
            <a:pPr lvl="1"/>
            <a:r>
              <a:rPr lang="en-GB" dirty="0"/>
              <a:t>Aim for the guidelines to be finished</a:t>
            </a:r>
          </a:p>
          <a:p>
            <a:pPr lvl="1"/>
            <a:r>
              <a:rPr lang="en-GB" dirty="0"/>
              <a:t>Align with the other people in the WISE SCI WG</a:t>
            </a:r>
          </a:p>
          <a:p>
            <a:pPr marL="0" indent="0">
              <a:buNone/>
            </a:pPr>
            <a:endParaRPr lang="en-GB" dirty="0"/>
          </a:p>
        </p:txBody>
      </p:sp>
      <p:sp>
        <p:nvSpPr>
          <p:cNvPr id="3" name="Title 2">
            <a:extLst>
              <a:ext uri="{FF2B5EF4-FFF2-40B4-BE49-F238E27FC236}">
                <a16:creationId xmlns:a16="http://schemas.microsoft.com/office/drawing/2014/main" id="{FD2B06B0-0865-6544-A39D-A26E418DB816}"/>
              </a:ext>
            </a:extLst>
          </p:cNvPr>
          <p:cNvSpPr>
            <a:spLocks noGrp="1"/>
          </p:cNvSpPr>
          <p:nvPr>
            <p:ph type="title"/>
          </p:nvPr>
        </p:nvSpPr>
        <p:spPr/>
        <p:txBody>
          <a:bodyPr/>
          <a:lstStyle/>
          <a:p>
            <a:r>
              <a:rPr lang="en-GB" dirty="0"/>
              <a:t>SCI evolution and assessment to trust</a:t>
            </a:r>
          </a:p>
        </p:txBody>
      </p:sp>
      <p:sp>
        <p:nvSpPr>
          <p:cNvPr id="4" name="Slide Number Placeholder 3">
            <a:extLst>
              <a:ext uri="{FF2B5EF4-FFF2-40B4-BE49-F238E27FC236}">
                <a16:creationId xmlns:a16="http://schemas.microsoft.com/office/drawing/2014/main" id="{B86AF26C-5377-AC4E-A807-BD83A6C0335F}"/>
              </a:ext>
            </a:extLst>
          </p:cNvPr>
          <p:cNvSpPr>
            <a:spLocks noGrp="1"/>
          </p:cNvSpPr>
          <p:nvPr>
            <p:ph type="sldNum" sz="quarter" idx="10"/>
          </p:nvPr>
        </p:nvSpPr>
        <p:spPr/>
        <p:txBody>
          <a:bodyPr/>
          <a:lstStyle/>
          <a:p>
            <a:pPr defTabSz="914377"/>
            <a:fld id="{99DB5B91-B4E4-4EE4-BE5C-3E09032CE5EC}" type="slidenum">
              <a:rPr lang="en-GB" smtClean="0"/>
              <a:pPr defTabSz="914377"/>
              <a:t>7</a:t>
            </a:fld>
            <a:endParaRPr lang="en-GB" dirty="0"/>
          </a:p>
        </p:txBody>
      </p:sp>
    </p:spTree>
    <p:extLst>
      <p:ext uri="{BB962C8B-B14F-4D97-AF65-F5344CB8AC3E}">
        <p14:creationId xmlns:p14="http://schemas.microsoft.com/office/powerpoint/2010/main" val="87598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8D9BE-7CDC-9644-AA0F-1DD9E472B359}"/>
              </a:ext>
            </a:extLst>
          </p:cNvPr>
          <p:cNvSpPr>
            <a:spLocks noGrp="1"/>
          </p:cNvSpPr>
          <p:nvPr>
            <p:ph idx="1"/>
          </p:nvPr>
        </p:nvSpPr>
        <p:spPr/>
        <p:txBody>
          <a:bodyPr>
            <a:normAutofit/>
          </a:bodyPr>
          <a:lstStyle/>
          <a:p>
            <a:pPr marL="0" indent="0">
              <a:buNone/>
            </a:pPr>
            <a:r>
              <a:rPr lang="en-GB" dirty="0"/>
              <a:t>Steps to take:</a:t>
            </a:r>
          </a:p>
          <a:p>
            <a:pPr lvl="1"/>
            <a:r>
              <a:rPr lang="en-GB" dirty="0"/>
              <a:t>Many different challenges to be coordinated </a:t>
            </a:r>
            <a:r>
              <a:rPr lang="en-NL" dirty="0"/>
              <a:t>🙂 </a:t>
            </a:r>
          </a:p>
          <a:p>
            <a:pPr lvl="1"/>
            <a:r>
              <a:rPr lang="en-GB" dirty="0"/>
              <a:t>List of type of challenges &amp; putting it on the wiki</a:t>
            </a:r>
          </a:p>
          <a:p>
            <a:pPr lvl="1"/>
            <a:r>
              <a:rPr lang="en-GB" dirty="0"/>
              <a:t>Create a shared calendar</a:t>
            </a:r>
          </a:p>
          <a:p>
            <a:pPr lvl="1"/>
            <a:r>
              <a:rPr lang="en-GB" dirty="0"/>
              <a:t>Invite infrastructure who challenge their own infra</a:t>
            </a:r>
          </a:p>
          <a:p>
            <a:pPr marL="0" indent="0">
              <a:buNone/>
            </a:pPr>
            <a:r>
              <a:rPr lang="en-GB" i="1" dirty="0"/>
              <a:t>Planning Y1 2019:</a:t>
            </a:r>
            <a:endParaRPr lang="en-GB" dirty="0"/>
          </a:p>
          <a:p>
            <a:pPr lvl="1"/>
            <a:r>
              <a:rPr lang="en-GB" dirty="0"/>
              <a:t>Contribute effort in WISE / REFEDS / IGTF - Hannah &amp; </a:t>
            </a:r>
            <a:r>
              <a:rPr lang="en-GB" dirty="0" err="1"/>
              <a:t>DavidG</a:t>
            </a:r>
            <a:endParaRPr lang="en-GB" dirty="0"/>
          </a:p>
          <a:p>
            <a:pPr lvl="1"/>
            <a:r>
              <a:rPr lang="en-GB" dirty="0"/>
              <a:t>Aim for charter/scope, get challenges on wiki &amp; shared calendar of challenges</a:t>
            </a:r>
          </a:p>
          <a:p>
            <a:pPr lvl="1"/>
            <a:r>
              <a:rPr lang="en-GB" dirty="0"/>
              <a:t>Align with the other people in the WISE SCCC JWG</a:t>
            </a:r>
          </a:p>
        </p:txBody>
      </p:sp>
      <p:sp>
        <p:nvSpPr>
          <p:cNvPr id="3" name="Title 2">
            <a:extLst>
              <a:ext uri="{FF2B5EF4-FFF2-40B4-BE49-F238E27FC236}">
                <a16:creationId xmlns:a16="http://schemas.microsoft.com/office/drawing/2014/main" id="{FD2B06B0-0865-6544-A39D-A26E418DB816}"/>
              </a:ext>
            </a:extLst>
          </p:cNvPr>
          <p:cNvSpPr>
            <a:spLocks noGrp="1"/>
          </p:cNvSpPr>
          <p:nvPr>
            <p:ph type="title"/>
          </p:nvPr>
        </p:nvSpPr>
        <p:spPr/>
        <p:txBody>
          <a:bodyPr/>
          <a:lstStyle/>
          <a:p>
            <a:r>
              <a:rPr lang="en-GB" dirty="0"/>
              <a:t>SCCC - Security Communications Challenge Coordination Joint Working Group </a:t>
            </a:r>
          </a:p>
        </p:txBody>
      </p:sp>
      <p:sp>
        <p:nvSpPr>
          <p:cNvPr id="4" name="Slide Number Placeholder 3">
            <a:extLst>
              <a:ext uri="{FF2B5EF4-FFF2-40B4-BE49-F238E27FC236}">
                <a16:creationId xmlns:a16="http://schemas.microsoft.com/office/drawing/2014/main" id="{B86AF26C-5377-AC4E-A807-BD83A6C0335F}"/>
              </a:ext>
            </a:extLst>
          </p:cNvPr>
          <p:cNvSpPr>
            <a:spLocks noGrp="1"/>
          </p:cNvSpPr>
          <p:nvPr>
            <p:ph type="sldNum" sz="quarter" idx="10"/>
          </p:nvPr>
        </p:nvSpPr>
        <p:spPr/>
        <p:txBody>
          <a:bodyPr/>
          <a:lstStyle/>
          <a:p>
            <a:pPr defTabSz="914377"/>
            <a:fld id="{99DB5B91-B4E4-4EE4-BE5C-3E09032CE5EC}" type="slidenum">
              <a:rPr lang="en-GB" smtClean="0"/>
              <a:pPr defTabSz="914377"/>
              <a:t>8</a:t>
            </a:fld>
            <a:endParaRPr lang="en-GB" dirty="0"/>
          </a:p>
        </p:txBody>
      </p:sp>
    </p:spTree>
    <p:extLst>
      <p:ext uri="{BB962C8B-B14F-4D97-AF65-F5344CB8AC3E}">
        <p14:creationId xmlns:p14="http://schemas.microsoft.com/office/powerpoint/2010/main" val="2065864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88D9BE-7CDC-9644-AA0F-1DD9E472B359}"/>
              </a:ext>
            </a:extLst>
          </p:cNvPr>
          <p:cNvSpPr>
            <a:spLocks noGrp="1"/>
          </p:cNvSpPr>
          <p:nvPr>
            <p:ph idx="1"/>
          </p:nvPr>
        </p:nvSpPr>
        <p:spPr/>
        <p:txBody>
          <a:bodyPr>
            <a:normAutofit fontScale="85000" lnSpcReduction="20000"/>
          </a:bodyPr>
          <a:lstStyle/>
          <a:p>
            <a:pPr marL="0" indent="0">
              <a:buNone/>
            </a:pPr>
            <a:r>
              <a:rPr lang="en-GB" dirty="0"/>
              <a:t>Steps to take</a:t>
            </a:r>
          </a:p>
          <a:p>
            <a:pPr lvl="1"/>
            <a:r>
              <a:rPr lang="en-GB" dirty="0"/>
              <a:t>Working out FAQ: Technical &amp; Best practices</a:t>
            </a:r>
          </a:p>
          <a:p>
            <a:pPr lvl="1"/>
            <a:r>
              <a:rPr lang="en-GB" dirty="0"/>
              <a:t>Outreach to research </a:t>
            </a:r>
            <a:r>
              <a:rPr lang="en-GB" dirty="0" err="1"/>
              <a:t>communites</a:t>
            </a:r>
            <a:endParaRPr lang="en-GB" dirty="0"/>
          </a:p>
          <a:p>
            <a:pPr lvl="2"/>
            <a:r>
              <a:rPr lang="en-GB" dirty="0"/>
              <a:t>Find the right conferences</a:t>
            </a:r>
          </a:p>
          <a:p>
            <a:pPr lvl="2"/>
            <a:r>
              <a:rPr lang="en-GB" dirty="0"/>
              <a:t>Find research </a:t>
            </a:r>
            <a:r>
              <a:rPr lang="en-GB" dirty="0" err="1"/>
              <a:t>collabs</a:t>
            </a:r>
            <a:r>
              <a:rPr lang="en-GB" dirty="0"/>
              <a:t> to request the RAF profiles</a:t>
            </a:r>
          </a:p>
          <a:p>
            <a:pPr lvl="2"/>
            <a:r>
              <a:rPr lang="en-GB" dirty="0"/>
              <a:t>Stories / Blogs experience</a:t>
            </a:r>
          </a:p>
          <a:p>
            <a:pPr lvl="2"/>
            <a:r>
              <a:rPr lang="en-GB" dirty="0"/>
              <a:t>IANA registry (6711) -&gt; Put in REFEDS profile</a:t>
            </a:r>
          </a:p>
          <a:p>
            <a:pPr lvl="1"/>
            <a:r>
              <a:rPr lang="en-GB" dirty="0"/>
              <a:t>Logo for assurance and more in general (should we make a 2x2 square on who supports what?)</a:t>
            </a:r>
          </a:p>
          <a:p>
            <a:pPr marL="0" indent="0">
              <a:buNone/>
            </a:pPr>
            <a:endParaRPr lang="en-GB" i="1" dirty="0"/>
          </a:p>
          <a:p>
            <a:pPr marL="0" indent="0">
              <a:buNone/>
            </a:pPr>
            <a:r>
              <a:rPr lang="en-GB" i="1" dirty="0"/>
              <a:t>Planning Y1 2019</a:t>
            </a:r>
            <a:endParaRPr lang="en-GB" dirty="0"/>
          </a:p>
          <a:p>
            <a:pPr lvl="1"/>
            <a:r>
              <a:rPr lang="en-GB" dirty="0"/>
              <a:t>Contribute in REFEDS - </a:t>
            </a:r>
            <a:r>
              <a:rPr lang="en-GB" dirty="0" err="1"/>
              <a:t>Jule</a:t>
            </a:r>
            <a:endParaRPr lang="en-GB" dirty="0"/>
          </a:p>
          <a:p>
            <a:pPr lvl="1"/>
            <a:r>
              <a:rPr lang="en-GB" dirty="0"/>
              <a:t>Aim for finish FAQ &amp; Outreach</a:t>
            </a:r>
          </a:p>
          <a:p>
            <a:pPr lvl="1"/>
            <a:r>
              <a:rPr lang="en-GB" dirty="0"/>
              <a:t>Align with the other people in the REFEDS Assurance WG</a:t>
            </a:r>
          </a:p>
        </p:txBody>
      </p:sp>
      <p:sp>
        <p:nvSpPr>
          <p:cNvPr id="3" name="Title 2">
            <a:extLst>
              <a:ext uri="{FF2B5EF4-FFF2-40B4-BE49-F238E27FC236}">
                <a16:creationId xmlns:a16="http://schemas.microsoft.com/office/drawing/2014/main" id="{FD2B06B0-0865-6544-A39D-A26E418DB816}"/>
              </a:ext>
            </a:extLst>
          </p:cNvPr>
          <p:cNvSpPr>
            <a:spLocks noGrp="1"/>
          </p:cNvSpPr>
          <p:nvPr>
            <p:ph type="title"/>
          </p:nvPr>
        </p:nvSpPr>
        <p:spPr/>
        <p:txBody>
          <a:bodyPr/>
          <a:lstStyle/>
          <a:p>
            <a:r>
              <a:rPr lang="en-GB" dirty="0"/>
              <a:t>Assurance Profiles</a:t>
            </a:r>
          </a:p>
        </p:txBody>
      </p:sp>
      <p:sp>
        <p:nvSpPr>
          <p:cNvPr id="4" name="Slide Number Placeholder 3">
            <a:extLst>
              <a:ext uri="{FF2B5EF4-FFF2-40B4-BE49-F238E27FC236}">
                <a16:creationId xmlns:a16="http://schemas.microsoft.com/office/drawing/2014/main" id="{B86AF26C-5377-AC4E-A807-BD83A6C0335F}"/>
              </a:ext>
            </a:extLst>
          </p:cNvPr>
          <p:cNvSpPr>
            <a:spLocks noGrp="1"/>
          </p:cNvSpPr>
          <p:nvPr>
            <p:ph type="sldNum" sz="quarter" idx="10"/>
          </p:nvPr>
        </p:nvSpPr>
        <p:spPr/>
        <p:txBody>
          <a:bodyPr/>
          <a:lstStyle/>
          <a:p>
            <a:pPr defTabSz="914377"/>
            <a:fld id="{99DB5B91-B4E4-4EE4-BE5C-3E09032CE5EC}" type="slidenum">
              <a:rPr lang="en-GB" smtClean="0"/>
              <a:pPr defTabSz="914377"/>
              <a:t>9</a:t>
            </a:fld>
            <a:endParaRPr lang="en-GB" dirty="0"/>
          </a:p>
        </p:txBody>
      </p:sp>
    </p:spTree>
    <p:extLst>
      <p:ext uri="{BB962C8B-B14F-4D97-AF65-F5344CB8AC3E}">
        <p14:creationId xmlns:p14="http://schemas.microsoft.com/office/powerpoint/2010/main" val="3542639501"/>
      </p:ext>
    </p:extLst>
  </p:cSld>
  <p:clrMapOvr>
    <a:masterClrMapping/>
  </p:clrMapOvr>
</p:sld>
</file>

<file path=ppt/theme/theme1.xml><?xml version="1.0" encoding="utf-8"?>
<a:theme xmlns:a="http://schemas.openxmlformats.org/drawingml/2006/main" name="GEANT EC Revie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st practice for GN4-2 Period 2 EC Review AM.pptx  -  Read-Only" id="{4CAFA2D0-1A7D-467D-A1FC-E32C0EF6E44D}" vid="{AA3F1CD6-7679-4B7F-89BC-8EEDE5B651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F65519F8D811D04CA3DCC8D1BAB7A630" ma:contentTypeVersion="1" ma:contentTypeDescription="Create a new document." ma:contentTypeScope="" ma:versionID="7b01e4a74c5c210c6a8093be93fa2e4b">
  <xsd:schema xmlns:xsd="http://www.w3.org/2001/XMLSchema" xmlns:xs="http://www.w3.org/2001/XMLSchema" xmlns:p="http://schemas.microsoft.com/office/2006/metadata/properties" xmlns:ns1="http://schemas.microsoft.com/sharepoint/v3" xmlns:ns2="e2e8627e-9120-4592-bf70-1c86d23ddb27" xmlns:ns3="33c70a20-266a-45ad-bf4a-dd457e1766dc" targetNamespace="http://schemas.microsoft.com/office/2006/metadata/properties" ma:root="true" ma:fieldsID="e1a02ba93cf82f7fdc7a65e9f5d656dc" ns1:_="" ns2:_="" ns3:_="">
    <xsd:import namespace="http://schemas.microsoft.com/sharepoint/v3"/>
    <xsd:import namespace="e2e8627e-9120-4592-bf70-1c86d23ddb27"/>
    <xsd:import namespace="33c70a20-266a-45ad-bf4a-dd457e1766dc"/>
    <xsd:element name="properties">
      <xsd:complexType>
        <xsd:sequence>
          <xsd:element name="documentManagement">
            <xsd:complexType>
              <xsd:all>
                <xsd:element ref="ns2:_dlc_DocId" minOccurs="0"/>
                <xsd:element ref="ns2:_dlc_DocIdUrl" minOccurs="0"/>
                <xsd:element ref="ns2:_dlc_DocIdPersistId" minOccurs="0"/>
                <xsd:element ref="ns3:Document_x0020_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2"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e8627e-9120-4592-bf70-1c86d23ddb2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3c70a20-266a-45ad-bf4a-dd457e1766dc" elementFormDefault="qualified">
    <xsd:import namespace="http://schemas.microsoft.com/office/2006/documentManagement/types"/>
    <xsd:import namespace="http://schemas.microsoft.com/office/infopath/2007/PartnerControls"/>
    <xsd:element name="Document_x0020_ID" ma:index="11" nillable="true" ma:displayName="Document ID" ma:internalName="Document_x0020_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_dlc_DocId xmlns="e2e8627e-9120-4592-bf70-1c86d23ddb27">N7PTXPAKPZVS-511-21</_dlc_DocId>
    <Document_x0020_ID xmlns="33c70a20-266a-45ad-bf4a-dd457e1766dc" xsi:nil="true"/>
    <_dlc_DocIdUrl xmlns="e2e8627e-9120-4592-bf70-1c86d23ddb27">
      <Url>https://intranet.geant.org/gn4/1/Management/pmt/GN4-1ECReview/_layouts/15/DocIdRedir.aspx?ID=N7PTXPAKPZVS-511-21</Url>
      <Description>N7PTXPAKPZVS-511-21</Description>
    </_dlc_DocIdUrl>
  </documentManagement>
</p:properties>
</file>

<file path=customXml/itemProps1.xml><?xml version="1.0" encoding="utf-8"?>
<ds:datastoreItem xmlns:ds="http://schemas.openxmlformats.org/officeDocument/2006/customXml" ds:itemID="{7FB8DE6F-4723-47CC-BC82-1B35FF707730}">
  <ds:schemaRefs>
    <ds:schemaRef ds:uri="http://schemas.microsoft.com/sharepoint/v3/contenttype/forms"/>
  </ds:schemaRefs>
</ds:datastoreItem>
</file>

<file path=customXml/itemProps2.xml><?xml version="1.0" encoding="utf-8"?>
<ds:datastoreItem xmlns:ds="http://schemas.openxmlformats.org/officeDocument/2006/customXml" ds:itemID="{D5FDE185-CAA1-433B-A977-AE9D6C1FFB42}">
  <ds:schemaRefs>
    <ds:schemaRef ds:uri="http://schemas.microsoft.com/sharepoint/events"/>
  </ds:schemaRefs>
</ds:datastoreItem>
</file>

<file path=customXml/itemProps3.xml><?xml version="1.0" encoding="utf-8"?>
<ds:datastoreItem xmlns:ds="http://schemas.openxmlformats.org/officeDocument/2006/customXml" ds:itemID="{B82A8CAC-EDA0-4A53-A175-8C5016D19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2e8627e-9120-4592-bf70-1c86d23ddb27"/>
    <ds:schemaRef ds:uri="33c70a20-266a-45ad-bf4a-dd457e1766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FD943FB-BE63-4EA3-9350-2005CF76D58D}">
  <ds:schemaRefs>
    <ds:schemaRef ds:uri="http://schemas.microsoft.com/sharepoint/v3"/>
    <ds:schemaRef ds:uri="http://schemas.openxmlformats.org/package/2006/metadata/core-properties"/>
    <ds:schemaRef ds:uri="http://www.w3.org/XML/1998/namespace"/>
    <ds:schemaRef ds:uri="http://purl.org/dc/terms/"/>
    <ds:schemaRef ds:uri="http://schemas.microsoft.com/office/2006/metadata/properties"/>
    <ds:schemaRef ds:uri="http://purl.org/dc/dcmitype/"/>
    <ds:schemaRef ds:uri="http://schemas.microsoft.com/office/infopath/2007/PartnerControls"/>
    <ds:schemaRef ds:uri="http://schemas.microsoft.com/office/2006/documentManagement/types"/>
    <ds:schemaRef ds:uri="33c70a20-266a-45ad-bf4a-dd457e1766dc"/>
    <ds:schemaRef ds:uri="e2e8627e-9120-4592-bf70-1c86d23ddb27"/>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187</TotalTime>
  <Words>709</Words>
  <Application>Microsoft Macintosh PowerPoint</Application>
  <PresentationFormat>Widescreen</PresentationFormat>
  <Paragraphs>130</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GEANT EC Review</vt:lpstr>
      <vt:lpstr>PowerPoint Presentation</vt:lpstr>
      <vt:lpstr>PowerPoint Presentation</vt:lpstr>
      <vt:lpstr>Agenda</vt:lpstr>
      <vt:lpstr>Introduction</vt:lpstr>
      <vt:lpstr>Introduction</vt:lpstr>
      <vt:lpstr>Y1 Review and Y2 planning</vt:lpstr>
      <vt:lpstr>SCI evolution and assessment to trust</vt:lpstr>
      <vt:lpstr>SCCC - Security Communications Challenge Coordination Joint Working Group </vt:lpstr>
      <vt:lpstr>Assurance Profiles</vt:lpstr>
      <vt:lpstr>SIRTFI</vt:lpstr>
      <vt:lpstr>AA operation guidelines</vt:lpstr>
      <vt:lpstr>Targeted advise on PDK implementation</vt:lpstr>
      <vt:lpstr>FIM4R</vt:lpstr>
      <vt:lpstr>Enabling (Snctfi) communities and proxies through OIDC Federation meshes</vt:lpstr>
      <vt:lpstr>Outreach &amp; Communities</vt:lpstr>
      <vt:lpstr>PowerPoint Presentation</vt:lpstr>
    </vt:vector>
  </TitlesOfParts>
  <Company>DANTE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 for GN4-2 Period 2 EC Review slides GN4-2 Period 2: 1 September 2017 to 31 December 2018 </dc:title>
  <dc:creator>Bridget Hannigan</dc:creator>
  <cp:lastModifiedBy>Maarten Kremers</cp:lastModifiedBy>
  <cp:revision>48</cp:revision>
  <cp:lastPrinted>2016-05-20T16:08:32Z</cp:lastPrinted>
  <dcterms:created xsi:type="dcterms:W3CDTF">2020-01-13T10:18:08Z</dcterms:created>
  <dcterms:modified xsi:type="dcterms:W3CDTF">2020-01-22T13:24:10Z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21940042-bfb9-461c-809f-b0837ff36859</vt:lpwstr>
  </property>
  <property fmtid="{D5CDD505-2E9C-101B-9397-08002B2CF9AE}" pid="3" name="ContentTypeId">
    <vt:lpwstr>0x010100F65519F8D811D04CA3DCC8D1BAB7A630</vt:lpwstr>
  </property>
</Properties>
</file>