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sldIdLst>
    <p:sldId id="418" r:id="rId2"/>
    <p:sldId id="560" r:id="rId3"/>
    <p:sldId id="552" r:id="rId4"/>
    <p:sldId id="553" r:id="rId5"/>
    <p:sldId id="554" r:id="rId6"/>
    <p:sldId id="555" r:id="rId7"/>
    <p:sldId id="561" r:id="rId8"/>
    <p:sldId id="556" r:id="rId9"/>
    <p:sldId id="584" r:id="rId10"/>
    <p:sldId id="410" r:id="rId11"/>
    <p:sldId id="416" r:id="rId12"/>
    <p:sldId id="423" r:id="rId13"/>
    <p:sldId id="417" r:id="rId14"/>
    <p:sldId id="576" r:id="rId15"/>
    <p:sldId id="597" r:id="rId16"/>
    <p:sldId id="574" r:id="rId17"/>
    <p:sldId id="575" r:id="rId18"/>
    <p:sldId id="573" r:id="rId19"/>
    <p:sldId id="568" r:id="rId20"/>
    <p:sldId id="558" r:id="rId21"/>
    <p:sldId id="580" r:id="rId22"/>
    <p:sldId id="354" r:id="rId23"/>
    <p:sldId id="581" r:id="rId24"/>
    <p:sldId id="582" r:id="rId25"/>
    <p:sldId id="583" r:id="rId26"/>
    <p:sldId id="590" r:id="rId27"/>
    <p:sldId id="605" r:id="rId28"/>
    <p:sldId id="488" r:id="rId29"/>
    <p:sldId id="591" r:id="rId30"/>
    <p:sldId id="593" r:id="rId31"/>
    <p:sldId id="594" r:id="rId32"/>
    <p:sldId id="592" r:id="rId33"/>
    <p:sldId id="600" r:id="rId34"/>
    <p:sldId id="595" r:id="rId35"/>
    <p:sldId id="599" r:id="rId36"/>
    <p:sldId id="602" r:id="rId37"/>
    <p:sldId id="578" r:id="rId38"/>
    <p:sldId id="603" r:id="rId39"/>
    <p:sldId id="604" r:id="rId40"/>
    <p:sldId id="567" r:id="rId41"/>
    <p:sldId id="570" r:id="rId42"/>
    <p:sldId id="577" r:id="rId43"/>
    <p:sldId id="607" r:id="rId44"/>
    <p:sldId id="601" r:id="rId45"/>
    <p:sldId id="571" r:id="rId46"/>
    <p:sldId id="562" r:id="rId47"/>
    <p:sldId id="563" r:id="rId48"/>
    <p:sldId id="606" r:id="rId49"/>
    <p:sldId id="596" r:id="rId50"/>
    <p:sldId id="579" r:id="rId51"/>
    <p:sldId id="587" r:id="rId52"/>
    <p:sldId id="566" r:id="rId53"/>
    <p:sldId id="564" r:id="rId54"/>
    <p:sldId id="609" r:id="rId55"/>
    <p:sldId id="565" r:id="rId56"/>
    <p:sldId id="435" r:id="rId57"/>
    <p:sldId id="585" r:id="rId58"/>
    <p:sldId id="608" r:id="rId59"/>
    <p:sldId id="545" r:id="rId60"/>
    <p:sldId id="490" r:id="rId61"/>
    <p:sldId id="47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0FF"/>
    <a:srgbClr val="D100FF"/>
    <a:srgbClr val="BA4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14"/>
    <p:restoredTop sz="94587"/>
  </p:normalViewPr>
  <p:slideViewPr>
    <p:cSldViewPr snapToGrid="0" snapToObjects="1">
      <p:cViewPr varScale="1">
        <p:scale>
          <a:sx n="87" d="100"/>
          <a:sy n="87" d="100"/>
        </p:scale>
        <p:origin x="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5ADE6-6B2B-CE48-ADDD-44BFE337375B}" type="datetimeFigureOut">
              <a:rPr lang="en-US" smtClean="0"/>
              <a:t>6/18/20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40689-823E-1749-B79F-F1ED2548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6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57210-7F66-4993-86DA-C4808AC66EF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879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6215" y="252568"/>
            <a:ext cx="9144000" cy="1754652"/>
          </a:xfrm>
        </p:spPr>
        <p:txBody>
          <a:bodyPr anchor="b"/>
          <a:lstStyle>
            <a:lvl1pPr algn="l">
              <a:defRPr sz="6000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TITLE 1</a:t>
            </a:r>
            <a:br>
              <a:rPr lang="en-US" dirty="0"/>
            </a:br>
            <a:r>
              <a:rPr lang="en-US" dirty="0"/>
              <a:t>LONGER SUBTITLE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34614" y="5085151"/>
            <a:ext cx="4819185" cy="1181835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rgbClr val="7030A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Tristan du </a:t>
            </a:r>
            <a:r>
              <a:rPr lang="en-US" dirty="0" err="1"/>
              <a:t>Pree</a:t>
            </a:r>
            <a:r>
              <a:rPr lang="en-US" dirty="0"/>
              <a:t> (</a:t>
            </a:r>
            <a:r>
              <a:rPr lang="en-US" dirty="0" err="1"/>
              <a:t>Nikhef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Location &amp; Workshop</a:t>
            </a:r>
            <a:br>
              <a:rPr lang="en-US" dirty="0"/>
            </a:br>
            <a:r>
              <a:rPr lang="en-US" dirty="0"/>
              <a:t>Day / Month /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6215" y="6356349"/>
            <a:ext cx="4114800" cy="365125"/>
          </a:xfrm>
        </p:spPr>
        <p:txBody>
          <a:bodyPr/>
          <a:lstStyle/>
          <a:p>
            <a:pPr algn="l"/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0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9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6276"/>
            <a:ext cx="10515600" cy="1325563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1480"/>
            <a:ext cx="10515600" cy="4486275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5"/>
            <a:ext cx="12192000" cy="3651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0503" y="-2429"/>
            <a:ext cx="4114800" cy="365125"/>
          </a:xfrm>
        </p:spPr>
        <p:txBody>
          <a:bodyPr/>
          <a:lstStyle>
            <a:lvl1pPr algn="l"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-433"/>
            <a:ext cx="2743200" cy="365125"/>
          </a:xfrm>
        </p:spPr>
        <p:txBody>
          <a:bodyPr/>
          <a:lstStyle>
            <a:lvl1pPr>
              <a:defRPr b="1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fld id="{9DF59624-1F66-6846-93A7-2F9FBC7248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5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6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8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0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7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89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0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Tristan du Pree (Nikhef) Topical Lectures (18 June 2020)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59624-1F66-6846-93A7-2F9FBC72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1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line.linearcollider.org/2012/09/27/an-ilc-higgs-factory-is-it-enough/higgsfactory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rxiv.org/abs/1905.0376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nikhef.nl/event/1812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nikhef.nl/event/1839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indico.cern.ch/event/801616/timetable/#20190410.detaile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lobaltimes.cn/content/1189391.shtml" TargetMode="Externa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nikhef.nl/event/2090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.org/news/2020-05-energy-recovery-linear-next-generation-physics.html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ebcast.web.cern.ch/event/i924500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/>
          <p:cNvSpPr/>
          <p:nvPr/>
        </p:nvSpPr>
        <p:spPr>
          <a:xfrm>
            <a:off x="583469" y="4094589"/>
            <a:ext cx="6030464" cy="1358292"/>
          </a:xfrm>
          <a:prstGeom prst="arc">
            <a:avLst>
              <a:gd name="adj1" fmla="val 11568746"/>
              <a:gd name="adj2" fmla="val 488561"/>
            </a:avLst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6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0825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photo: J. Wenninger</a:t>
            </a:r>
            <a:endParaRPr lang="en-GB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906377" y="0"/>
            <a:ext cx="16992593" cy="6858000"/>
            <a:chOff x="786608" y="-54911"/>
            <a:chExt cx="12644785" cy="6917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218" y="-54911"/>
              <a:ext cx="9171384" cy="691744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87800" y="4113292"/>
              <a:ext cx="2884972" cy="61740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72772" y="4196756"/>
              <a:ext cx="381668" cy="107375"/>
            </a:xfrm>
            <a:prstGeom prst="ellipse">
              <a:avLst/>
            </a:prstGeom>
            <a:noFill/>
            <a:ln w="28575" cap="flat" cmpd="sng" algn="ctr">
              <a:solidFill>
                <a:srgbClr val="33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3352800" y="3011602"/>
              <a:ext cx="10078593" cy="1638687"/>
            </a:xfrm>
            <a:prstGeom prst="arc">
              <a:avLst>
                <a:gd name="adj1" fmla="val 776254"/>
                <a:gd name="adj2" fmla="val 11036784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786608" y="4073016"/>
              <a:ext cx="5667832" cy="1362322"/>
            </a:xfrm>
            <a:prstGeom prst="arc">
              <a:avLst>
                <a:gd name="adj1" fmla="val 413169"/>
                <a:gd name="adj2" fmla="val 11745777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0" y="327668"/>
            <a:ext cx="12192000" cy="1261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dirty="0">
                <a:solidFill>
                  <a:srgbClr val="FFFF00"/>
                </a:solidFill>
              </a:rPr>
              <a:t>Higgs Physics at</a:t>
            </a:r>
            <a:br>
              <a:rPr lang="en-GB" sz="5400" b="1" dirty="0">
                <a:solidFill>
                  <a:srgbClr val="FFFF00"/>
                </a:solidFill>
              </a:rPr>
            </a:br>
            <a:r>
              <a:rPr lang="en-GB" sz="5400" b="1" dirty="0">
                <a:solidFill>
                  <a:srgbClr val="FFFF00"/>
                </a:solidFill>
              </a:rPr>
              <a:t>The Next Collider?</a:t>
            </a:r>
            <a:endParaRPr lang="en-GB" sz="5400" b="1" dirty="0">
              <a:solidFill>
                <a:srgbClr val="FFFF00"/>
              </a:solidFill>
              <a:latin typeface="Calibri Light" panose="020F030202020403020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941" y="5923457"/>
            <a:ext cx="1551182" cy="6487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TextBox 30"/>
          <p:cNvSpPr txBox="1"/>
          <p:nvPr/>
        </p:nvSpPr>
        <p:spPr>
          <a:xfrm>
            <a:off x="9000082" y="4747472"/>
            <a:ext cx="8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de-DE" sz="2400" dirty="0">
                <a:solidFill>
                  <a:srgbClr val="FFFF00"/>
                </a:solidFill>
                <a:latin typeface="Arial"/>
              </a:rPr>
              <a:t>FCC</a:t>
            </a:r>
            <a:endParaRPr lang="en-GB" sz="24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98324" y="4090748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de-DE" sz="2400" dirty="0">
                <a:solidFill>
                  <a:srgbClr val="00B050"/>
                </a:solidFill>
                <a:latin typeface="Arial"/>
              </a:rPr>
              <a:t>PS</a:t>
            </a:r>
            <a:endParaRPr lang="en-GB" sz="240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3743" y="4741846"/>
            <a:ext cx="8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de-DE" sz="2400" dirty="0">
                <a:solidFill>
                  <a:srgbClr val="00B0F0"/>
                </a:solidFill>
                <a:latin typeface="Arial"/>
              </a:rPr>
              <a:t>SPS</a:t>
            </a:r>
            <a:endParaRPr lang="en-GB" sz="240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603" y="3741747"/>
            <a:ext cx="92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de-DE" sz="2400" dirty="0">
                <a:solidFill>
                  <a:prstClr val="white"/>
                </a:solidFill>
                <a:latin typeface="Arial"/>
              </a:rPr>
              <a:t>LHC</a:t>
            </a:r>
            <a:endParaRPr lang="en-GB" sz="24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31517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photo: J. Wenninger</a:t>
            </a:r>
            <a:endParaRPr lang="en-GB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Tristan du </a:t>
            </a:r>
            <a:r>
              <a:rPr lang="en-US" dirty="0" err="1"/>
              <a:t>Pree</a:t>
            </a:r>
            <a:r>
              <a:rPr lang="en-US" dirty="0"/>
              <a:t> (</a:t>
            </a:r>
            <a:r>
              <a:rPr lang="en-US" dirty="0" err="1"/>
              <a:t>Nikhef</a:t>
            </a:r>
            <a:r>
              <a:rPr lang="en-US" dirty="0"/>
              <a:t>) Topical Lectures (18 June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B32FB-244D-654F-99BA-FC5C4080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76" y="1018302"/>
            <a:ext cx="5523099" cy="5283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3458976" y="1018302"/>
            <a:ext cx="5270687" cy="4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HIGGS COUPLINGS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91C00-CB3A-0A45-82A7-E91244D54D87}"/>
              </a:ext>
            </a:extLst>
          </p:cNvPr>
          <p:cNvSpPr/>
          <p:nvPr/>
        </p:nvSpPr>
        <p:spPr>
          <a:xfrm>
            <a:off x="8416591" y="3087552"/>
            <a:ext cx="679283" cy="189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E8431-4B80-C34A-AE3A-3C8C403B31F9}"/>
              </a:ext>
            </a:extLst>
          </p:cNvPr>
          <p:cNvSpPr/>
          <p:nvPr/>
        </p:nvSpPr>
        <p:spPr>
          <a:xfrm>
            <a:off x="3621505" y="1455070"/>
            <a:ext cx="3416969" cy="43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8C729-D567-A14F-9D25-A25F4CFB1682}"/>
              </a:ext>
            </a:extLst>
          </p:cNvPr>
          <p:cNvSpPr txBox="1"/>
          <p:nvPr/>
        </p:nvSpPr>
        <p:spPr>
          <a:xfrm>
            <a:off x="9770761" y="6443698"/>
            <a:ext cx="289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Wikipedia user </a:t>
            </a:r>
            <a:r>
              <a:rPr lang="en-US" b="1" dirty="0" err="1">
                <a:solidFill>
                  <a:srgbClr val="7030A0"/>
                </a:solidFill>
              </a:rPr>
              <a:t>MissMJ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41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76" y="1018302"/>
            <a:ext cx="5523099" cy="5283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3458976" y="1018302"/>
            <a:ext cx="5270687" cy="4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53526" y="1443039"/>
            <a:ext cx="2619376" cy="830930"/>
          </a:xfrm>
          <a:noFill/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Gauge bosons</a:t>
            </a:r>
          </a:p>
          <a:p>
            <a:pPr lvl="1">
              <a:buFont typeface="Wingdings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WW, ZZ,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</a:rPr>
              <a:t>γγ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nl-NL" dirty="0" err="1">
                <a:solidFill>
                  <a:schemeClr val="accent6">
                    <a:lumMod val="50000"/>
                  </a:schemeClr>
                </a:solidFill>
              </a:rPr>
              <a:t>gg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72275" y="1877515"/>
            <a:ext cx="1185862" cy="4424553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CF50C8-3822-1C4C-A6DE-A5B6300FE1E6}"/>
              </a:ext>
            </a:extLst>
          </p:cNvPr>
          <p:cNvSpPr/>
          <p:nvPr/>
        </p:nvSpPr>
        <p:spPr>
          <a:xfrm>
            <a:off x="8416591" y="3087552"/>
            <a:ext cx="679283" cy="189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357A52-BE0D-1F49-A3AA-91E6B9CD48EF}"/>
              </a:ext>
            </a:extLst>
          </p:cNvPr>
          <p:cNvSpPr/>
          <p:nvPr/>
        </p:nvSpPr>
        <p:spPr>
          <a:xfrm>
            <a:off x="3621505" y="1455070"/>
            <a:ext cx="3416969" cy="43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39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76" y="1018302"/>
            <a:ext cx="5523099" cy="5283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3458976" y="1018302"/>
            <a:ext cx="5270687" cy="4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442404" y="5446345"/>
            <a:ext cx="4676775" cy="9851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dirty="0">
                <a:solidFill>
                  <a:schemeClr val="accent2"/>
                </a:solidFill>
              </a:rPr>
              <a:t>3</a:t>
            </a:r>
            <a:r>
              <a:rPr lang="en-US" baseline="30000" dirty="0">
                <a:solidFill>
                  <a:schemeClr val="accent2"/>
                </a:solidFill>
              </a:rPr>
              <a:t>rd</a:t>
            </a:r>
            <a:r>
              <a:rPr lang="en-US" dirty="0">
                <a:solidFill>
                  <a:schemeClr val="accent2"/>
                </a:solidFill>
              </a:rPr>
              <a:t> generation fermions</a:t>
            </a:r>
          </a:p>
          <a:p>
            <a:pPr lvl="1">
              <a:buFont typeface="Wingdings" charset="2"/>
              <a:buChar char="ü"/>
            </a:pPr>
            <a:r>
              <a:rPr lang="en-US" dirty="0" err="1">
                <a:solidFill>
                  <a:schemeClr val="accent2"/>
                </a:solidFill>
              </a:rPr>
              <a:t>ttH</a:t>
            </a:r>
            <a:r>
              <a:rPr lang="en-US" dirty="0">
                <a:solidFill>
                  <a:schemeClr val="accent2"/>
                </a:solidFill>
              </a:rPr>
              <a:t>, </a:t>
            </a:r>
            <a:r>
              <a:rPr lang="en-US" dirty="0" err="1">
                <a:solidFill>
                  <a:schemeClr val="accent2"/>
                </a:solidFill>
              </a:rPr>
              <a:t>H</a:t>
            </a:r>
            <a:r>
              <a:rPr lang="en-US" dirty="0" err="1">
                <a:solidFill>
                  <a:schemeClr val="accent2"/>
                </a:solidFill>
                <a:sym typeface="Wingdings"/>
              </a:rPr>
              <a:t>bb</a:t>
            </a:r>
            <a:r>
              <a:rPr lang="en-US" dirty="0">
                <a:solidFill>
                  <a:schemeClr val="accent2"/>
                </a:solidFill>
                <a:sym typeface="Wingdings"/>
              </a:rPr>
              <a:t>, H</a:t>
            </a:r>
            <a:r>
              <a:rPr lang="el-GR" dirty="0" err="1">
                <a:solidFill>
                  <a:schemeClr val="accent2"/>
                </a:solidFill>
              </a:rPr>
              <a:t>ττ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0A1E27-C08C-F746-9ACF-D164B3475BF3}"/>
              </a:ext>
            </a:extLst>
          </p:cNvPr>
          <p:cNvSpPr/>
          <p:nvPr/>
        </p:nvSpPr>
        <p:spPr>
          <a:xfrm>
            <a:off x="8416591" y="3087552"/>
            <a:ext cx="679283" cy="189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17F51C-C9DD-8D44-A30A-6E28C0F8BED5}"/>
              </a:ext>
            </a:extLst>
          </p:cNvPr>
          <p:cNvSpPr/>
          <p:nvPr/>
        </p:nvSpPr>
        <p:spPr>
          <a:xfrm>
            <a:off x="3621505" y="1455070"/>
            <a:ext cx="3416969" cy="43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58AF2A3-F564-7140-AA97-46389367F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3526" y="1443039"/>
            <a:ext cx="2619376" cy="830930"/>
          </a:xfrm>
          <a:noFill/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Gauge bosons</a:t>
            </a:r>
          </a:p>
          <a:p>
            <a:pPr lvl="1">
              <a:buFont typeface="Wingdings" charset="2"/>
              <a:buChar char="ü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WW, ZZ,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</a:rPr>
              <a:t>γγ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nl-NL" dirty="0" err="1">
                <a:solidFill>
                  <a:schemeClr val="accent6">
                    <a:lumMod val="50000"/>
                  </a:schemeClr>
                </a:solidFill>
              </a:rPr>
              <a:t>gg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DF34B6-E780-6741-96E5-380D15D44C9B}"/>
              </a:ext>
            </a:extLst>
          </p:cNvPr>
          <p:cNvSpPr/>
          <p:nvPr/>
        </p:nvSpPr>
        <p:spPr>
          <a:xfrm>
            <a:off x="6772275" y="1877515"/>
            <a:ext cx="1185862" cy="4424553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48338" y="1867774"/>
            <a:ext cx="1185862" cy="339668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26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76" y="1018302"/>
            <a:ext cx="5523099" cy="5283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3458976" y="1018302"/>
            <a:ext cx="5270687" cy="4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4460" y="2096648"/>
            <a:ext cx="980259" cy="300400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895025" y="2116781"/>
            <a:ext cx="934525" cy="397551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>
            <a:off x="1253207" y="1475956"/>
            <a:ext cx="2273115" cy="902662"/>
          </a:xfrm>
          <a:prstGeom prst="cloudCallout">
            <a:avLst>
              <a:gd name="adj1" fmla="val 48307"/>
              <a:gd name="adj2" fmla="val 688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&amp; 2</a:t>
            </a:r>
            <a:r>
              <a:rPr lang="en-US" baseline="30000" dirty="0"/>
              <a:t>nd</a:t>
            </a:r>
            <a:r>
              <a:rPr lang="en-US" dirty="0"/>
              <a:t> generation?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9095425" y="1285875"/>
            <a:ext cx="2137299" cy="1004452"/>
          </a:xfrm>
          <a:prstGeom prst="cloudCallout">
            <a:avLst>
              <a:gd name="adj1" fmla="val -60437"/>
              <a:gd name="adj2" fmla="val 512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Self </a:t>
            </a:r>
            <a:br>
              <a:rPr lang="en-US"/>
            </a:br>
            <a:r>
              <a:rPr lang="en-US"/>
              <a:t>coupling?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594632" y="5158282"/>
            <a:ext cx="2186688" cy="934013"/>
          </a:xfrm>
          <a:prstGeom prst="cloudCallout">
            <a:avLst>
              <a:gd name="adj1" fmla="val 81095"/>
              <a:gd name="adj2" fmla="val 21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Dark Matter &amp; neutrinos?</a:t>
            </a:r>
            <a:endParaRPr lang="en-US" dirty="0"/>
          </a:p>
        </p:txBody>
      </p:sp>
      <p:sp>
        <p:nvSpPr>
          <p:cNvPr id="16" name="Cloud Callout 15"/>
          <p:cNvSpPr/>
          <p:nvPr/>
        </p:nvSpPr>
        <p:spPr>
          <a:xfrm>
            <a:off x="1149333" y="3068437"/>
            <a:ext cx="2102892" cy="1190254"/>
          </a:xfrm>
          <a:prstGeom prst="cloudCallout">
            <a:avLst>
              <a:gd name="adj1" fmla="val 63064"/>
              <a:gd name="adj2" fmla="val 423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Leptons vs </a:t>
            </a:r>
            <a:br>
              <a:rPr lang="en-US" dirty="0"/>
            </a:br>
            <a:r>
              <a:rPr lang="en-US" dirty="0" err="1"/>
              <a:t>u&amp;d</a:t>
            </a:r>
            <a:r>
              <a:rPr lang="en-US" dirty="0"/>
              <a:t> quarks?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 rot="16200000">
            <a:off x="5325066" y="3357031"/>
            <a:ext cx="4504127" cy="902192"/>
          </a:xfrm>
          <a:noFill/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dirty="0">
                <a:solidFill>
                  <a:schemeClr val="accent2"/>
                </a:solidFill>
              </a:rPr>
              <a:t>Vector bosons: </a:t>
            </a:r>
            <a:r>
              <a:rPr lang="en-US" sz="2000" b="0" dirty="0">
                <a:solidFill>
                  <a:schemeClr val="accent2"/>
                </a:solidFill>
              </a:rPr>
              <a:t>WW, ZZ, </a:t>
            </a:r>
            <a:r>
              <a:rPr lang="el-GR" sz="2000" b="0" dirty="0" err="1">
                <a:solidFill>
                  <a:schemeClr val="accent2"/>
                </a:solidFill>
              </a:rPr>
              <a:t>γγ</a:t>
            </a:r>
            <a:r>
              <a:rPr lang="en-US" sz="2000" b="0" dirty="0">
                <a:solidFill>
                  <a:schemeClr val="accent2"/>
                </a:solidFill>
              </a:rPr>
              <a:t>, gg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9D69A8-538F-E444-A735-8071C0332E72}"/>
              </a:ext>
            </a:extLst>
          </p:cNvPr>
          <p:cNvSpPr/>
          <p:nvPr/>
        </p:nvSpPr>
        <p:spPr>
          <a:xfrm>
            <a:off x="8416591" y="3087552"/>
            <a:ext cx="679283" cy="189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E2D36F-9DBD-0247-B279-13BD5B20757B}"/>
              </a:ext>
            </a:extLst>
          </p:cNvPr>
          <p:cNvSpPr/>
          <p:nvPr/>
        </p:nvSpPr>
        <p:spPr>
          <a:xfrm>
            <a:off x="3621505" y="1467102"/>
            <a:ext cx="3416969" cy="43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 rot="16200000">
            <a:off x="4121638" y="2215953"/>
            <a:ext cx="4633586" cy="9851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en-US" dirty="0">
                <a:solidFill>
                  <a:schemeClr val="accent2"/>
                </a:solidFill>
              </a:rPr>
              <a:t>3</a:t>
            </a:r>
            <a:r>
              <a:rPr lang="en-US" baseline="30000" dirty="0">
                <a:solidFill>
                  <a:schemeClr val="accent2"/>
                </a:solidFill>
              </a:rPr>
              <a:t>rd</a:t>
            </a:r>
            <a:r>
              <a:rPr lang="en-US" dirty="0">
                <a:solidFill>
                  <a:schemeClr val="accent2"/>
                </a:solidFill>
              </a:rPr>
              <a:t> gen. fermions</a:t>
            </a:r>
          </a:p>
          <a:p>
            <a:pPr lvl="1">
              <a:buFont typeface="Wingdings" charset="2"/>
              <a:buChar char="ü"/>
            </a:pPr>
            <a:r>
              <a:rPr lang="en-US" dirty="0" err="1">
                <a:solidFill>
                  <a:schemeClr val="accent2"/>
                </a:solidFill>
              </a:rPr>
              <a:t>ttH</a:t>
            </a:r>
            <a:r>
              <a:rPr lang="en-US" dirty="0">
                <a:solidFill>
                  <a:schemeClr val="accent2"/>
                </a:solidFill>
              </a:rPr>
              <a:t>, </a:t>
            </a:r>
            <a:r>
              <a:rPr lang="en-US" dirty="0" err="1">
                <a:solidFill>
                  <a:schemeClr val="accent2"/>
                </a:solidFill>
              </a:rPr>
              <a:t>H</a:t>
            </a:r>
            <a:r>
              <a:rPr lang="en-US" dirty="0" err="1">
                <a:solidFill>
                  <a:schemeClr val="accent2"/>
                </a:solidFill>
                <a:sym typeface="Wingdings"/>
              </a:rPr>
              <a:t>bb</a:t>
            </a:r>
            <a:r>
              <a:rPr lang="en-US" dirty="0">
                <a:solidFill>
                  <a:schemeClr val="accent2"/>
                </a:solidFill>
                <a:sym typeface="Wingdings"/>
              </a:rPr>
              <a:t>, H</a:t>
            </a:r>
            <a:r>
              <a:rPr lang="el-GR" dirty="0" err="1">
                <a:solidFill>
                  <a:schemeClr val="accent2"/>
                </a:solidFill>
              </a:rPr>
              <a:t>ττ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D2A5F3-3029-6540-B218-EF5D0CA09BD3}"/>
              </a:ext>
            </a:extLst>
          </p:cNvPr>
          <p:cNvSpPr/>
          <p:nvPr/>
        </p:nvSpPr>
        <p:spPr>
          <a:xfrm>
            <a:off x="7931317" y="4408547"/>
            <a:ext cx="679283" cy="189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B91C30-4267-4245-8CFC-78DE24C89344}"/>
              </a:ext>
            </a:extLst>
          </p:cNvPr>
          <p:cNvSpPr txBox="1"/>
          <p:nvPr/>
        </p:nvSpPr>
        <p:spPr>
          <a:xfrm>
            <a:off x="4682756" y="6286437"/>
            <a:ext cx="2526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WHY 3 ?!?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4D28F-45C4-1740-8BEC-B1F39C0D95CA}"/>
              </a:ext>
            </a:extLst>
          </p:cNvPr>
          <p:cNvSpPr txBox="1"/>
          <p:nvPr/>
        </p:nvSpPr>
        <p:spPr>
          <a:xfrm>
            <a:off x="10922000" y="6488668"/>
            <a:ext cx="143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87096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853C4-B12E-C544-A01B-08D32E98B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FACTORY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E6E57C-BD1E-9548-9E9F-676AD51C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986B44-498B-F240-B1F5-10348931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DCA86F-61C4-9B45-90EB-CAF749818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146"/>
            <a:ext cx="4445000" cy="112478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What we know now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BEH mechanism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3</a:t>
            </a:r>
            <a:r>
              <a:rPr lang="en-US" baseline="30000" dirty="0">
                <a:solidFill>
                  <a:srgbClr val="7030A0"/>
                </a:solidFill>
              </a:rPr>
              <a:t>rd</a:t>
            </a:r>
            <a:r>
              <a:rPr lang="en-US" dirty="0">
                <a:solidFill>
                  <a:srgbClr val="7030A0"/>
                </a:solidFill>
              </a:rPr>
              <a:t> Gen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D385CB-ED6F-0747-8FC0-6EC6EF3F6C0C}"/>
              </a:ext>
            </a:extLst>
          </p:cNvPr>
          <p:cNvSpPr txBox="1">
            <a:spLocks/>
          </p:cNvSpPr>
          <p:nvPr/>
        </p:nvSpPr>
        <p:spPr>
          <a:xfrm>
            <a:off x="860503" y="3300161"/>
            <a:ext cx="4422697" cy="24233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What we don’t know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</a:t>
            </a:r>
            <a:r>
              <a:rPr lang="en-US" baseline="30000" dirty="0">
                <a:solidFill>
                  <a:srgbClr val="7030A0"/>
                </a:solidFill>
              </a:rPr>
              <a:t>st</a:t>
            </a:r>
            <a:r>
              <a:rPr lang="en-US" dirty="0">
                <a:solidFill>
                  <a:srgbClr val="7030A0"/>
                </a:solidFill>
              </a:rPr>
              <a:t> &amp; 2</a:t>
            </a:r>
            <a:r>
              <a:rPr lang="en-US" baseline="30000" dirty="0">
                <a:solidFill>
                  <a:srgbClr val="7030A0"/>
                </a:solidFill>
              </a:rPr>
              <a:t>nd</a:t>
            </a:r>
            <a:r>
              <a:rPr lang="en-US" dirty="0">
                <a:solidFill>
                  <a:srgbClr val="7030A0"/>
                </a:solidFill>
              </a:rPr>
              <a:t> Gen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Invisible particles</a:t>
            </a:r>
          </a:p>
          <a:p>
            <a:pPr lvl="2"/>
            <a:r>
              <a:rPr lang="en-US" dirty="0">
                <a:solidFill>
                  <a:srgbClr val="7030A0"/>
                </a:solidFill>
              </a:rPr>
              <a:t>Neutrinos and Dark Matter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Self coupling</a:t>
            </a:r>
          </a:p>
          <a:p>
            <a:pPr lvl="2"/>
            <a:r>
              <a:rPr lang="en-US" dirty="0">
                <a:solidFill>
                  <a:srgbClr val="7030A0"/>
                </a:solidFill>
              </a:rPr>
              <a:t>Higgs potential &amp; </a:t>
            </a:r>
            <a:r>
              <a:rPr lang="en-US" dirty="0" err="1">
                <a:solidFill>
                  <a:srgbClr val="7030A0"/>
                </a:solidFill>
              </a:rPr>
              <a:t>Baryogenesis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sz="1400" dirty="0">
                <a:solidFill>
                  <a:srgbClr val="7030A0"/>
                </a:solidFill>
              </a:rPr>
              <a:t>Anti-matter, CP, flavor, dark energy, inflation, …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9C4DEC-5E82-A749-86D4-1EFF13BBAAA7}"/>
              </a:ext>
            </a:extLst>
          </p:cNvPr>
          <p:cNvSpPr/>
          <p:nvPr/>
        </p:nvSpPr>
        <p:spPr>
          <a:xfrm>
            <a:off x="0" y="5924830"/>
            <a:ext cx="12192000" cy="880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The Higgs boson plays such a central role in the Standard Model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  <a:sym typeface="Wingdings" pitchFamily="2" charset="2"/>
              </a:rPr>
              <a:t></a:t>
            </a:r>
            <a:r>
              <a:rPr lang="en-US" b="1" dirty="0">
                <a:solidFill>
                  <a:srgbClr val="7030A0"/>
                </a:solidFill>
              </a:rPr>
              <a:t> a Higgs factory might give us the answer to the biggest questions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643904-69A3-D748-99A7-599A2E8C9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1333989"/>
            <a:ext cx="5329767" cy="43048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EA4630-6283-C04E-B17D-AC59E885FAF5}"/>
              </a:ext>
            </a:extLst>
          </p:cNvPr>
          <p:cNvSpPr txBox="1"/>
          <p:nvPr/>
        </p:nvSpPr>
        <p:spPr>
          <a:xfrm>
            <a:off x="6603997" y="5520269"/>
            <a:ext cx="48090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/>
              </a:rPr>
              <a:t>http://newsline.linearcollider.org/2012/09/27/an-ilc-higgs-factory-is-it-enough/higgsfactory/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0838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51E4-86B6-7143-85F6-A497E428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 @ </a:t>
            </a:r>
            <a:r>
              <a:rPr lang="en-US" dirty="0" err="1"/>
              <a:t>e+e</a:t>
            </a:r>
            <a:r>
              <a:rPr lang="en-US" dirty="0"/>
              <a:t>-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D0677-F6F2-334F-AF65-413567D41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78634-F8C9-1B41-8457-B9E389753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6551A-44A2-B045-8943-E83EA9E2FF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03" y="1488937"/>
            <a:ext cx="10521455" cy="522146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CB5D59-D8B8-2C4B-929F-F2ACE83ACA9D}"/>
              </a:ext>
            </a:extLst>
          </p:cNvPr>
          <p:cNvCxnSpPr/>
          <p:nvPr/>
        </p:nvCxnSpPr>
        <p:spPr>
          <a:xfrm flipV="1">
            <a:off x="4555067" y="6045200"/>
            <a:ext cx="0" cy="524933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216099-1032-BD49-B2B6-CB768C0CEFB1}"/>
              </a:ext>
            </a:extLst>
          </p:cNvPr>
          <p:cNvSpPr txBox="1"/>
          <p:nvPr/>
        </p:nvSpPr>
        <p:spPr>
          <a:xfrm>
            <a:off x="4103236" y="6488668"/>
            <a:ext cx="1270000" cy="369332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250 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34E54-5C42-6C42-AABA-2DB814803708}"/>
              </a:ext>
            </a:extLst>
          </p:cNvPr>
          <p:cNvSpPr txBox="1"/>
          <p:nvPr/>
        </p:nvSpPr>
        <p:spPr>
          <a:xfrm>
            <a:off x="1117600" y="1406305"/>
            <a:ext cx="204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“Higgs </a:t>
            </a:r>
            <a:r>
              <a:rPr lang="en-US" b="1" dirty="0" err="1">
                <a:solidFill>
                  <a:schemeClr val="accent5"/>
                </a:solidFill>
              </a:rPr>
              <a:t>strahlung</a:t>
            </a:r>
            <a:r>
              <a:rPr lang="en-US" b="1" dirty="0">
                <a:solidFill>
                  <a:schemeClr val="accent5"/>
                </a:solidFill>
              </a:rPr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C61BBA-3B74-034B-8328-6DA7F2F97766}"/>
              </a:ext>
            </a:extLst>
          </p:cNvPr>
          <p:cNvSpPr txBox="1"/>
          <p:nvPr/>
        </p:nvSpPr>
        <p:spPr>
          <a:xfrm>
            <a:off x="9228666" y="1381273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“Vector boson fusion</a:t>
            </a:r>
            <a:r>
              <a:rPr lang="en-US" b="1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654D92E-A212-5F41-90BE-219C13EAE556}"/>
              </a:ext>
            </a:extLst>
          </p:cNvPr>
          <p:cNvSpPr/>
          <p:nvPr/>
        </p:nvSpPr>
        <p:spPr>
          <a:xfrm>
            <a:off x="838200" y="4114800"/>
            <a:ext cx="2514600" cy="2373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126BBD7-CDEC-CE48-A663-8736C64A24F8}"/>
              </a:ext>
            </a:extLst>
          </p:cNvPr>
          <p:cNvSpPr/>
          <p:nvPr/>
        </p:nvSpPr>
        <p:spPr>
          <a:xfrm>
            <a:off x="9050866" y="3933798"/>
            <a:ext cx="2514600" cy="2373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04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94C9C-0DE1-B74E-9738-0EA22136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DAB9E-29E3-294A-8B83-B401FA5C9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AAB52-AD01-7C4B-85A1-B387DFF4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54393E-A32A-9A47-8266-8D95BAF63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67" y="1701839"/>
            <a:ext cx="10686666" cy="49791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278C39-1818-F848-9AA5-E60B7AEC3453}"/>
              </a:ext>
            </a:extLst>
          </p:cNvPr>
          <p:cNvSpPr/>
          <p:nvPr/>
        </p:nvSpPr>
        <p:spPr>
          <a:xfrm>
            <a:off x="5517168" y="5880236"/>
            <a:ext cx="6522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u="sng" dirty="0">
                <a:solidFill>
                  <a:srgbClr val="7030A0"/>
                </a:solidFill>
              </a:rPr>
              <a:t>Advantage: </a:t>
            </a:r>
          </a:p>
          <a:p>
            <a:pPr algn="r"/>
            <a:r>
              <a:rPr lang="en-US" sz="2400" dirty="0">
                <a:solidFill>
                  <a:srgbClr val="7030A0"/>
                </a:solidFill>
              </a:rPr>
              <a:t>Can be extended for higher energies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5E78E-1B27-FC4B-9551-F8BD6754E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01839"/>
            <a:ext cx="2859617" cy="2496386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Japan: ILC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Linear, 20km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ZH: 250 GeV</a:t>
            </a:r>
          </a:p>
          <a:p>
            <a:r>
              <a:rPr lang="en-US" dirty="0">
                <a:solidFill>
                  <a:srgbClr val="7030A0"/>
                </a:solidFill>
              </a:rPr>
              <a:t>CERN: CLIC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Higher energies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u="sng" dirty="0">
              <a:solidFill>
                <a:srgbClr val="7030A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9D7242-11B1-4549-97AE-8A749A033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00" y="4385733"/>
            <a:ext cx="1578208" cy="24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90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1FB7-4C65-6C4C-96AB-9EBB1603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E+E-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6ACE7-8926-064A-B162-048C0C4F0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0"/>
            <a:ext cx="1972733" cy="1615853"/>
          </a:xfrm>
          <a:noFill/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Super clean events!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C7CBF-AB17-CE47-926E-F21A753B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5BABC-652F-9145-88C0-77F14847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5E2F46-46D9-824D-BE23-1BD76B62A0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733" y="953623"/>
            <a:ext cx="5766152" cy="55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18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F05C1-1413-914E-AED0-AA823E56C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5A574-7D50-5D41-87AC-84E6186A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653C4-E524-0543-9D19-1C52590D0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3B85E-AABE-5040-B4E1-F0CC5A3BF8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686" y="3361941"/>
            <a:ext cx="7940185" cy="3173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3E3D2-BADD-4B4B-8BE7-11B9201FA8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9964" y="68617"/>
            <a:ext cx="3273502" cy="3654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EE14CF-9F4A-B546-AA77-4FE57BD1AE94}"/>
              </a:ext>
            </a:extLst>
          </p:cNvPr>
          <p:cNvSpPr txBox="1">
            <a:spLocks/>
          </p:cNvSpPr>
          <p:nvPr/>
        </p:nvSpPr>
        <p:spPr>
          <a:xfrm>
            <a:off x="343680" y="6028267"/>
            <a:ext cx="7445658" cy="7128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Advantage: 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Can use it for 100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TeV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hadron collider (like LHC after LEP)</a:t>
            </a:r>
          </a:p>
        </p:txBody>
      </p:sp>
      <p:sp>
        <p:nvSpPr>
          <p:cNvPr id="10" name="Explosion 2 9">
            <a:extLst>
              <a:ext uri="{FF2B5EF4-FFF2-40B4-BE49-F238E27FC236}">
                <a16:creationId xmlns:a16="http://schemas.microsoft.com/office/drawing/2014/main" id="{151F020B-97D6-EA40-AA0F-913FA8E57237}"/>
              </a:ext>
            </a:extLst>
          </p:cNvPr>
          <p:cNvSpPr/>
          <p:nvPr/>
        </p:nvSpPr>
        <p:spPr>
          <a:xfrm>
            <a:off x="3163436" y="1443471"/>
            <a:ext cx="1811867" cy="1158654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1500 H/day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51BB0-443C-354E-9538-BEA913407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440" y="1701839"/>
            <a:ext cx="3327400" cy="2316233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CERN: FCC-</a:t>
            </a:r>
            <a:r>
              <a:rPr lang="en-US" dirty="0" err="1">
                <a:solidFill>
                  <a:srgbClr val="7030A0"/>
                </a:solidFill>
              </a:rPr>
              <a:t>ee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</a:rPr>
              <a:t>Circle = 100 km 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Injection: SPS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Z, WW, H, </a:t>
            </a:r>
            <a:r>
              <a:rPr lang="en-US" dirty="0" err="1">
                <a:solidFill>
                  <a:srgbClr val="7030A0"/>
                </a:solidFill>
              </a:rPr>
              <a:t>tt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China: </a:t>
            </a:r>
            <a:r>
              <a:rPr lang="en-US" dirty="0" err="1">
                <a:solidFill>
                  <a:srgbClr val="7030A0"/>
                </a:solidFill>
              </a:rPr>
              <a:t>CepC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</a:rPr>
              <a:t>Similar concept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A79863-06CF-9549-A200-C5D8A49FFD63}"/>
              </a:ext>
            </a:extLst>
          </p:cNvPr>
          <p:cNvCxnSpPr>
            <a:cxnSpLocks/>
          </p:cNvCxnSpPr>
          <p:nvPr/>
        </p:nvCxnSpPr>
        <p:spPr>
          <a:xfrm>
            <a:off x="9203264" y="3932968"/>
            <a:ext cx="2252134" cy="1"/>
          </a:xfrm>
          <a:prstGeom prst="straightConnector1">
            <a:avLst/>
          </a:prstGeom>
          <a:ln w="19050"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DFD67DA-2BDE-3847-BFDC-830C6E3E35FA}"/>
              </a:ext>
            </a:extLst>
          </p:cNvPr>
          <p:cNvSpPr txBox="1"/>
          <p:nvPr/>
        </p:nvSpPr>
        <p:spPr>
          <a:xfrm>
            <a:off x="10062638" y="3701176"/>
            <a:ext cx="838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30 km</a:t>
            </a:r>
          </a:p>
        </p:txBody>
      </p:sp>
    </p:spTree>
    <p:extLst>
      <p:ext uri="{BB962C8B-B14F-4D97-AF65-F5344CB8AC3E}">
        <p14:creationId xmlns:p14="http://schemas.microsoft.com/office/powerpoint/2010/main" val="2399402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E8672-E631-A64C-BF8D-D407E1CA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LUMINOSITIES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EF50B-9068-F94A-92CE-06B4C355FF6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FCC-</a:t>
            </a:r>
            <a:r>
              <a:rPr lang="en-US" dirty="0" err="1">
                <a:solidFill>
                  <a:srgbClr val="C00000"/>
                </a:solidFill>
              </a:rPr>
              <a:t>ee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 err="1"/>
              <a:t>CepC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ILC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</a:rPr>
              <a:t>CLIC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9CD34-453A-3841-BB4A-BE464B06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EEA1B-4415-774D-8D28-87B9A163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CA2B2-44FA-C84B-A1CA-554CBC9DE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792" y="1701839"/>
            <a:ext cx="6001808" cy="4526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59A922-47DA-CA46-A4E4-F903BB5ACF30}"/>
              </a:ext>
            </a:extLst>
          </p:cNvPr>
          <p:cNvCxnSpPr>
            <a:cxnSpLocks/>
          </p:cNvCxnSpPr>
          <p:nvPr/>
        </p:nvCxnSpPr>
        <p:spPr>
          <a:xfrm flipV="1">
            <a:off x="5672667" y="5613623"/>
            <a:ext cx="0" cy="922645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5001FE-7365-0048-A958-80571FEDA1C4}"/>
              </a:ext>
            </a:extLst>
          </p:cNvPr>
          <p:cNvSpPr txBox="1"/>
          <p:nvPr/>
        </p:nvSpPr>
        <p:spPr>
          <a:xfrm>
            <a:off x="5144636" y="6468536"/>
            <a:ext cx="140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ZH is here</a:t>
            </a:r>
          </a:p>
        </p:txBody>
      </p:sp>
    </p:spTree>
    <p:extLst>
      <p:ext uri="{BB962C8B-B14F-4D97-AF65-F5344CB8AC3E}">
        <p14:creationId xmlns:p14="http://schemas.microsoft.com/office/powerpoint/2010/main" val="4223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4866-8941-FB4A-A2FA-4B9B3BEE1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D51E0-EBD5-C545-A630-766ACE6A1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6281"/>
            <a:ext cx="4783667" cy="2411719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Higgs @ (HL-)LHC</a:t>
            </a:r>
          </a:p>
          <a:p>
            <a:r>
              <a:rPr lang="en-US" dirty="0">
                <a:solidFill>
                  <a:srgbClr val="7030A0"/>
                </a:solidFill>
              </a:rPr>
              <a:t>Higgs @ </a:t>
            </a:r>
            <a:r>
              <a:rPr lang="en-US" dirty="0" err="1">
                <a:solidFill>
                  <a:srgbClr val="7030A0"/>
                </a:solidFill>
              </a:rPr>
              <a:t>e+e</a:t>
            </a:r>
            <a:r>
              <a:rPr lang="en-US" dirty="0">
                <a:solidFill>
                  <a:srgbClr val="7030A0"/>
                </a:solidFill>
              </a:rPr>
              <a:t>-</a:t>
            </a:r>
          </a:p>
          <a:p>
            <a:r>
              <a:rPr lang="en-US" dirty="0">
                <a:solidFill>
                  <a:srgbClr val="7030A0"/>
                </a:solidFill>
              </a:rPr>
              <a:t>Self coupling</a:t>
            </a:r>
          </a:p>
          <a:p>
            <a:r>
              <a:rPr lang="en-US" dirty="0">
                <a:solidFill>
                  <a:srgbClr val="7030A0"/>
                </a:solidFill>
              </a:rPr>
              <a:t>Other experiments</a:t>
            </a:r>
          </a:p>
          <a:p>
            <a:r>
              <a:rPr lang="en-US" dirty="0">
                <a:solidFill>
                  <a:srgbClr val="7030A0"/>
                </a:solidFill>
              </a:rPr>
              <a:t>Some considerations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21995F-A8CE-6D45-8D4B-E0D5E1D55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3343C-C80D-8C4C-AE25-981AB08A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E9C389-A543-4445-A5A3-C2C7865E0859}"/>
              </a:ext>
            </a:extLst>
          </p:cNvPr>
          <p:cNvSpPr txBox="1">
            <a:spLocks/>
          </p:cNvSpPr>
          <p:nvPr/>
        </p:nvSpPr>
        <p:spPr>
          <a:xfrm>
            <a:off x="860503" y="5187606"/>
            <a:ext cx="10515600" cy="13279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dirty="0">
                <a:solidFill>
                  <a:srgbClr val="7030A0"/>
                </a:solidFill>
              </a:rPr>
              <a:t>I will give an overview of the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questions</a:t>
            </a:r>
            <a:r>
              <a:rPr lang="en-US" b="0" dirty="0">
                <a:solidFill>
                  <a:srgbClr val="7030A0"/>
                </a:solidFill>
              </a:rPr>
              <a:t> we can address at a future collider</a:t>
            </a:r>
          </a:p>
          <a:p>
            <a:pPr marL="0" indent="0" algn="ctr">
              <a:buNone/>
            </a:pPr>
            <a:r>
              <a:rPr lang="en-US" b="0" dirty="0">
                <a:solidFill>
                  <a:srgbClr val="7030A0"/>
                </a:solidFill>
              </a:rPr>
              <a:t>I will not provide on a detailed comparison between the various options</a:t>
            </a:r>
          </a:p>
          <a:p>
            <a:pPr marL="0" indent="0" algn="ctr">
              <a:buNone/>
            </a:pPr>
            <a:r>
              <a:rPr lang="en-US" b="0" dirty="0">
                <a:solidFill>
                  <a:srgbClr val="7030A0"/>
                </a:solidFill>
              </a:rPr>
              <a:t>The goal is not to be complete, but to give my view of what can be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interesting</a:t>
            </a:r>
            <a:r>
              <a:rPr lang="en-US" b="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932E75-41D9-574F-B926-E8FA0D23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062" y="1601480"/>
            <a:ext cx="3038271" cy="279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68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781C-5811-274B-A032-BFC5267C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E+E-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BF10E-8318-2D40-8404-502E59122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3422"/>
            <a:ext cx="5985933" cy="1588579"/>
          </a:xfrm>
          <a:noFill/>
        </p:spPr>
        <p:txBody>
          <a:bodyPr/>
          <a:lstStyle/>
          <a:p>
            <a:r>
              <a:rPr lang="en-US" dirty="0"/>
              <a:t>“Recoil”</a:t>
            </a:r>
          </a:p>
          <a:p>
            <a:pPr lvl="1"/>
            <a:r>
              <a:rPr lang="en-US" dirty="0"/>
              <a:t>Use collision energy and leptons from Z</a:t>
            </a:r>
          </a:p>
          <a:p>
            <a:pPr lvl="1"/>
            <a:r>
              <a:rPr lang="en-US" dirty="0"/>
              <a:t>Reconstruct Higgs without seeing it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1A762-BB8E-FD40-BD4E-C6440BD9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521F7-9AC4-D747-9B48-8D7C84F0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F366A-7963-EF41-AADA-B766A4D5C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9196" y="528836"/>
            <a:ext cx="3321129" cy="3391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A54CC-A9A6-5D4C-8859-EC599CC58F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62" y="2856703"/>
            <a:ext cx="3857505" cy="367718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4C97C4-250E-4A4E-9471-76F99BED2A38}"/>
              </a:ext>
            </a:extLst>
          </p:cNvPr>
          <p:cNvSpPr txBox="1">
            <a:spLocks/>
          </p:cNvSpPr>
          <p:nvPr/>
        </p:nvSpPr>
        <p:spPr>
          <a:xfrm>
            <a:off x="5604932" y="4504267"/>
            <a:ext cx="5977467" cy="1574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Estimate couplings model-independently</a:t>
            </a:r>
          </a:p>
          <a:p>
            <a:pPr lvl="1"/>
            <a:r>
              <a:rPr lang="en-US" dirty="0"/>
              <a:t>Measure cross-section and total width</a:t>
            </a:r>
          </a:p>
          <a:p>
            <a:pPr lvl="1"/>
            <a:r>
              <a:rPr lang="en-US" dirty="0"/>
              <a:t>Handle on </a:t>
            </a:r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gg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sym typeface="Wingdings" pitchFamily="2" charset="2"/>
              </a:rPr>
              <a:t>Hnew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sym typeface="Wingdings" pitchFamily="2" charset="2"/>
              </a:rPr>
              <a:t>Hinvisible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Also benefits LHC/FCC-</a:t>
            </a:r>
            <a:r>
              <a:rPr lang="en-US" dirty="0" err="1">
                <a:sym typeface="Wingdings" pitchFamily="2" charset="2"/>
              </a:rPr>
              <a:t>hh</a:t>
            </a:r>
            <a:r>
              <a:rPr lang="en-US" dirty="0">
                <a:sym typeface="Wingdings" pitchFamily="2" charset="2"/>
              </a:rPr>
              <a:t> interpretations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DA1FE5-4586-AB46-AA09-A2FF72422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333" y="3110389"/>
            <a:ext cx="31496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16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A6CC9-02BF-9F46-A219-CB9D51B5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SENSITIVITIES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1F146-4D41-BA41-8A37-AD7AE60B1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333" y="5063066"/>
            <a:ext cx="4072467" cy="99082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7030A0"/>
                </a:solidFill>
              </a:rPr>
              <a:t>HL-LHC: precision few %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Tough competition to beat…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F3545-0F61-2849-9640-333F8B9C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52528-69BB-2F40-A098-1D64BE7D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E853F7-B0CE-8141-9E9F-5B8E27D176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79" y="1458696"/>
            <a:ext cx="4357724" cy="52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39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ILC PROSPECTS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324" y="1427079"/>
            <a:ext cx="6086476" cy="4843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10453886" y="2424083"/>
            <a:ext cx="201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arXiv/1710.07621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7CB7F-F503-D248-8FD5-0B77717A0111}"/>
              </a:ext>
            </a:extLst>
          </p:cNvPr>
          <p:cNvSpPr txBox="1"/>
          <p:nvPr/>
        </p:nvSpPr>
        <p:spPr>
          <a:xfrm>
            <a:off x="8971132" y="958152"/>
            <a:ext cx="287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ICFA Meeting</a:t>
            </a:r>
            <a:endParaRPr 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 2017</a:t>
            </a:r>
            <a:endParaRPr lang="en-US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459B45-A514-E34D-83C9-2383DD58A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0"/>
            <a:ext cx="4137103" cy="407118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No gain: </a:t>
            </a:r>
          </a:p>
          <a:p>
            <a:pPr lvl="1"/>
            <a:r>
              <a:rPr lang="en-US" dirty="0" err="1"/>
              <a:t>ttH</a:t>
            </a:r>
            <a:r>
              <a:rPr lang="en-US" dirty="0"/>
              <a:t> and </a:t>
            </a:r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μμ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Some gain: </a:t>
            </a:r>
          </a:p>
          <a:p>
            <a:pPr lvl="1"/>
            <a:r>
              <a:rPr lang="en-US" dirty="0"/>
              <a:t>H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ZZ, H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WW, </a:t>
            </a:r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/>
              <a:t>ɣɣ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 lotta gain:</a:t>
            </a:r>
          </a:p>
          <a:p>
            <a:pPr lvl="1"/>
            <a:r>
              <a:rPr lang="en-US" dirty="0"/>
              <a:t>Fermions</a:t>
            </a:r>
          </a:p>
          <a:p>
            <a:pPr lvl="2"/>
            <a:r>
              <a:rPr lang="en-US" dirty="0"/>
              <a:t>Order of magnitude: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ττ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&amp; bb</a:t>
            </a:r>
          </a:p>
          <a:p>
            <a:pPr lvl="2"/>
            <a:r>
              <a:rPr lang="en-US" dirty="0"/>
              <a:t>Even more in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H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cc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B197237C-65C4-9146-95AE-DA20B37DFFC9}"/>
              </a:ext>
            </a:extLst>
          </p:cNvPr>
          <p:cNvSpPr/>
          <p:nvPr/>
        </p:nvSpPr>
        <p:spPr>
          <a:xfrm rot="5400000">
            <a:off x="10423377" y="5889810"/>
            <a:ext cx="305199" cy="717584"/>
          </a:xfrm>
          <a:prstGeom prst="rightBrac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7F5EE-C729-A34D-B54C-39DA11E2D29E}"/>
              </a:ext>
            </a:extLst>
          </p:cNvPr>
          <p:cNvSpPr txBox="1"/>
          <p:nvPr/>
        </p:nvSpPr>
        <p:spPr>
          <a:xfrm>
            <a:off x="10217184" y="6378079"/>
            <a:ext cx="130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No gain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7C77CDC-3C9C-A14A-9BB1-E562F00DDC8C}"/>
              </a:ext>
            </a:extLst>
          </p:cNvPr>
          <p:cNvSpPr/>
          <p:nvPr/>
        </p:nvSpPr>
        <p:spPr>
          <a:xfrm rot="5400000">
            <a:off x="6860992" y="5574463"/>
            <a:ext cx="305199" cy="1348281"/>
          </a:xfrm>
          <a:prstGeom prst="rightBrac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919FD9-2F0E-9E46-A0BE-2EA9FE2DF777}"/>
              </a:ext>
            </a:extLst>
          </p:cNvPr>
          <p:cNvSpPr txBox="1"/>
          <p:nvPr/>
        </p:nvSpPr>
        <p:spPr>
          <a:xfrm>
            <a:off x="6475965" y="6350403"/>
            <a:ext cx="130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Some gain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169764F-E1C1-FF4D-88B8-2AC34A60F9CD}"/>
              </a:ext>
            </a:extLst>
          </p:cNvPr>
          <p:cNvSpPr/>
          <p:nvPr/>
        </p:nvSpPr>
        <p:spPr>
          <a:xfrm rot="5400000">
            <a:off x="8612320" y="5398911"/>
            <a:ext cx="322605" cy="1716787"/>
          </a:xfrm>
          <a:prstGeom prst="rightBrac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3EB6E-6B0D-3E43-BDE2-6421F2F167EA}"/>
              </a:ext>
            </a:extLst>
          </p:cNvPr>
          <p:cNvSpPr txBox="1"/>
          <p:nvPr/>
        </p:nvSpPr>
        <p:spPr>
          <a:xfrm>
            <a:off x="8187333" y="6367807"/>
            <a:ext cx="130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Most gain!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FB590D-6FF9-0442-8B75-B2E3B0F0074F}"/>
              </a:ext>
            </a:extLst>
          </p:cNvPr>
          <p:cNvSpPr txBox="1"/>
          <p:nvPr/>
        </p:nvSpPr>
        <p:spPr>
          <a:xfrm>
            <a:off x="0" y="6488668"/>
            <a:ext cx="143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91042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371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12000" y="1039057"/>
            <a:ext cx="4241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WHY H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/>
              </a:rPr>
              <a:t>CC ?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7728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3712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AEA110-40CF-3843-AA6D-D825494C71F0}"/>
              </a:ext>
            </a:extLst>
          </p:cNvPr>
          <p:cNvSpPr/>
          <p:nvPr/>
        </p:nvSpPr>
        <p:spPr>
          <a:xfrm>
            <a:off x="4408529" y="203074"/>
            <a:ext cx="7583617" cy="143880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Asked what single mystery, if he could choose, he would like to see solved in his lifetime, Weinberg doesn’t have to think for long: he wants to be able to explain </a:t>
            </a:r>
            <a:r>
              <a:rPr lang="en-US" dirty="0">
                <a:solidFill>
                  <a:schemeClr val="accent4"/>
                </a:solidFill>
              </a:rPr>
              <a:t>the observed pattern of quark and lepton masses</a:t>
            </a:r>
            <a:r>
              <a:rPr lang="en-US" dirty="0"/>
              <a:t>. In the summer of 1972, when the SM was coming together, he set himself the task of figuring it out but couldn’t come up with anything.</a:t>
            </a:r>
          </a:p>
        </p:txBody>
      </p:sp>
    </p:spTree>
    <p:extLst>
      <p:ext uri="{BB962C8B-B14F-4D97-AF65-F5344CB8AC3E}">
        <p14:creationId xmlns:p14="http://schemas.microsoft.com/office/powerpoint/2010/main" val="4236329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3712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216576" y="2404770"/>
            <a:ext cx="6721129" cy="1522653"/>
          </a:xfrm>
          <a:prstGeom prst="wedgeRoundRectCallout">
            <a:avLst>
              <a:gd name="adj1" fmla="val -65149"/>
              <a:gd name="adj2" fmla="val -567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“It was the worst summer of my life! I mean, obviously there are broader questions such as: why is there something rather than nothing? But </a:t>
            </a:r>
            <a:r>
              <a:rPr lang="en-US" dirty="0">
                <a:solidFill>
                  <a:schemeClr val="accent4"/>
                </a:solidFill>
              </a:rPr>
              <a:t>if you ask for a very specific question, that’s the one</a:t>
            </a:r>
            <a:r>
              <a:rPr lang="en-US" dirty="0"/>
              <a:t>. And I’m no closer now to answering it than I was in the summer of 1972,” he says, still audibly irritated. 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AEA110-40CF-3843-AA6D-D825494C71F0}"/>
              </a:ext>
            </a:extLst>
          </p:cNvPr>
          <p:cNvSpPr/>
          <p:nvPr/>
        </p:nvSpPr>
        <p:spPr>
          <a:xfrm>
            <a:off x="4408529" y="203074"/>
            <a:ext cx="7583617" cy="143880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Asked what single mystery, if he could choose, he would like to see solved in his lifetime, Weinberg doesn’t have to think for long: he wants to be able to explain </a:t>
            </a:r>
            <a:r>
              <a:rPr lang="en-US" dirty="0">
                <a:solidFill>
                  <a:schemeClr val="accent4"/>
                </a:solidFill>
              </a:rPr>
              <a:t>the observed pattern of quark and lepton masses</a:t>
            </a:r>
            <a:r>
              <a:rPr lang="en-US" dirty="0"/>
              <a:t>. In the summer of 1972, when the SM was coming together, he set himself the task of figuring it out but couldn’t come up with anything.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4BAA21-BE3B-C943-9585-3EC6072549E5}"/>
              </a:ext>
            </a:extLst>
          </p:cNvPr>
          <p:cNvSpPr/>
          <p:nvPr/>
        </p:nvSpPr>
        <p:spPr>
          <a:xfrm>
            <a:off x="9427659" y="6355830"/>
            <a:ext cx="2510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- CERN Courier, Oct.2017</a:t>
            </a:r>
          </a:p>
        </p:txBody>
      </p:sp>
    </p:spTree>
    <p:extLst>
      <p:ext uri="{BB962C8B-B14F-4D97-AF65-F5344CB8AC3E}">
        <p14:creationId xmlns:p14="http://schemas.microsoft.com/office/powerpoint/2010/main" val="469880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37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D9587A-A956-8349-B2FF-354379E6E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067" y="362695"/>
            <a:ext cx="5693833" cy="48178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614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3D6C-C6D6-E244-B8A9-0B88BAB76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PROSPECTS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DA54-7F3B-CB40-95B5-69CDDB712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0"/>
            <a:ext cx="10515600" cy="4003453"/>
          </a:xfrm>
        </p:spPr>
        <p:txBody>
          <a:bodyPr/>
          <a:lstStyle/>
          <a:p>
            <a:r>
              <a:rPr lang="en-US" dirty="0"/>
              <a:t>Improvements </a:t>
            </a:r>
            <a:br>
              <a:rPr lang="en-US" dirty="0"/>
            </a:br>
            <a:r>
              <a:rPr lang="en-US" dirty="0" err="1"/>
              <a:t>w.r.t</a:t>
            </a:r>
            <a:r>
              <a:rPr lang="en-US" dirty="0"/>
              <a:t>. HL-LHC </a:t>
            </a:r>
          </a:p>
          <a:p>
            <a:pPr lvl="1"/>
            <a:r>
              <a:rPr lang="en-US" sz="1200" dirty="0">
                <a:hlinkClick r:id="rId2"/>
              </a:rPr>
              <a:t>https://arxiv.org/abs/1905.03764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 err="1"/>
              <a:t>W.Verkerke</a:t>
            </a:r>
            <a:r>
              <a:rPr lang="en-US" sz="1200" dirty="0"/>
              <a:t> et al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dirty="0"/>
              <a:t>Particularly powerful</a:t>
            </a:r>
            <a:br>
              <a:rPr lang="en-US" dirty="0"/>
            </a:br>
            <a:r>
              <a:rPr lang="en-US" dirty="0"/>
              <a:t>at all </a:t>
            </a:r>
            <a:r>
              <a:rPr lang="en-US" dirty="0" err="1"/>
              <a:t>e+e</a:t>
            </a:r>
            <a:r>
              <a:rPr lang="en-US" dirty="0"/>
              <a:t>- colliders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cc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sym typeface="Wingdings" pitchFamily="2" charset="2"/>
              </a:rPr>
              <a:t>Hinv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0F3ED-88BB-1741-BBCB-10102383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93E2F-3660-384D-A082-4D6FCEF9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9119E4-235D-F541-A9E7-C18E3618A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717" y="848566"/>
            <a:ext cx="5441950" cy="5071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F8478819-1B02-964B-AACF-01522B0185A8}"/>
              </a:ext>
            </a:extLst>
          </p:cNvPr>
          <p:cNvCxnSpPr>
            <a:cxnSpLocks/>
          </p:cNvCxnSpPr>
          <p:nvPr/>
        </p:nvCxnSpPr>
        <p:spPr>
          <a:xfrm flipV="1">
            <a:off x="2590800" y="3115733"/>
            <a:ext cx="3234267" cy="1778000"/>
          </a:xfrm>
          <a:prstGeom prst="curvedConnector3">
            <a:avLst/>
          </a:prstGeom>
          <a:ln w="28575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B7B79ED-98ED-9149-81C3-EC0A503AD2A0}"/>
              </a:ext>
            </a:extLst>
          </p:cNvPr>
          <p:cNvCxnSpPr>
            <a:cxnSpLocks/>
          </p:cNvCxnSpPr>
          <p:nvPr/>
        </p:nvCxnSpPr>
        <p:spPr>
          <a:xfrm flipV="1">
            <a:off x="2726267" y="4732866"/>
            <a:ext cx="3031068" cy="388849"/>
          </a:xfrm>
          <a:prstGeom prst="curvedConnector3">
            <a:avLst/>
          </a:prstGeom>
          <a:ln w="28575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9B25B13-4F7E-D84A-81C1-4907D07AB683}"/>
              </a:ext>
            </a:extLst>
          </p:cNvPr>
          <p:cNvSpPr/>
          <p:nvPr/>
        </p:nvSpPr>
        <p:spPr>
          <a:xfrm>
            <a:off x="5935134" y="848566"/>
            <a:ext cx="4453465" cy="6246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Callout 7">
            <a:extLst>
              <a:ext uri="{FF2B5EF4-FFF2-40B4-BE49-F238E27FC236}">
                <a16:creationId xmlns:a16="http://schemas.microsoft.com/office/drawing/2014/main" id="{0FCAC33F-EFBA-DC4F-A61E-C9C0706A3931}"/>
              </a:ext>
            </a:extLst>
          </p:cNvPr>
          <p:cNvSpPr/>
          <p:nvPr/>
        </p:nvSpPr>
        <p:spPr>
          <a:xfrm>
            <a:off x="6525682" y="706019"/>
            <a:ext cx="1032934" cy="740506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ILC</a:t>
            </a:r>
          </a:p>
        </p:txBody>
      </p:sp>
      <p:sp>
        <p:nvSpPr>
          <p:cNvPr id="11" name="Down Arrow Callout 10">
            <a:extLst>
              <a:ext uri="{FF2B5EF4-FFF2-40B4-BE49-F238E27FC236}">
                <a16:creationId xmlns:a16="http://schemas.microsoft.com/office/drawing/2014/main" id="{859A574F-B2E6-954E-9816-F1A0CBE1BBB6}"/>
              </a:ext>
            </a:extLst>
          </p:cNvPr>
          <p:cNvSpPr/>
          <p:nvPr/>
        </p:nvSpPr>
        <p:spPr>
          <a:xfrm>
            <a:off x="9182098" y="706019"/>
            <a:ext cx="1032934" cy="740506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FCC-</a:t>
            </a:r>
            <a:r>
              <a:rPr lang="en-US" dirty="0" err="1"/>
              <a:t>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83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0"/>
            <a:ext cx="841472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72137" y="0"/>
            <a:ext cx="161986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7497" y="0"/>
            <a:ext cx="218490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53659" y="321157"/>
            <a:ext cx="20473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DARK </a:t>
            </a:r>
            <a:b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HIGGS</a:t>
            </a: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9421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0"/>
            <a:ext cx="841472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72137" y="0"/>
            <a:ext cx="161986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7497" y="0"/>
            <a:ext cx="218490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53659" y="321157"/>
            <a:ext cx="20473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DARK </a:t>
            </a:r>
            <a:b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HIGGS</a:t>
            </a: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A72BFA8-A0B4-1349-B50D-AA6ABA1613CD}"/>
              </a:ext>
            </a:extLst>
          </p:cNvPr>
          <p:cNvSpPr/>
          <p:nvPr/>
        </p:nvSpPr>
        <p:spPr>
          <a:xfrm>
            <a:off x="4932154" y="4126523"/>
            <a:ext cx="2819838" cy="2506496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C305901-583F-904E-AEB2-33B4E6AC9B87}"/>
              </a:ext>
            </a:extLst>
          </p:cNvPr>
          <p:cNvSpPr/>
          <p:nvPr/>
        </p:nvSpPr>
        <p:spPr>
          <a:xfrm>
            <a:off x="843642" y="4586816"/>
            <a:ext cx="3300663" cy="15859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030A0"/>
                </a:solidFill>
              </a:rPr>
              <a:t>     1) ‘Dark Matter has mass’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     2) ‘Higgs gives mass’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961FC85-032A-6C4B-88BB-E6C3C9824019}"/>
              </a:ext>
            </a:extLst>
          </p:cNvPr>
          <p:cNvSpPr/>
          <p:nvPr/>
        </p:nvSpPr>
        <p:spPr>
          <a:xfrm>
            <a:off x="8147061" y="4330458"/>
            <a:ext cx="3976547" cy="1842271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Higgs &amp; DM interact?</a:t>
            </a:r>
          </a:p>
          <a:p>
            <a:pPr algn="ctr"/>
            <a:endParaRPr lang="en-US" b="1" dirty="0">
              <a:solidFill>
                <a:srgbClr val="7030A0"/>
              </a:solidFill>
            </a:endParaRP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Higgs decays to DM?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8068F3-3527-EB4C-8E68-99689071D8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257" y="4824620"/>
            <a:ext cx="1110301" cy="1110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79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B67D7-D769-BB4C-8F54-7EF52574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AC420-82F0-B14A-BC9C-A55180891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0"/>
            <a:ext cx="10515600" cy="33430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LHC is awesome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Discovery machine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Higgs boson 2012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Precision machine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Huge statistics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Any new collider needs to be able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to beat the existing competition!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5A44DC-F7F4-F342-A68B-57AEA70A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EE583-CFB1-FE4E-AB2F-A7DA2C0E7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E1716-0B5A-F146-88C6-A647CC9B9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333" y="1248833"/>
            <a:ext cx="3877734" cy="49818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A48818-6252-8A43-AB4C-FFC567732445}"/>
              </a:ext>
            </a:extLst>
          </p:cNvPr>
          <p:cNvSpPr txBox="1"/>
          <p:nvPr/>
        </p:nvSpPr>
        <p:spPr>
          <a:xfrm rot="1460460">
            <a:off x="10088232" y="1163151"/>
            <a:ext cx="128693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err="1"/>
              <a:t>A.Hoecker</a:t>
            </a:r>
            <a:r>
              <a:rPr lang="en-US" dirty="0"/>
              <a:t>, LHCP 2020</a:t>
            </a:r>
          </a:p>
        </p:txBody>
      </p:sp>
    </p:spTree>
    <p:extLst>
      <p:ext uri="{BB962C8B-B14F-4D97-AF65-F5344CB8AC3E}">
        <p14:creationId xmlns:p14="http://schemas.microsoft.com/office/powerpoint/2010/main" val="2461417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0"/>
            <a:ext cx="841472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72137" y="0"/>
            <a:ext cx="161986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7497" y="0"/>
            <a:ext cx="218490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53659" y="321157"/>
            <a:ext cx="20473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DARK </a:t>
            </a:r>
            <a:b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HIGGS</a:t>
            </a: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C6E94E-B975-1D49-82C6-35A9213ECD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388" y="2634908"/>
            <a:ext cx="4240771" cy="352714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023419-BA06-6244-87E5-E8291A222726}"/>
              </a:ext>
            </a:extLst>
          </p:cNvPr>
          <p:cNvSpPr txBox="1"/>
          <p:nvPr/>
        </p:nvSpPr>
        <p:spPr>
          <a:xfrm>
            <a:off x="2157411" y="6383866"/>
            <a:ext cx="841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Colliders are most sensitive for low-mass DM </a:t>
            </a:r>
          </a:p>
        </p:txBody>
      </p:sp>
    </p:spTree>
    <p:extLst>
      <p:ext uri="{BB962C8B-B14F-4D97-AF65-F5344CB8AC3E}">
        <p14:creationId xmlns:p14="http://schemas.microsoft.com/office/powerpoint/2010/main" val="2816515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0"/>
            <a:ext cx="841472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72137" y="0"/>
            <a:ext cx="161986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7497" y="0"/>
            <a:ext cx="218490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53659" y="321157"/>
            <a:ext cx="20473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DARK </a:t>
            </a:r>
            <a:b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HIGGS</a:t>
            </a: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D0812E-7DCE-6943-BEDC-C6CDC1FBA871}"/>
              </a:ext>
            </a:extLst>
          </p:cNvPr>
          <p:cNvSpPr/>
          <p:nvPr/>
        </p:nvSpPr>
        <p:spPr>
          <a:xfrm>
            <a:off x="2353659" y="3894667"/>
            <a:ext cx="7806341" cy="245533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Callout 3">
            <a:extLst>
              <a:ext uri="{FF2B5EF4-FFF2-40B4-BE49-F238E27FC236}">
                <a16:creationId xmlns:a16="http://schemas.microsoft.com/office/drawing/2014/main" id="{896E8CB5-525F-8E4F-ACDA-FBF4427B55EF}"/>
              </a:ext>
            </a:extLst>
          </p:cNvPr>
          <p:cNvSpPr/>
          <p:nvPr/>
        </p:nvSpPr>
        <p:spPr>
          <a:xfrm>
            <a:off x="3367214" y="4588909"/>
            <a:ext cx="1268348" cy="856333"/>
          </a:xfrm>
          <a:prstGeom prst="right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9072BE-5964-6D45-9C21-3240737D57BC}"/>
              </a:ext>
            </a:extLst>
          </p:cNvPr>
          <p:cNvCxnSpPr/>
          <p:nvPr/>
        </p:nvCxnSpPr>
        <p:spPr>
          <a:xfrm>
            <a:off x="2957337" y="5926667"/>
            <a:ext cx="6772722" cy="0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B3BEA0-7E6F-654D-8864-1C1B0CE0ECE9}"/>
              </a:ext>
            </a:extLst>
          </p:cNvPr>
          <p:cNvCxnSpPr/>
          <p:nvPr/>
        </p:nvCxnSpPr>
        <p:spPr>
          <a:xfrm>
            <a:off x="2957337" y="5752502"/>
            <a:ext cx="0" cy="174165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35CE93-9DF7-204A-9D32-35C1651BBCAD}"/>
              </a:ext>
            </a:extLst>
          </p:cNvPr>
          <p:cNvCxnSpPr/>
          <p:nvPr/>
        </p:nvCxnSpPr>
        <p:spPr>
          <a:xfrm>
            <a:off x="4635562" y="5752502"/>
            <a:ext cx="0" cy="174165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06E66E-81AD-AD4A-9BDE-BC7A2F159F75}"/>
              </a:ext>
            </a:extLst>
          </p:cNvPr>
          <p:cNvCxnSpPr/>
          <p:nvPr/>
        </p:nvCxnSpPr>
        <p:spPr>
          <a:xfrm>
            <a:off x="6364774" y="5752501"/>
            <a:ext cx="0" cy="174165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BF31BD-44CA-FE40-B4A7-CCCD438BE785}"/>
              </a:ext>
            </a:extLst>
          </p:cNvPr>
          <p:cNvCxnSpPr/>
          <p:nvPr/>
        </p:nvCxnSpPr>
        <p:spPr>
          <a:xfrm>
            <a:off x="9730059" y="5752502"/>
            <a:ext cx="0" cy="174165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F49343-F651-EA42-807F-7E5CF83A904F}"/>
              </a:ext>
            </a:extLst>
          </p:cNvPr>
          <p:cNvCxnSpPr/>
          <p:nvPr/>
        </p:nvCxnSpPr>
        <p:spPr>
          <a:xfrm>
            <a:off x="8109102" y="5752501"/>
            <a:ext cx="0" cy="174165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B8DCC6B-C7A3-EB46-B459-AAAB52642DFF}"/>
              </a:ext>
            </a:extLst>
          </p:cNvPr>
          <p:cNvSpPr txBox="1"/>
          <p:nvPr/>
        </p:nvSpPr>
        <p:spPr>
          <a:xfrm>
            <a:off x="2804122" y="5980668"/>
            <a:ext cx="60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32F33F-BCD5-9145-B9F9-394A8D2E0509}"/>
              </a:ext>
            </a:extLst>
          </p:cNvPr>
          <p:cNvSpPr txBox="1"/>
          <p:nvPr/>
        </p:nvSpPr>
        <p:spPr>
          <a:xfrm>
            <a:off x="9426518" y="6000020"/>
            <a:ext cx="60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-4</a:t>
            </a:r>
          </a:p>
        </p:txBody>
      </p:sp>
      <p:sp>
        <p:nvSpPr>
          <p:cNvPr id="29" name="Right Arrow Callout 28">
            <a:extLst>
              <a:ext uri="{FF2B5EF4-FFF2-40B4-BE49-F238E27FC236}">
                <a16:creationId xmlns:a16="http://schemas.microsoft.com/office/drawing/2014/main" id="{A27A7527-7B4E-1E41-A78D-6267ED0CBC43}"/>
              </a:ext>
            </a:extLst>
          </p:cNvPr>
          <p:cNvSpPr/>
          <p:nvPr/>
        </p:nvSpPr>
        <p:spPr>
          <a:xfrm>
            <a:off x="5075350" y="4588909"/>
            <a:ext cx="1268348" cy="856333"/>
          </a:xfrm>
          <a:prstGeom prst="right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HL-LHC</a:t>
            </a:r>
          </a:p>
        </p:txBody>
      </p:sp>
      <p:sp>
        <p:nvSpPr>
          <p:cNvPr id="30" name="Right Arrow Callout 29">
            <a:extLst>
              <a:ext uri="{FF2B5EF4-FFF2-40B4-BE49-F238E27FC236}">
                <a16:creationId xmlns:a16="http://schemas.microsoft.com/office/drawing/2014/main" id="{D3D274C3-A9AE-F145-95DF-F4437F7FAB79}"/>
              </a:ext>
            </a:extLst>
          </p:cNvPr>
          <p:cNvSpPr/>
          <p:nvPr/>
        </p:nvSpPr>
        <p:spPr>
          <a:xfrm>
            <a:off x="6783486" y="4588909"/>
            <a:ext cx="1268348" cy="856333"/>
          </a:xfrm>
          <a:prstGeom prst="right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ILC</a:t>
            </a:r>
          </a:p>
        </p:txBody>
      </p:sp>
      <p:sp>
        <p:nvSpPr>
          <p:cNvPr id="31" name="Right Arrow Callout 30">
            <a:extLst>
              <a:ext uri="{FF2B5EF4-FFF2-40B4-BE49-F238E27FC236}">
                <a16:creationId xmlns:a16="http://schemas.microsoft.com/office/drawing/2014/main" id="{45DC1A25-5BE7-FB42-879E-013E0A90C7E9}"/>
              </a:ext>
            </a:extLst>
          </p:cNvPr>
          <p:cNvSpPr/>
          <p:nvPr/>
        </p:nvSpPr>
        <p:spPr>
          <a:xfrm>
            <a:off x="8461710" y="4555085"/>
            <a:ext cx="1268348" cy="856333"/>
          </a:xfrm>
          <a:prstGeom prst="right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FCC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86400F-6A25-2748-A917-0B0893A97BFB}"/>
              </a:ext>
            </a:extLst>
          </p:cNvPr>
          <p:cNvSpPr txBox="1"/>
          <p:nvPr/>
        </p:nvSpPr>
        <p:spPr>
          <a:xfrm>
            <a:off x="7854629" y="6000020"/>
            <a:ext cx="60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07F3B5-1B23-5E46-AA74-A4210002AD32}"/>
              </a:ext>
            </a:extLst>
          </p:cNvPr>
          <p:cNvSpPr txBox="1"/>
          <p:nvPr/>
        </p:nvSpPr>
        <p:spPr>
          <a:xfrm>
            <a:off x="6115320" y="6000020"/>
            <a:ext cx="60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38ABD6-9417-7F45-B961-6BCCF3D719BE}"/>
              </a:ext>
            </a:extLst>
          </p:cNvPr>
          <p:cNvSpPr txBox="1"/>
          <p:nvPr/>
        </p:nvSpPr>
        <p:spPr>
          <a:xfrm>
            <a:off x="4401015" y="6000020"/>
            <a:ext cx="60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CC5399-9C2D-814E-8040-2CCCD2086505}"/>
              </a:ext>
            </a:extLst>
          </p:cNvPr>
          <p:cNvSpPr txBox="1"/>
          <p:nvPr/>
        </p:nvSpPr>
        <p:spPr>
          <a:xfrm>
            <a:off x="2827867" y="3962401"/>
            <a:ext cx="371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Limits on BR(</a:t>
            </a:r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invisible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87640F-77E4-5046-8348-66849308FE34}"/>
              </a:ext>
            </a:extLst>
          </p:cNvPr>
          <p:cNvSpPr txBox="1"/>
          <p:nvPr/>
        </p:nvSpPr>
        <p:spPr>
          <a:xfrm>
            <a:off x="2416419" y="5654917"/>
            <a:ext cx="371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33389E-F155-BA4A-AC40-4A9EF36F86E4}"/>
              </a:ext>
            </a:extLst>
          </p:cNvPr>
          <p:cNvSpPr txBox="1"/>
          <p:nvPr/>
        </p:nvSpPr>
        <p:spPr>
          <a:xfrm>
            <a:off x="10922000" y="6488668"/>
            <a:ext cx="143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83301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B39B1-6DA9-134A-929B-4E20354B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7DD12-33D3-7B49-9FD3-A441C56CE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87755"/>
            <a:ext cx="10515600" cy="567044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OK, but what about di-Higgs?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C5EF7F-8535-FB4B-8472-BF1A8660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07F39-4334-8641-B553-0DB46111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8F8F7C-2684-8F42-BE89-E9C3D602E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0" y="1713423"/>
            <a:ext cx="6007100" cy="393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6B83D76E-E6C8-3346-B003-1E7EE717951E}"/>
              </a:ext>
            </a:extLst>
          </p:cNvPr>
          <p:cNvSpPr/>
          <p:nvPr/>
        </p:nvSpPr>
        <p:spPr>
          <a:xfrm>
            <a:off x="9635068" y="5046133"/>
            <a:ext cx="2556932" cy="1325144"/>
          </a:xfrm>
          <a:prstGeom prst="cloudCallout">
            <a:avLst>
              <a:gd name="adj1" fmla="val 41314"/>
              <a:gd name="adj2" fmla="val 70739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Self coupling</a:t>
            </a:r>
            <a:b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Higgs potential</a:t>
            </a:r>
          </a:p>
          <a:p>
            <a:pPr algn="ctr"/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Baryogenesis</a:t>
            </a:r>
            <a:endParaRPr lang="en-US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08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51E4-86B6-7143-85F6-A497E428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HH @ </a:t>
            </a:r>
            <a:r>
              <a:rPr lang="en-US" dirty="0" err="1"/>
              <a:t>e+e</a:t>
            </a:r>
            <a:r>
              <a:rPr lang="en-US" dirty="0"/>
              <a:t>-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D0677-F6F2-334F-AF65-413567D41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78634-F8C9-1B41-8457-B9E389753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6551A-44A2-B045-8943-E83EA9E2FF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03" y="1488937"/>
            <a:ext cx="10521455" cy="52214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5BC717-7DF9-AD41-A906-8E13BDAD2BB0}"/>
              </a:ext>
            </a:extLst>
          </p:cNvPr>
          <p:cNvSpPr/>
          <p:nvPr/>
        </p:nvSpPr>
        <p:spPr>
          <a:xfrm>
            <a:off x="860503" y="1488937"/>
            <a:ext cx="2407630" cy="4742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ACD0DB-79AB-0743-8C3D-D212BDACFE87}"/>
              </a:ext>
            </a:extLst>
          </p:cNvPr>
          <p:cNvSpPr/>
          <p:nvPr/>
        </p:nvSpPr>
        <p:spPr>
          <a:xfrm>
            <a:off x="9157837" y="1595388"/>
            <a:ext cx="2407630" cy="4742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CC7BE8-2136-4F43-BFB1-EA48B13A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0915" y="4254786"/>
            <a:ext cx="2181474" cy="183442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0D9CB5F-7901-5244-BD7F-DA5D63334331}"/>
              </a:ext>
            </a:extLst>
          </p:cNvPr>
          <p:cNvSpPr/>
          <p:nvPr/>
        </p:nvSpPr>
        <p:spPr>
          <a:xfrm>
            <a:off x="7313196" y="3321065"/>
            <a:ext cx="866697" cy="668828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5F7EA0-3C3F-CB4A-BBBF-2CC38F72058F}"/>
              </a:ext>
            </a:extLst>
          </p:cNvPr>
          <p:cNvSpPr/>
          <p:nvPr/>
        </p:nvSpPr>
        <p:spPr>
          <a:xfrm>
            <a:off x="7095336" y="4841122"/>
            <a:ext cx="914131" cy="721478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5D538C-92F1-9C46-99C1-61BB84B835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773" y="2265309"/>
            <a:ext cx="2161488" cy="192461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53DDE9-FAA8-8D4D-99D9-66CB3165600E}"/>
              </a:ext>
            </a:extLst>
          </p:cNvPr>
          <p:cNvCxnSpPr/>
          <p:nvPr/>
        </p:nvCxnSpPr>
        <p:spPr>
          <a:xfrm flipV="1">
            <a:off x="4995332" y="6045200"/>
            <a:ext cx="0" cy="524933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E9757A-0486-1F47-844D-7313972C6C01}"/>
              </a:ext>
            </a:extLst>
          </p:cNvPr>
          <p:cNvSpPr txBox="1"/>
          <p:nvPr/>
        </p:nvSpPr>
        <p:spPr>
          <a:xfrm>
            <a:off x="4543501" y="6488668"/>
            <a:ext cx="1270000" cy="369332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450 GeV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B46A4-2281-BF4F-83B8-B309251BA3CA}"/>
              </a:ext>
            </a:extLst>
          </p:cNvPr>
          <p:cNvSpPr txBox="1"/>
          <p:nvPr/>
        </p:nvSpPr>
        <p:spPr>
          <a:xfrm>
            <a:off x="9208907" y="6001018"/>
            <a:ext cx="2370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“Double-Higgs </a:t>
            </a:r>
            <a:r>
              <a:rPr lang="en-US" sz="1600" b="1" dirty="0" err="1">
                <a:solidFill>
                  <a:schemeClr val="accent1"/>
                </a:solidFill>
              </a:rPr>
              <a:t>strahlung</a:t>
            </a:r>
            <a:r>
              <a:rPr lang="en-US" sz="1600" b="1" dirty="0">
                <a:solidFill>
                  <a:schemeClr val="accent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0441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400FE-4323-FA42-8C44-66324885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HH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1860F-A151-754F-8E7F-B154C3F7F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0"/>
            <a:ext cx="10515600" cy="5002520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</a:rPr>
              <a:t>ZHH peaks at 450 GeV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</a:rPr>
              <a:t>This is the worst place for the main proposed </a:t>
            </a:r>
            <a:r>
              <a:rPr lang="en-US" dirty="0" err="1">
                <a:solidFill>
                  <a:srgbClr val="7030A0"/>
                </a:solidFill>
              </a:rPr>
              <a:t>e+e</a:t>
            </a:r>
            <a:r>
              <a:rPr lang="en-US" dirty="0">
                <a:solidFill>
                  <a:srgbClr val="7030A0"/>
                </a:solidFill>
              </a:rPr>
              <a:t>- accelerators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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BF2694-E803-3542-8B2D-FB390C1D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30FDE-C52A-3047-A95B-A3173D18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AC6F8-303D-644A-BBFE-1E4B1CBB0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803" y="2177096"/>
            <a:ext cx="5106394" cy="3851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Up Arrow Callout 8">
            <a:extLst>
              <a:ext uri="{FF2B5EF4-FFF2-40B4-BE49-F238E27FC236}">
                <a16:creationId xmlns:a16="http://schemas.microsoft.com/office/drawing/2014/main" id="{78716C65-0BEC-9D45-ACA2-DACDAE11F366}"/>
              </a:ext>
            </a:extLst>
          </p:cNvPr>
          <p:cNvSpPr/>
          <p:nvPr/>
        </p:nvSpPr>
        <p:spPr>
          <a:xfrm>
            <a:off x="5744659" y="5123916"/>
            <a:ext cx="1066800" cy="772273"/>
          </a:xfrm>
          <a:prstGeom prst="upArrowCallout">
            <a:avLst>
              <a:gd name="adj1" fmla="val 19872"/>
              <a:gd name="adj2" fmla="val 25000"/>
              <a:gd name="adj3" fmla="val 30128"/>
              <a:gd name="adj4" fmla="val 4082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450 GeV</a:t>
            </a:r>
          </a:p>
        </p:txBody>
      </p:sp>
    </p:spTree>
    <p:extLst>
      <p:ext uri="{BB962C8B-B14F-4D97-AF65-F5344CB8AC3E}">
        <p14:creationId xmlns:p14="http://schemas.microsoft.com/office/powerpoint/2010/main" val="323680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51E4-86B6-7143-85F6-A497E428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HH @ </a:t>
            </a:r>
            <a:r>
              <a:rPr lang="en-US" dirty="0" err="1"/>
              <a:t>e+e</a:t>
            </a:r>
            <a:r>
              <a:rPr lang="en-US" dirty="0"/>
              <a:t>-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D0677-F6F2-334F-AF65-413567D41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78634-F8C9-1B41-8457-B9E389753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6551A-44A2-B045-8943-E83EA9E2FF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03" y="1488937"/>
            <a:ext cx="10521455" cy="52214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5BC717-7DF9-AD41-A906-8E13BDAD2BB0}"/>
              </a:ext>
            </a:extLst>
          </p:cNvPr>
          <p:cNvSpPr/>
          <p:nvPr/>
        </p:nvSpPr>
        <p:spPr>
          <a:xfrm>
            <a:off x="860503" y="1488937"/>
            <a:ext cx="2407630" cy="4742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ACD0DB-79AB-0743-8C3D-D212BDACFE87}"/>
              </a:ext>
            </a:extLst>
          </p:cNvPr>
          <p:cNvSpPr/>
          <p:nvPr/>
        </p:nvSpPr>
        <p:spPr>
          <a:xfrm>
            <a:off x="9157837" y="1595388"/>
            <a:ext cx="2407630" cy="4742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F98EE9-7307-2C47-946E-B7FC7F6D1E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071" y="3482537"/>
            <a:ext cx="2277729" cy="17205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F179E38-F96A-F74D-BA39-63678CA41F1E}"/>
              </a:ext>
            </a:extLst>
          </p:cNvPr>
          <p:cNvSpPr/>
          <p:nvPr/>
        </p:nvSpPr>
        <p:spPr>
          <a:xfrm>
            <a:off x="4975302" y="1701840"/>
            <a:ext cx="866697" cy="668828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7D9097-E146-0846-85F8-368A66F0E6ED}"/>
              </a:ext>
            </a:extLst>
          </p:cNvPr>
          <p:cNvSpPr/>
          <p:nvPr/>
        </p:nvSpPr>
        <p:spPr>
          <a:xfrm>
            <a:off x="5722643" y="4206122"/>
            <a:ext cx="1084557" cy="721478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7B1D43-1F8F-3D46-918B-F44B69781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837" y="1567542"/>
            <a:ext cx="2108970" cy="180221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6D60C1-E1F6-8946-9A3D-8422892A0632}"/>
              </a:ext>
            </a:extLst>
          </p:cNvPr>
          <p:cNvCxnSpPr/>
          <p:nvPr/>
        </p:nvCxnSpPr>
        <p:spPr>
          <a:xfrm flipH="1">
            <a:off x="8923671" y="6180668"/>
            <a:ext cx="812996" cy="0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8D6F961-C60F-D743-A6C6-7C4445BB34F8}"/>
              </a:ext>
            </a:extLst>
          </p:cNvPr>
          <p:cNvSpPr txBox="1"/>
          <p:nvPr/>
        </p:nvSpPr>
        <p:spPr>
          <a:xfrm>
            <a:off x="9736667" y="599440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HH @ </a:t>
            </a:r>
            <a:r>
              <a:rPr lang="en-US" b="1" dirty="0" err="1">
                <a:solidFill>
                  <a:schemeClr val="accent1"/>
                </a:solidFill>
              </a:rPr>
              <a:t>e+e</a:t>
            </a:r>
            <a:r>
              <a:rPr lang="en-US" b="1" dirty="0">
                <a:solidFill>
                  <a:schemeClr val="accent1"/>
                </a:solidFill>
              </a:rPr>
              <a:t>-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3E9183-53A3-5D48-8127-B83DD8B47480}"/>
              </a:ext>
            </a:extLst>
          </p:cNvPr>
          <p:cNvSpPr/>
          <p:nvPr/>
        </p:nvSpPr>
        <p:spPr>
          <a:xfrm>
            <a:off x="9736667" y="5994401"/>
            <a:ext cx="1202266" cy="36933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71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919D-328D-374F-9FAC-BC8BD1BEE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8B78-3B7C-C448-835D-B81B4C41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503" y="2076680"/>
            <a:ext cx="4321097" cy="161647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CERN linear accelerator</a:t>
            </a:r>
          </a:p>
          <a:p>
            <a:pPr lvl="1"/>
            <a:r>
              <a:rPr lang="en-US" dirty="0"/>
              <a:t>Advanced technology</a:t>
            </a:r>
          </a:p>
          <a:p>
            <a:pPr lvl="1"/>
            <a:r>
              <a:rPr lang="en-US" dirty="0"/>
              <a:t>Collision energy </a:t>
            </a:r>
            <a:r>
              <a:rPr lang="en-US" dirty="0">
                <a:sym typeface="Wingdings" pitchFamily="2" charset="2"/>
              </a:rPr>
              <a:t> 3 </a:t>
            </a:r>
            <a:r>
              <a:rPr lang="en-US" dirty="0" err="1">
                <a:sym typeface="Wingdings" pitchFamily="2" charset="2"/>
              </a:rPr>
              <a:t>TeV</a:t>
            </a:r>
            <a:endParaRPr lang="en-US" dirty="0"/>
          </a:p>
          <a:p>
            <a:pPr lvl="1"/>
            <a:r>
              <a:rPr lang="en-US" dirty="0"/>
              <a:t>Study self coupling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93562-9818-AA48-B086-D51E99B5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CFF9-2F72-4F48-B5A5-7B73CAB0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562E3-A2FC-8A49-B490-75358AEFCE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236" y="751204"/>
            <a:ext cx="3882379" cy="2891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F8E641-0506-1841-BACD-82B635C49C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7818"/>
            <a:ext cx="12192000" cy="2840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F15AE1-3A6F-EE4D-9B68-24DE4DBDC2BA}"/>
              </a:ext>
            </a:extLst>
          </p:cNvPr>
          <p:cNvSpPr txBox="1"/>
          <p:nvPr/>
        </p:nvSpPr>
        <p:spPr>
          <a:xfrm>
            <a:off x="10557932" y="404207"/>
            <a:ext cx="122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“compact”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B809A-C923-504C-8FC6-F583D2F0CA76}"/>
              </a:ext>
            </a:extLst>
          </p:cNvPr>
          <p:cNvSpPr txBox="1"/>
          <p:nvPr/>
        </p:nvSpPr>
        <p:spPr>
          <a:xfrm>
            <a:off x="838200" y="3740819"/>
            <a:ext cx="6688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Nikhef</a:t>
            </a:r>
            <a:r>
              <a:rPr lang="en-US" sz="1200" dirty="0"/>
              <a:t> colloquium – </a:t>
            </a:r>
            <a:r>
              <a:rPr lang="en-US" sz="1200" dirty="0" err="1"/>
              <a:t>A.Robson</a:t>
            </a:r>
            <a:r>
              <a:rPr lang="en-US" sz="1200" dirty="0"/>
              <a:t>: </a:t>
            </a:r>
            <a:r>
              <a:rPr lang="en-US" sz="1200" dirty="0">
                <a:hlinkClick r:id="rId4"/>
              </a:rPr>
              <a:t>https://indico.nikhef.nl/event/1812/</a:t>
            </a:r>
            <a:r>
              <a:rPr lang="en-US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16848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41A0-15C3-534F-BB80-046A81A3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27A44-CF71-1347-B4CA-D9C46FB2F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B93CE-F122-2D4F-821C-932EAC90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EA31D-A74F-904C-8DC0-87552479E4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220" y="700391"/>
            <a:ext cx="7572756" cy="5514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E5081E-8BB2-2043-8071-100D0428D6D4}"/>
              </a:ext>
            </a:extLst>
          </p:cNvPr>
          <p:cNvSpPr txBox="1"/>
          <p:nvPr/>
        </p:nvSpPr>
        <p:spPr>
          <a:xfrm>
            <a:off x="9262534" y="6437050"/>
            <a:ext cx="448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M.Mangano</a:t>
            </a:r>
            <a:r>
              <a:rPr lang="en-US" b="1" dirty="0">
                <a:solidFill>
                  <a:srgbClr val="7030A0"/>
                </a:solidFill>
              </a:rPr>
              <a:t> (CERN), HH2019</a:t>
            </a:r>
          </a:p>
        </p:txBody>
      </p:sp>
    </p:spTree>
    <p:extLst>
      <p:ext uri="{BB962C8B-B14F-4D97-AF65-F5344CB8AC3E}">
        <p14:creationId xmlns:p14="http://schemas.microsoft.com/office/powerpoint/2010/main" val="111746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E2BA8-921D-E443-9FC7-1D064E8F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B279B-A6A1-C141-8C20-D7D5D7A7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203FE-4416-E44F-B3C8-847ACA1D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8EED34-F1F4-3842-9030-7B3524A125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656" y="383711"/>
            <a:ext cx="8580688" cy="6422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62AC0B-3B85-FA43-A9FE-5660E6B25D17}"/>
              </a:ext>
            </a:extLst>
          </p:cNvPr>
          <p:cNvSpPr txBox="1"/>
          <p:nvPr/>
        </p:nvSpPr>
        <p:spPr>
          <a:xfrm>
            <a:off x="9262534" y="6437050"/>
            <a:ext cx="448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M.Mangano</a:t>
            </a:r>
            <a:r>
              <a:rPr lang="en-US" b="1" dirty="0">
                <a:solidFill>
                  <a:srgbClr val="7030A0"/>
                </a:solidFill>
              </a:rPr>
              <a:t> (CERN), HH2019</a:t>
            </a:r>
          </a:p>
        </p:txBody>
      </p:sp>
    </p:spTree>
    <p:extLst>
      <p:ext uri="{BB962C8B-B14F-4D97-AF65-F5344CB8AC3E}">
        <p14:creationId xmlns:p14="http://schemas.microsoft.com/office/powerpoint/2010/main" val="3921224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5A39-452B-7D4E-92BE-492AFE73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97B4D-69FE-0E47-AA38-73386511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72EA7-38F6-B74C-A92D-DF27D13C6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BFE9E-39D1-B240-97AD-8CDF075F0F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"/>
          <a:stretch/>
        </p:blipFill>
        <p:spPr>
          <a:xfrm>
            <a:off x="1767062" y="388275"/>
            <a:ext cx="8579205" cy="646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36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06F77-C0C8-BC47-88EC-95A9EAFE5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ZZ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6D545-6824-4E47-9D56-CD63445E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1"/>
            <a:ext cx="10515600" cy="4189720"/>
          </a:xfrm>
        </p:spPr>
        <p:txBody>
          <a:bodyPr/>
          <a:lstStyle/>
          <a:p>
            <a:r>
              <a:rPr lang="en-US" dirty="0"/>
              <a:t>Precision physics</a:t>
            </a:r>
          </a:p>
          <a:p>
            <a:pPr lvl="1"/>
            <a:r>
              <a:rPr lang="en-US" dirty="0"/>
              <a:t>Cross-section </a:t>
            </a:r>
            <a:r>
              <a:rPr lang="en-US" dirty="0" err="1"/>
              <a:t>unc</a:t>
            </a:r>
            <a:r>
              <a:rPr lang="en-US" dirty="0"/>
              <a:t>. &lt; 10%</a:t>
            </a:r>
          </a:p>
          <a:p>
            <a:pPr lvl="1"/>
            <a:r>
              <a:rPr lang="en-US" i="1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125.35 ± 0.15 GeV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Maximal production (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ggH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Good resolution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Little background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D4240-4C62-D442-B366-413B0EFE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AEB49-1DBB-1341-B5DC-15444640A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DE788-3AA3-B14C-8D4A-8FEE66AFFA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400" y="1388533"/>
            <a:ext cx="5069727" cy="5004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870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9ACD-CFE0-4B4D-B649-3BFFC57B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F5CA0-34A5-B94F-B6E4-A8B87F75B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01480"/>
            <a:ext cx="3378200" cy="3851051"/>
          </a:xfrm>
        </p:spPr>
        <p:txBody>
          <a:bodyPr/>
          <a:lstStyle/>
          <a:p>
            <a:r>
              <a:rPr lang="en-US" dirty="0"/>
              <a:t>ZH @ </a:t>
            </a:r>
            <a:r>
              <a:rPr lang="en-US" dirty="0" err="1"/>
              <a:t>e+e</a:t>
            </a:r>
            <a:r>
              <a:rPr lang="en-US" dirty="0"/>
              <a:t>- </a:t>
            </a:r>
          </a:p>
          <a:p>
            <a:pPr lvl="1"/>
            <a:r>
              <a:rPr lang="en-US" dirty="0"/>
              <a:t>ILC / FCC-</a:t>
            </a:r>
            <a:r>
              <a:rPr lang="en-US" dirty="0" err="1"/>
              <a:t>ee</a:t>
            </a:r>
            <a:endParaRPr lang="en-US" dirty="0"/>
          </a:p>
          <a:p>
            <a:pPr lvl="1"/>
            <a:r>
              <a:rPr lang="en-US" dirty="0"/>
              <a:t>Loops (“indirect”)</a:t>
            </a:r>
          </a:p>
          <a:p>
            <a:pPr lvl="2"/>
            <a:r>
              <a:rPr lang="en-US" sz="1400" dirty="0"/>
              <a:t>Being done at LHC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5C2D6-BA2F-8742-8C45-18B0A308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60A23-6A16-804D-A646-877BE267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A7130-6ABC-7B49-8770-725879A535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059" y="3572933"/>
            <a:ext cx="2747475" cy="16203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96387F-D676-2641-BDE8-EF25FD9CFD02}"/>
              </a:ext>
            </a:extLst>
          </p:cNvPr>
          <p:cNvSpPr txBox="1">
            <a:spLocks/>
          </p:cNvSpPr>
          <p:nvPr/>
        </p:nvSpPr>
        <p:spPr>
          <a:xfrm>
            <a:off x="4516967" y="1601479"/>
            <a:ext cx="2781300" cy="38510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HH @ </a:t>
            </a:r>
            <a:r>
              <a:rPr lang="en-US" dirty="0" err="1"/>
              <a:t>e+e</a:t>
            </a:r>
            <a:r>
              <a:rPr lang="en-US" dirty="0"/>
              <a:t>-</a:t>
            </a:r>
          </a:p>
          <a:p>
            <a:pPr lvl="1"/>
            <a:r>
              <a:rPr lang="en-US" dirty="0"/>
              <a:t>CLIC @ 3000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8E302-C47E-CE48-8A23-C83E4ADA02BE}"/>
              </a:ext>
            </a:extLst>
          </p:cNvPr>
          <p:cNvSpPr txBox="1">
            <a:spLocks/>
          </p:cNvSpPr>
          <p:nvPr/>
        </p:nvSpPr>
        <p:spPr>
          <a:xfrm>
            <a:off x="7785101" y="1601479"/>
            <a:ext cx="3568700" cy="38510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HH @ pp</a:t>
            </a:r>
          </a:p>
          <a:p>
            <a:pPr lvl="1"/>
            <a:r>
              <a:rPr lang="en-US" dirty="0"/>
              <a:t>LHC &amp; FCC-</a:t>
            </a:r>
            <a:r>
              <a:rPr lang="en-US" dirty="0" err="1"/>
              <a:t>hh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C8BED6-3AAB-9245-8805-3B150B9A46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408" y="3636619"/>
            <a:ext cx="1685925" cy="1556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36D46D-91BE-2549-A66D-FF474F5DE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889" y="3587112"/>
            <a:ext cx="3159124" cy="1606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AF013CA-61F6-754E-B31C-1DF0E704A7F9}"/>
              </a:ext>
            </a:extLst>
          </p:cNvPr>
          <p:cNvSpPr/>
          <p:nvPr/>
        </p:nvSpPr>
        <p:spPr>
          <a:xfrm>
            <a:off x="3149600" y="4419600"/>
            <a:ext cx="254000" cy="27093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CFD536-B7A1-2348-8244-FBD4AF70B253}"/>
              </a:ext>
            </a:extLst>
          </p:cNvPr>
          <p:cNvSpPr/>
          <p:nvPr/>
        </p:nvSpPr>
        <p:spPr>
          <a:xfrm>
            <a:off x="6163732" y="4301067"/>
            <a:ext cx="220133" cy="25399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45FFF5-E6F2-B14E-BD6D-FF709FC83F7C}"/>
              </a:ext>
            </a:extLst>
          </p:cNvPr>
          <p:cNvSpPr/>
          <p:nvPr/>
        </p:nvSpPr>
        <p:spPr>
          <a:xfrm>
            <a:off x="10083798" y="4113422"/>
            <a:ext cx="254000" cy="27093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20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54F7B-D933-4940-B415-831E3507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 @ HL-LHC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64216-74F8-0649-A64D-98F2317C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1"/>
            <a:ext cx="10515600" cy="37833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Current sensitivity: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~10xSM</a:t>
            </a:r>
          </a:p>
          <a:p>
            <a:pPr lvl="1"/>
            <a:r>
              <a:rPr lang="en-US" dirty="0"/>
              <a:t>H(bb)H(</a:t>
            </a:r>
            <a:r>
              <a:rPr lang="en-US" dirty="0" err="1"/>
              <a:t>ɣɣ</a:t>
            </a:r>
            <a:r>
              <a:rPr lang="en-US" dirty="0"/>
              <a:t>), H(bb)H(</a:t>
            </a:r>
            <a:r>
              <a:rPr lang="en-US" dirty="0" err="1"/>
              <a:t>ττ</a:t>
            </a:r>
            <a:r>
              <a:rPr lang="en-US" dirty="0"/>
              <a:t>), H(bb)H(bb)</a:t>
            </a:r>
          </a:p>
          <a:p>
            <a:endParaRPr lang="en-US" dirty="0"/>
          </a:p>
          <a:p>
            <a:r>
              <a:rPr lang="en-US" dirty="0"/>
              <a:t>HL-LHC: observe HH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~ 5 sigma</a:t>
            </a:r>
          </a:p>
          <a:p>
            <a:pPr lvl="1"/>
            <a:r>
              <a:rPr lang="en-US" dirty="0"/>
              <a:t>3000/fb, ATLAS+CMS</a:t>
            </a:r>
          </a:p>
          <a:p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Translates to </a:t>
            </a:r>
            <a:r>
              <a:rPr lang="en-US" dirty="0">
                <a:solidFill>
                  <a:srgbClr val="C00000"/>
                </a:solidFill>
              </a:rPr>
              <a:t>O(100%) </a:t>
            </a:r>
            <a:r>
              <a:rPr lang="en-US" dirty="0"/>
              <a:t>uncertainty</a:t>
            </a:r>
            <a:br>
              <a:rPr lang="en-US" dirty="0"/>
            </a:br>
            <a:r>
              <a:rPr lang="en-US" dirty="0"/>
              <a:t>on self coupling</a:t>
            </a:r>
          </a:p>
          <a:p>
            <a:pPr lvl="1"/>
            <a:r>
              <a:rPr lang="en-US" dirty="0"/>
              <a:t>Due to </a:t>
            </a:r>
            <a:r>
              <a:rPr lang="en-US" b="1" dirty="0">
                <a:solidFill>
                  <a:srgbClr val="7030A0"/>
                </a:solidFill>
              </a:rPr>
              <a:t>interference</a:t>
            </a:r>
            <a:r>
              <a:rPr lang="en-US" dirty="0"/>
              <a:t> with</a:t>
            </a:r>
            <a:br>
              <a:rPr lang="en-US" dirty="0"/>
            </a:br>
            <a:r>
              <a:rPr lang="en-US" dirty="0"/>
              <a:t>other SM two-Higgs production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D720FA-759B-B84C-83DD-8AB85488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9AA4C-F20A-9647-AE1E-483A6D92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B3FD54-9F9D-DF41-A5E2-3C7B917362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718" y="1662048"/>
            <a:ext cx="4392083" cy="4365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171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F125-9680-5746-9B8B-17BB5786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baseline="-25000" dirty="0"/>
              <a:t>3</a:t>
            </a:r>
            <a:r>
              <a:rPr lang="en-US" dirty="0"/>
              <a:t> 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550C0-BA09-D94C-8AB7-723FF9254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067" y="2065867"/>
            <a:ext cx="3750733" cy="3420533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5) HL-LHC: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50%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4) FCC-</a:t>
            </a:r>
            <a:r>
              <a:rPr lang="en-US" dirty="0" err="1">
                <a:solidFill>
                  <a:srgbClr val="7030A0"/>
                </a:solidFill>
              </a:rPr>
              <a:t>ee</a:t>
            </a:r>
            <a:r>
              <a:rPr lang="en-US" dirty="0">
                <a:solidFill>
                  <a:srgbClr val="7030A0"/>
                </a:solidFill>
              </a:rPr>
              <a:t> / ILC / CEPC: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   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20% - 50%  </a:t>
            </a:r>
            <a:r>
              <a:rPr lang="en-US" dirty="0">
                <a:solidFill>
                  <a:srgbClr val="7030A0"/>
                </a:solidFill>
              </a:rPr>
              <a:t> (loops)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3) HE-LHC: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15%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2) CLIC-3000: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10%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1) FCC-</a:t>
            </a:r>
            <a:r>
              <a:rPr lang="en-US" dirty="0" err="1">
                <a:solidFill>
                  <a:srgbClr val="7030A0"/>
                </a:solidFill>
              </a:rPr>
              <a:t>hh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5%</a:t>
            </a:r>
          </a:p>
          <a:p>
            <a:pPr marL="457200" indent="-457200">
              <a:buFont typeface="+mj-lt"/>
              <a:buAutoNum type="arabicPeriod" startAt="5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23627-2F4C-BD44-86D1-90BA59B8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75B65-2CE8-AE48-9992-51B4EE5E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129F48-E981-7946-ACA5-00ECC234FC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02" y="1601480"/>
            <a:ext cx="6503245" cy="4486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B94362-1483-1C41-92FA-48613A50E626}"/>
              </a:ext>
            </a:extLst>
          </p:cNvPr>
          <p:cNvSpPr txBox="1"/>
          <p:nvPr/>
        </p:nvSpPr>
        <p:spPr>
          <a:xfrm>
            <a:off x="10989733" y="6488668"/>
            <a:ext cx="143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Questions?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97C400-2D8A-7C49-9C41-4705EDB9C967}"/>
              </a:ext>
            </a:extLst>
          </p:cNvPr>
          <p:cNvSpPr/>
          <p:nvPr/>
        </p:nvSpPr>
        <p:spPr>
          <a:xfrm>
            <a:off x="838200" y="5638800"/>
            <a:ext cx="1397000" cy="448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67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8504A-F961-3043-AA25-5BEEFE488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BARYOGENESIS?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C0EE1-619A-6947-9D6B-9DF6C83AC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with 1</a:t>
            </a:r>
            <a:r>
              <a:rPr lang="en-US" baseline="30000" dirty="0"/>
              <a:t>st</a:t>
            </a:r>
            <a:r>
              <a:rPr lang="en-US" dirty="0"/>
              <a:t> order phase transition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BF00E-5312-5346-985F-DA02C899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BE4C9-C97B-C748-B37F-E2CB95FF8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66080-D68D-E34A-83E6-2921308DD0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67" y="2271184"/>
            <a:ext cx="4602833" cy="3131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1CAEBB-8BA7-4A47-B527-4C22572CF6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292" y="2271184"/>
            <a:ext cx="4788339" cy="3131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18BAD5BD-3195-2D49-AFB3-BF854217B72A}"/>
              </a:ext>
            </a:extLst>
          </p:cNvPr>
          <p:cNvSpPr/>
          <p:nvPr/>
        </p:nvSpPr>
        <p:spPr>
          <a:xfrm>
            <a:off x="5740400" y="3583042"/>
            <a:ext cx="632159" cy="413228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C153-9637-AB4E-BA98-7546BCEAB1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328" y="633402"/>
            <a:ext cx="3770472" cy="797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8764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376D0-C88B-4C4A-8A00-EB4BDF158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AE39-0646-6744-A2A9-65562C776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0"/>
            <a:ext cx="4817533" cy="4486275"/>
          </a:xfrm>
        </p:spPr>
        <p:txBody>
          <a:bodyPr/>
          <a:lstStyle/>
          <a:p>
            <a:r>
              <a:rPr lang="en-US" dirty="0"/>
              <a:t>ILC</a:t>
            </a:r>
          </a:p>
          <a:p>
            <a:pPr lvl="1"/>
            <a:r>
              <a:rPr lang="en-US" dirty="0"/>
              <a:t>Most ready</a:t>
            </a:r>
          </a:p>
          <a:p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&amp; </a:t>
            </a:r>
            <a:r>
              <a:rPr lang="en-US" dirty="0" err="1"/>
              <a:t>CepC</a:t>
            </a:r>
            <a:endParaRPr lang="en-US" dirty="0"/>
          </a:p>
          <a:p>
            <a:pPr lvl="1"/>
            <a:r>
              <a:rPr lang="en-US" dirty="0"/>
              <a:t>High </a:t>
            </a:r>
            <a:r>
              <a:rPr lang="en-US" dirty="0" err="1"/>
              <a:t>lumi</a:t>
            </a:r>
            <a:endParaRPr lang="en-US" dirty="0"/>
          </a:p>
          <a:p>
            <a:pPr lvl="1"/>
            <a:r>
              <a:rPr lang="en-US" dirty="0"/>
              <a:t>Z, WW, </a:t>
            </a:r>
            <a:r>
              <a:rPr lang="en-US" dirty="0" err="1"/>
              <a:t>tt</a:t>
            </a:r>
            <a:r>
              <a:rPr lang="en-US" dirty="0"/>
              <a:t> </a:t>
            </a:r>
            <a:r>
              <a:rPr lang="en-US" dirty="0" err="1"/>
              <a:t>programme</a:t>
            </a:r>
            <a:endParaRPr lang="en-US" dirty="0"/>
          </a:p>
          <a:p>
            <a:pPr lvl="1"/>
            <a:r>
              <a:rPr lang="en-US" dirty="0"/>
              <a:t>Upgrade to pp collider</a:t>
            </a:r>
          </a:p>
          <a:p>
            <a:r>
              <a:rPr lang="en-US" dirty="0"/>
              <a:t>CLIC</a:t>
            </a:r>
          </a:p>
          <a:p>
            <a:pPr lvl="1"/>
            <a:r>
              <a:rPr lang="en-US" dirty="0"/>
              <a:t>Self coupling</a:t>
            </a:r>
          </a:p>
          <a:p>
            <a:r>
              <a:rPr lang="en-US" dirty="0"/>
              <a:t>FCC-pp </a:t>
            </a:r>
            <a:r>
              <a:rPr lang="en-US" sz="1800" b="0" dirty="0"/>
              <a:t>(100 </a:t>
            </a:r>
            <a:r>
              <a:rPr lang="en-US" sz="1800" b="0" dirty="0" err="1"/>
              <a:t>TeV</a:t>
            </a:r>
            <a:r>
              <a:rPr lang="en-US" sz="1800" b="0" dirty="0"/>
              <a:t>)</a:t>
            </a:r>
            <a:endParaRPr lang="en-US" b="0" dirty="0"/>
          </a:p>
          <a:p>
            <a:pPr lvl="1"/>
            <a:r>
              <a:rPr lang="en-US" dirty="0"/>
              <a:t>Highest rates</a:t>
            </a:r>
          </a:p>
          <a:p>
            <a:pPr lvl="1"/>
            <a:r>
              <a:rPr lang="en-US" dirty="0"/>
              <a:t>Self coupling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4A1D8-5199-8C4C-8033-E894CB572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B3C32-3429-C040-A63C-BDD93F33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EF05045-46DD-C440-AA37-7006267BAEDA}"/>
              </a:ext>
            </a:extLst>
          </p:cNvPr>
          <p:cNvSpPr/>
          <p:nvPr/>
        </p:nvSpPr>
        <p:spPr>
          <a:xfrm>
            <a:off x="7179732" y="4910667"/>
            <a:ext cx="4351867" cy="1177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These are the mainstream proposals.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If time allows I’ll mention a few other ideas</a:t>
            </a:r>
          </a:p>
        </p:txBody>
      </p:sp>
    </p:spTree>
    <p:extLst>
      <p:ext uri="{BB962C8B-B14F-4D97-AF65-F5344CB8AC3E}">
        <p14:creationId xmlns:p14="http://schemas.microsoft.com/office/powerpoint/2010/main" val="3986146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B94C-B205-8C4A-9A5B-999DCFFC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4BEDD-DDE3-ED4F-AAD9-970088E00646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Two options: proton and positron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AA4B7-A2A1-6D4F-BE77-EC5CE243F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A8C61-8320-6342-B9A6-E6D46593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F92FF3-DD42-FB44-A4C1-063E2F021E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03" y="2028545"/>
            <a:ext cx="8331646" cy="405921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76870-BACC-2B4E-A0C4-C6AD83436AD2}"/>
              </a:ext>
            </a:extLst>
          </p:cNvPr>
          <p:cNvSpPr txBox="1"/>
          <p:nvPr/>
        </p:nvSpPr>
        <p:spPr>
          <a:xfrm>
            <a:off x="838200" y="6461989"/>
            <a:ext cx="880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Nikhef</a:t>
            </a:r>
            <a:r>
              <a:rPr lang="en-US" dirty="0"/>
              <a:t> colloquium – </a:t>
            </a:r>
            <a:r>
              <a:rPr lang="en-US" dirty="0" err="1"/>
              <a:t>N.Pastrone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https://indico.nikhef.nl/event/1839/</a:t>
            </a: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4B997D-E5DA-8349-9635-19DD7373AA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201" y="572389"/>
            <a:ext cx="2844800" cy="2006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DB6B89-436D-B84A-B68D-4531A1411910}"/>
              </a:ext>
            </a:extLst>
          </p:cNvPr>
          <p:cNvSpPr txBox="1"/>
          <p:nvPr/>
        </p:nvSpPr>
        <p:spPr>
          <a:xfrm>
            <a:off x="9982200" y="350457"/>
            <a:ext cx="2319868" cy="37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Goal: high energy</a:t>
            </a:r>
          </a:p>
        </p:txBody>
      </p:sp>
    </p:spTree>
    <p:extLst>
      <p:ext uri="{BB962C8B-B14F-4D97-AF65-F5344CB8AC3E}">
        <p14:creationId xmlns:p14="http://schemas.microsoft.com/office/powerpoint/2010/main" val="2166503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15C7-6BAD-784D-B8D5-8C333C32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18DAB-2850-C744-8E56-0274A04D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Quadrilinear coupling!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“K4 sensitivity few 10%” </a:t>
            </a:r>
            <a:r>
              <a:rPr lang="en-US" b="0" dirty="0"/>
              <a:t>(E=14 </a:t>
            </a:r>
            <a:r>
              <a:rPr lang="en-US" b="0" dirty="0" err="1"/>
              <a:t>TeV</a:t>
            </a:r>
            <a:r>
              <a:rPr lang="en-US" b="0" dirty="0"/>
              <a:t>, L=20/ab)</a:t>
            </a:r>
          </a:p>
          <a:p>
            <a:pPr lvl="1"/>
            <a:r>
              <a:rPr lang="en-US" dirty="0">
                <a:hlinkClick r:id="rId2"/>
              </a:rPr>
              <a:t>https://indico.cern.ch/event/801616/timetable/#20190410.detailed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20125-31D2-2442-97E5-3AFEB16D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E7881-A038-8B4B-97B9-7254BC02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8AA50-34CC-D94F-B285-027E47636E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067" y="2270067"/>
            <a:ext cx="3434714" cy="2454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D4FCB7-5417-A84D-A1F9-4EAA3D7864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235" y="2270067"/>
            <a:ext cx="5594111" cy="2454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211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71C8E-EB2D-754C-ABA3-A49D0588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e+e</a:t>
            </a:r>
            <a:r>
              <a:rPr lang="en-US" dirty="0"/>
              <a:t>- </a:t>
            </a:r>
            <a:r>
              <a:rPr lang="en-US" dirty="0">
                <a:sym typeface="Wingdings" pitchFamily="2" charset="2"/>
              </a:rPr>
              <a:t> 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F0B7E-B9BE-F74F-B2B6-769ED7050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First generation Yukawa!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: SM sensitivity after ~5 years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DA380-80DD-5645-872D-D3A72BE52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DCB8F-8DD4-8140-86DB-CFAADF31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E293D4-57B7-CC4B-9CF9-900D136FA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435" y="2074921"/>
            <a:ext cx="8139130" cy="3260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CCAC4-1DD8-604F-A05F-3E4E36EA6788}"/>
              </a:ext>
            </a:extLst>
          </p:cNvPr>
          <p:cNvSpPr txBox="1"/>
          <p:nvPr/>
        </p:nvSpPr>
        <p:spPr>
          <a:xfrm rot="1988621">
            <a:off x="9769082" y="1573682"/>
            <a:ext cx="19812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/event/666889/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9B2CFD-9351-DD40-914B-71772841789A}"/>
              </a:ext>
            </a:extLst>
          </p:cNvPr>
          <p:cNvSpPr/>
          <p:nvPr/>
        </p:nvSpPr>
        <p:spPr>
          <a:xfrm>
            <a:off x="6062134" y="2370667"/>
            <a:ext cx="3454399" cy="32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725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40E3-C9A3-C944-8329-8EC5D2E4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hh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FC4AC-829E-9F49-9182-90D0F712D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FCC-</a:t>
            </a:r>
            <a:r>
              <a:rPr lang="en-US" dirty="0" err="1"/>
              <a:t>hh</a:t>
            </a:r>
            <a:r>
              <a:rPr lang="en-US" dirty="0"/>
              <a:t>, everything will be</a:t>
            </a:r>
            <a:br>
              <a:rPr lang="en-US" dirty="0"/>
            </a:br>
            <a:r>
              <a:rPr lang="en-US" dirty="0"/>
              <a:t>high energy production</a:t>
            </a:r>
          </a:p>
          <a:p>
            <a:pPr lvl="1"/>
            <a:r>
              <a:rPr lang="en-US" dirty="0"/>
              <a:t>pp @ 100 </a:t>
            </a:r>
            <a:r>
              <a:rPr lang="en-US" dirty="0" err="1"/>
              <a:t>TeV</a:t>
            </a:r>
            <a:endParaRPr lang="en-US" dirty="0"/>
          </a:p>
          <a:p>
            <a:pPr lvl="1"/>
            <a:r>
              <a:rPr lang="en-US" dirty="0"/>
              <a:t>Everything boosted</a:t>
            </a:r>
          </a:p>
          <a:p>
            <a:pPr lvl="1"/>
            <a:r>
              <a:rPr lang="en-US" dirty="0"/>
              <a:t>Zoom into loops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E8A9C-196E-8A40-AEA7-368A71BB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1DF95-E409-AC43-B0D9-99D442404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CD693-F07F-FB4A-B0EF-70994297F8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303" y="1859073"/>
            <a:ext cx="6206143" cy="3971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BFBAD41-460A-4144-B453-7F201801A664}"/>
              </a:ext>
            </a:extLst>
          </p:cNvPr>
          <p:cNvSpPr/>
          <p:nvPr/>
        </p:nvSpPr>
        <p:spPr>
          <a:xfrm>
            <a:off x="1183563" y="4157571"/>
            <a:ext cx="2810462" cy="163129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800" dirty="0"/>
          </a:p>
          <a:p>
            <a:pPr algn="r"/>
            <a:endParaRPr lang="en-US" sz="2800" dirty="0"/>
          </a:p>
          <a:p>
            <a:pPr algn="r"/>
            <a:r>
              <a:rPr lang="en-US" sz="2800" dirty="0"/>
              <a:t>SM + c * (</a:t>
            </a:r>
            <a:r>
              <a:rPr lang="en-US" sz="2800" dirty="0" err="1"/>
              <a:t>p</a:t>
            </a:r>
            <a:r>
              <a:rPr lang="en-US" sz="2800" baseline="-25000" dirty="0" err="1"/>
              <a:t>T</a:t>
            </a:r>
            <a:r>
              <a:rPr lang="en-US" sz="2800" dirty="0"/>
              <a:t> / </a:t>
            </a:r>
            <a:r>
              <a:rPr lang="el-GR" sz="2800" dirty="0"/>
              <a:t>Λ</a:t>
            </a:r>
            <a:r>
              <a:rPr lang="nl-NL" sz="2800" dirty="0"/>
              <a:t>)</a:t>
            </a:r>
            <a:r>
              <a:rPr lang="en-US" sz="2800" baseline="30000" dirty="0"/>
              <a:t>2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BB3D9D-77EF-CF45-BAD1-04F0695129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446" y="4259874"/>
            <a:ext cx="945663" cy="837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B86EE-CF63-B045-B7C9-B3CA01B189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374" y="4697769"/>
            <a:ext cx="1031759" cy="457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4099C1-B8BE-5C48-8BA5-D01AE0DC86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209" y="3911979"/>
            <a:ext cx="954330" cy="5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335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A64E3-549B-3E4C-82DA-E46DBEC1E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LEP++ and LHC++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4F3B7-D282-7E42-A555-C67B1B08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216D5-5E74-AC44-A4D3-4FAD3F64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D39AA1-2205-8447-B635-CA3D3F3010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84" y="3243725"/>
            <a:ext cx="4914398" cy="2844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7F7D32-01AF-A84F-AE86-80C451FD3DCD}"/>
              </a:ext>
            </a:extLst>
          </p:cNvPr>
          <p:cNvSpPr txBox="1"/>
          <p:nvPr/>
        </p:nvSpPr>
        <p:spPr>
          <a:xfrm>
            <a:off x="538268" y="3042126"/>
            <a:ext cx="462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C00FF"/>
                </a:solidFill>
              </a:rPr>
              <a:t>LEP3 </a:t>
            </a:r>
            <a:r>
              <a:rPr lang="en-US" sz="1400" b="1" i="1" dirty="0">
                <a:solidFill>
                  <a:srgbClr val="EC00FF"/>
                </a:solidFill>
              </a:rPr>
              <a:t>(“LEP tunnel with modern </a:t>
            </a:r>
            <a:r>
              <a:rPr lang="en-US" sz="1400" b="1" i="1" dirty="0" err="1">
                <a:solidFill>
                  <a:srgbClr val="EC00FF"/>
                </a:solidFill>
              </a:rPr>
              <a:t>e+e</a:t>
            </a:r>
            <a:r>
              <a:rPr lang="en-US" sz="1400" b="1" i="1" dirty="0">
                <a:solidFill>
                  <a:srgbClr val="EC00FF"/>
                </a:solidFill>
              </a:rPr>
              <a:t>- accelerator”)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07083-17BB-0341-8BB0-A20AFCF8D29D}"/>
              </a:ext>
            </a:extLst>
          </p:cNvPr>
          <p:cNvSpPr txBox="1"/>
          <p:nvPr/>
        </p:nvSpPr>
        <p:spPr>
          <a:xfrm>
            <a:off x="538268" y="1777026"/>
            <a:ext cx="462801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Not much discussed, but how about</a:t>
            </a:r>
          </a:p>
          <a:p>
            <a:r>
              <a:rPr lang="en-US" b="1" dirty="0">
                <a:solidFill>
                  <a:srgbClr val="7030A0"/>
                </a:solidFill>
              </a:rPr>
              <a:t>reusing LHC tunnel for new accelerators?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82221D-F061-604E-ACC0-C44EEC80D8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964" y="1599569"/>
            <a:ext cx="4901770" cy="3623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E5BFE9-F919-8A40-9F79-4F79FE8F1EE2}"/>
              </a:ext>
            </a:extLst>
          </p:cNvPr>
          <p:cNvSpPr txBox="1"/>
          <p:nvPr/>
        </p:nvSpPr>
        <p:spPr>
          <a:xfrm>
            <a:off x="7467600" y="1414903"/>
            <a:ext cx="399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HE-LHC </a:t>
            </a:r>
            <a:r>
              <a:rPr lang="en-US" sz="1400" b="1" i="1" dirty="0">
                <a:solidFill>
                  <a:srgbClr val="C00000"/>
                </a:solidFill>
              </a:rPr>
              <a:t>(“LHC with FCC magnets”)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F0115E-53B5-6441-A9E1-751D32BAC6BE}"/>
              </a:ext>
            </a:extLst>
          </p:cNvPr>
          <p:cNvSpPr txBox="1"/>
          <p:nvPr/>
        </p:nvSpPr>
        <p:spPr>
          <a:xfrm>
            <a:off x="7467600" y="5718423"/>
            <a:ext cx="401037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Some pros, some cons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DEA66-E0A4-EC4F-AF69-7A7269170C8C}"/>
              </a:ext>
            </a:extLst>
          </p:cNvPr>
          <p:cNvSpPr txBox="1"/>
          <p:nvPr/>
        </p:nvSpPr>
        <p:spPr>
          <a:xfrm>
            <a:off x="9637113" y="3539067"/>
            <a:ext cx="1540933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LHC: 14 </a:t>
            </a:r>
            <a:r>
              <a:rPr lang="en-US" sz="1600" b="1" dirty="0" err="1">
                <a:solidFill>
                  <a:srgbClr val="7030A0"/>
                </a:solidFill>
              </a:rPr>
              <a:t>TeV</a:t>
            </a:r>
            <a:endParaRPr lang="en-US" sz="1600" b="1" dirty="0">
              <a:solidFill>
                <a:srgbClr val="7030A0"/>
              </a:solidFill>
            </a:endParaRPr>
          </a:p>
          <a:p>
            <a:r>
              <a:rPr lang="en-US" sz="1600" b="1" dirty="0">
                <a:solidFill>
                  <a:srgbClr val="7030A0"/>
                </a:solidFill>
              </a:rPr>
              <a:t>HE-LHC: 27 </a:t>
            </a:r>
            <a:r>
              <a:rPr lang="en-US" sz="1600" b="1" dirty="0" err="1">
                <a:solidFill>
                  <a:srgbClr val="7030A0"/>
                </a:solidFill>
              </a:rPr>
              <a:t>TeV</a:t>
            </a:r>
            <a:endParaRPr lang="en-US" sz="1600" b="1" dirty="0">
              <a:solidFill>
                <a:srgbClr val="7030A0"/>
              </a:solidFill>
            </a:endParaRPr>
          </a:p>
          <a:p>
            <a:r>
              <a:rPr lang="en-US" sz="1600" b="1" dirty="0">
                <a:solidFill>
                  <a:srgbClr val="7030A0"/>
                </a:solidFill>
              </a:rPr>
              <a:t>FCC-</a:t>
            </a:r>
            <a:r>
              <a:rPr lang="en-US" sz="1600" b="1" dirty="0" err="1">
                <a:solidFill>
                  <a:srgbClr val="7030A0"/>
                </a:solidFill>
              </a:rPr>
              <a:t>hh</a:t>
            </a:r>
            <a:r>
              <a:rPr lang="en-US" sz="1600" b="1" dirty="0">
                <a:solidFill>
                  <a:srgbClr val="7030A0"/>
                </a:solidFill>
              </a:rPr>
              <a:t>: 100 </a:t>
            </a:r>
            <a:r>
              <a:rPr lang="en-US" sz="1600" b="1" dirty="0" err="1">
                <a:solidFill>
                  <a:srgbClr val="7030A0"/>
                </a:solidFill>
              </a:rPr>
              <a:t>TeV</a:t>
            </a:r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57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B2602-3F87-9F4F-92CA-26E6C445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PEAKS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EF16E-1A75-E347-B5D1-A41B4B9B3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1"/>
            <a:ext cx="10998200" cy="3173720"/>
          </a:xfrm>
        </p:spPr>
        <p:txBody>
          <a:bodyPr/>
          <a:lstStyle/>
          <a:p>
            <a:r>
              <a:rPr lang="en-US" dirty="0"/>
              <a:t>Current precision</a:t>
            </a:r>
          </a:p>
          <a:p>
            <a:pPr lvl="1"/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μμ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: ~1 sigma</a:t>
            </a:r>
          </a:p>
          <a:p>
            <a:pPr lvl="1"/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ɣɣ</a:t>
            </a:r>
            <a:r>
              <a:rPr lang="en-US" dirty="0">
                <a:sym typeface="Wingdings" pitchFamily="2" charset="2"/>
              </a:rPr>
              <a:t>: </a:t>
            </a:r>
            <a:r>
              <a:rPr lang="en-US" dirty="0" err="1">
                <a:sym typeface="Wingdings" pitchFamily="2" charset="2"/>
              </a:rPr>
              <a:t>unc</a:t>
            </a:r>
            <a:r>
              <a:rPr lang="en-US" dirty="0">
                <a:sym typeface="Wingdings" pitchFamily="2" charset="2"/>
              </a:rPr>
              <a:t>.</a:t>
            </a:r>
            <a:r>
              <a:rPr lang="en-US" dirty="0"/>
              <a:t>&lt;10%</a:t>
            </a:r>
          </a:p>
          <a:p>
            <a:endParaRPr lang="en-US" dirty="0"/>
          </a:p>
          <a:p>
            <a:r>
              <a:rPr lang="en-US" dirty="0"/>
              <a:t>Pros &amp; cons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Max. production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Good resolution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Backgrounds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76021-3EE7-6F49-A4A3-AAC1D76E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771A8-2466-6B4F-B5F1-1BEBC8A9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91BA1C-579A-284C-9E7C-015127577F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760" y="1778192"/>
            <a:ext cx="2919941" cy="2074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42473-72B2-D748-8D28-0033C066E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33" y="1778192"/>
            <a:ext cx="4725699" cy="4918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1746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6FD88-CDE5-F04B-AFEE-88F7DE60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98BFA-33E2-C940-91EC-DEDF5AA3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AA748A-B7B5-F244-9459-3D632033DD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69724"/>
            <a:ext cx="10230830" cy="5405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7F9357-93BE-1C4B-B605-E07E07C02AC0}"/>
              </a:ext>
            </a:extLst>
          </p:cNvPr>
          <p:cNvSpPr txBox="1"/>
          <p:nvPr/>
        </p:nvSpPr>
        <p:spPr>
          <a:xfrm>
            <a:off x="8466667" y="6488668"/>
            <a:ext cx="336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S.Bethke</a:t>
            </a:r>
            <a:r>
              <a:rPr lang="en-US" dirty="0">
                <a:solidFill>
                  <a:srgbClr val="7030A0"/>
                </a:solidFill>
              </a:rPr>
              <a:t>, ESPP May 2019</a:t>
            </a:r>
          </a:p>
        </p:txBody>
      </p:sp>
    </p:spTree>
    <p:extLst>
      <p:ext uri="{BB962C8B-B14F-4D97-AF65-F5344CB8AC3E}">
        <p14:creationId xmlns:p14="http://schemas.microsoft.com/office/powerpoint/2010/main" val="1220155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CF112-54A6-DD48-9A47-9AE45DCA5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3125C-B110-8446-AEA3-96018F02D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0"/>
            <a:ext cx="10515600" cy="396958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C00000"/>
                </a:solidFill>
              </a:rPr>
              <a:t>CepC</a:t>
            </a:r>
            <a:r>
              <a:rPr lang="en-US" dirty="0">
                <a:solidFill>
                  <a:srgbClr val="C00000"/>
                </a:solidFill>
              </a:rPr>
              <a:t> @ China</a:t>
            </a:r>
          </a:p>
          <a:p>
            <a:r>
              <a:rPr lang="en-US" dirty="0"/>
              <a:t>Similar to FCC</a:t>
            </a:r>
          </a:p>
          <a:p>
            <a:pPr lvl="1"/>
            <a:r>
              <a:rPr lang="en-US" dirty="0"/>
              <a:t>Accelerator less </a:t>
            </a:r>
            <a:r>
              <a:rPr lang="en-US" dirty="0" err="1"/>
              <a:t>ambituous</a:t>
            </a:r>
            <a:endParaRPr lang="en-US" dirty="0"/>
          </a:p>
          <a:p>
            <a:pPr lvl="1"/>
            <a:r>
              <a:rPr lang="en-US" dirty="0"/>
              <a:t>Timeline more aggressive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DB126-D58E-2247-AE15-65A299602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25D11-7DC2-9D4D-8D49-E0CBEEEE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AADC4-B591-1242-8FB1-E1D5AC107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03" y="3478772"/>
            <a:ext cx="3619500" cy="1645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74883-06FA-7144-92E8-92CC67A3E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936" y="2186317"/>
            <a:ext cx="5505450" cy="1417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8D2586-5FE8-374D-9423-184C185F5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936" y="3872601"/>
            <a:ext cx="5505450" cy="1251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FB0E6F-F29F-3F47-AAFC-7582F9DDFC5F}"/>
              </a:ext>
            </a:extLst>
          </p:cNvPr>
          <p:cNvSpPr txBox="1"/>
          <p:nvPr/>
        </p:nvSpPr>
        <p:spPr>
          <a:xfrm rot="1402365">
            <a:off x="9702801" y="1522182"/>
            <a:ext cx="201718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https://www.globaltimes.cn/content/1189391.shtml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38147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785EA-1A1D-9C44-9066-5552F6E3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with ERL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76D65-8A73-0C4B-BFB6-1ACA6E112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0"/>
            <a:ext cx="4137103" cy="159892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New idea! (2019)</a:t>
            </a:r>
          </a:p>
          <a:p>
            <a:pPr>
              <a:buFont typeface="Wingdings" pitchFamily="2" charset="2"/>
              <a:buChar char="Ø"/>
            </a:pPr>
            <a:r>
              <a:rPr lang="en-US" b="0" dirty="0">
                <a:solidFill>
                  <a:srgbClr val="7030A0"/>
                </a:solidFill>
              </a:rPr>
              <a:t>Combine advantages</a:t>
            </a:r>
            <a:br>
              <a:rPr lang="en-US" b="0" dirty="0">
                <a:solidFill>
                  <a:srgbClr val="7030A0"/>
                </a:solidFill>
              </a:rPr>
            </a:br>
            <a:r>
              <a:rPr lang="en-US" b="0" dirty="0">
                <a:solidFill>
                  <a:srgbClr val="7030A0"/>
                </a:solidFill>
              </a:rPr>
              <a:t>of linear and circular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FCC-</a:t>
            </a:r>
            <a:r>
              <a:rPr lang="en-US" dirty="0" err="1">
                <a:solidFill>
                  <a:srgbClr val="7030A0"/>
                </a:solidFill>
              </a:rPr>
              <a:t>ee</a:t>
            </a:r>
            <a:r>
              <a:rPr lang="en-US" dirty="0">
                <a:solidFill>
                  <a:srgbClr val="7030A0"/>
                </a:solidFill>
              </a:rPr>
              <a:t> with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Energy Recovery </a:t>
            </a:r>
            <a:r>
              <a:rPr lang="en-US" dirty="0" err="1">
                <a:solidFill>
                  <a:srgbClr val="7030A0"/>
                </a:solidFill>
              </a:rPr>
              <a:t>Linac</a:t>
            </a:r>
            <a:endParaRPr lang="en-US" b="0" dirty="0">
              <a:solidFill>
                <a:srgbClr val="7030A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FD3AD-58D7-2C43-81D9-665231B78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D7E06-F33F-1D4F-8553-3E1D8BC0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04DEF3-C269-B84E-B89E-5846BCED7A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303" y="1039057"/>
            <a:ext cx="5235497" cy="54757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8C3C46-3BD6-F34B-AFFD-F5C0B4017074}"/>
              </a:ext>
            </a:extLst>
          </p:cNvPr>
          <p:cNvSpPr txBox="1"/>
          <p:nvPr/>
        </p:nvSpPr>
        <p:spPr>
          <a:xfrm>
            <a:off x="826637" y="6439471"/>
            <a:ext cx="551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7030A0"/>
                </a:solidFill>
              </a:rPr>
              <a:t>Nikhef</a:t>
            </a:r>
            <a:r>
              <a:rPr lang="en-US" sz="1200" dirty="0">
                <a:solidFill>
                  <a:srgbClr val="7030A0"/>
                </a:solidFill>
              </a:rPr>
              <a:t> colloquium – </a:t>
            </a:r>
            <a:r>
              <a:rPr lang="en-US" sz="1200" dirty="0" err="1">
                <a:solidFill>
                  <a:srgbClr val="7030A0"/>
                </a:solidFill>
              </a:rPr>
              <a:t>A.Jankowiak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https://indico.nikhef.nl/event/2090/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882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8369B-89A5-844A-BB3B-01FF3610C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with ERL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65470-66A4-184D-B39B-3DCFA083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E04B2-2595-8A4C-9C7B-9A8469BE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C0EDB4-46D9-904E-AF85-6CC3C4E5A8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74" y="1701839"/>
            <a:ext cx="7614716" cy="4352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CAEBA9-3C11-9B4E-9E54-261FA0454F77}"/>
              </a:ext>
            </a:extLst>
          </p:cNvPr>
          <p:cNvSpPr txBox="1"/>
          <p:nvPr/>
        </p:nvSpPr>
        <p:spPr>
          <a:xfrm>
            <a:off x="8720667" y="4091529"/>
            <a:ext cx="292946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u="sng" dirty="0">
                <a:solidFill>
                  <a:srgbClr val="7030A0"/>
                </a:solidFill>
              </a:rPr>
              <a:t>Many advantages: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Great physics!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Can do </a:t>
            </a:r>
            <a:r>
              <a:rPr lang="en-US" b="1" dirty="0" err="1">
                <a:solidFill>
                  <a:srgbClr val="7030A0"/>
                </a:solidFill>
              </a:rPr>
              <a:t>ttH</a:t>
            </a:r>
            <a:r>
              <a:rPr lang="en-US" b="1" dirty="0">
                <a:solidFill>
                  <a:srgbClr val="7030A0"/>
                </a:solidFill>
              </a:rPr>
              <a:t> and HH!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Interesting technology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And more ECO friendly!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CFFA62-B36D-B248-BB2B-DDF867EF375F}"/>
              </a:ext>
            </a:extLst>
          </p:cNvPr>
          <p:cNvSpPr txBox="1"/>
          <p:nvPr/>
        </p:nvSpPr>
        <p:spPr>
          <a:xfrm>
            <a:off x="915536" y="6561047"/>
            <a:ext cx="8119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https://phys.org/news/2020-05-energy-recovery-linear-next-generation-physics.html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A8B08D-F7BF-F24A-B478-DC759EBDAC3B}"/>
              </a:ext>
            </a:extLst>
          </p:cNvPr>
          <p:cNvSpPr txBox="1"/>
          <p:nvPr/>
        </p:nvSpPr>
        <p:spPr>
          <a:xfrm>
            <a:off x="8720667" y="1713423"/>
            <a:ext cx="292946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7030A0"/>
                </a:solidFill>
              </a:rPr>
              <a:t>Is this the perfect </a:t>
            </a:r>
            <a:r>
              <a:rPr lang="en-US" i="1" dirty="0" err="1">
                <a:solidFill>
                  <a:srgbClr val="7030A0"/>
                </a:solidFill>
              </a:rPr>
              <a:t>e+e</a:t>
            </a:r>
            <a:r>
              <a:rPr lang="en-US" i="1" dirty="0">
                <a:solidFill>
                  <a:srgbClr val="7030A0"/>
                </a:solidFill>
              </a:rPr>
              <a:t>- collider? All the disadvantages of the other proposals are solved!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843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0CE0-AC6C-6140-BC62-3ACE8B6E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7752F-90F1-0442-B3BB-71EA3B0B9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FB19F-DB0D-6740-8D98-B6D73A04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09602-15B4-FA4C-8174-CCA92DB056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2957"/>
            <a:ext cx="12192000" cy="69509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C4F0D3-B07B-EC42-9BD0-98A2CF659815}"/>
              </a:ext>
            </a:extLst>
          </p:cNvPr>
          <p:cNvSpPr txBox="1">
            <a:spLocks/>
          </p:cNvSpPr>
          <p:nvPr/>
        </p:nvSpPr>
        <p:spPr>
          <a:xfrm>
            <a:off x="352940" y="180133"/>
            <a:ext cx="590126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A6A9ED-93FE-6640-90E2-357A694D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34" y="1369131"/>
            <a:ext cx="5901266" cy="3143292"/>
          </a:xfrm>
          <a:solidFill>
            <a:schemeClr val="bg1">
              <a:lumMod val="95000"/>
              <a:alpha val="77000"/>
            </a:schemeClr>
          </a:solidFill>
        </p:spPr>
        <p:txBody>
          <a:bodyPr/>
          <a:lstStyle/>
          <a:p>
            <a:r>
              <a:rPr lang="en-US" dirty="0"/>
              <a:t>The next collider should be a Higgs factory</a:t>
            </a:r>
          </a:p>
          <a:p>
            <a:pPr lvl="1"/>
            <a:r>
              <a:rPr lang="en-US" dirty="0"/>
              <a:t>General consensus in HEP community</a:t>
            </a:r>
          </a:p>
          <a:p>
            <a:pPr lvl="1"/>
            <a:r>
              <a:rPr lang="en-US" dirty="0"/>
              <a:t>There’s still a lot of physics to learn</a:t>
            </a:r>
          </a:p>
          <a:p>
            <a:r>
              <a:rPr lang="en-US" dirty="0"/>
              <a:t>Different options on the table</a:t>
            </a:r>
          </a:p>
          <a:p>
            <a:pPr lvl="1"/>
            <a:r>
              <a:rPr lang="en-US" dirty="0"/>
              <a:t>Shape and location open items</a:t>
            </a:r>
          </a:p>
          <a:p>
            <a:pPr lvl="1"/>
            <a:r>
              <a:rPr lang="en-US" dirty="0"/>
              <a:t>Arguments not only science</a:t>
            </a:r>
          </a:p>
          <a:p>
            <a:r>
              <a:rPr lang="en-US" dirty="0"/>
              <a:t>Come join the discussion!</a:t>
            </a:r>
          </a:p>
          <a:p>
            <a:pPr lvl="1"/>
            <a:r>
              <a:rPr lang="en-US" dirty="0"/>
              <a:t>Important &amp; interesting </a:t>
            </a:r>
          </a:p>
        </p:txBody>
      </p:sp>
    </p:spTree>
    <p:extLst>
      <p:ext uri="{BB962C8B-B14F-4D97-AF65-F5344CB8AC3E}">
        <p14:creationId xmlns:p14="http://schemas.microsoft.com/office/powerpoint/2010/main" val="18904280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5E48-63BA-6649-A001-4E829BBB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9589B-5261-2A4D-B25A-5D0FC3BC2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Tomorrow at 11:00!</a:t>
            </a:r>
          </a:p>
          <a:p>
            <a:pPr lvl="1"/>
            <a:r>
              <a:rPr lang="en-GB" sz="1200" dirty="0">
                <a:hlinkClick r:id="rId2"/>
              </a:rPr>
              <a:t>https://webcast.web.cern.ch/event/i924500</a:t>
            </a:r>
            <a:r>
              <a:rPr lang="en-GB" sz="1200" dirty="0"/>
              <a:t> </a:t>
            </a:r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5D3686-8167-254B-9D3C-CABCCA06E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AD189-B51A-2740-B98D-3FEE465FF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15041-FC20-5E41-9025-7868FF82FD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932" y="1780773"/>
            <a:ext cx="6341533" cy="4109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89036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771" y="-2429"/>
            <a:ext cx="9154716" cy="68747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162012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62226" y="0"/>
            <a:ext cx="1529773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42892" y="6605462"/>
            <a:ext cx="559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</a:rPr>
              <a:t>www.quantumdiaries.org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/2013/08/19/a-fresh-look-for-the-standard-model/</a:t>
            </a:r>
          </a:p>
        </p:txBody>
      </p:sp>
    </p:spTree>
    <p:extLst>
      <p:ext uri="{BB962C8B-B14F-4D97-AF65-F5344CB8AC3E}">
        <p14:creationId xmlns:p14="http://schemas.microsoft.com/office/powerpoint/2010/main" val="112383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8B334-E616-164D-97DB-9B7E6840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2B24F-9224-2D47-9452-063AAC97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087571-38AC-E44C-8CF4-01FB11FC4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75" y="1536144"/>
            <a:ext cx="8528050" cy="4313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4565B26-AA3D-E94C-9584-7F776B324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739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B8C75-94EF-B04C-B2CA-CFD934C1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4007E-5BC9-D845-A40C-EAF06B69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55326-84DD-5C4C-8DE8-49D20F3A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58D05E-8641-7241-8F97-E0FBDF4BF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0" y="495298"/>
            <a:ext cx="80137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274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PROSPECTS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902" y="1460771"/>
            <a:ext cx="7128748" cy="5112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5276" y="3816042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6493" y="5113778"/>
            <a:ext cx="236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Z(</a:t>
            </a:r>
            <a:r>
              <a:rPr lang="en-US" b="1" dirty="0" err="1">
                <a:solidFill>
                  <a:srgbClr val="C00000"/>
                </a:solidFill>
                <a:sym typeface="Wingdings"/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)Z(</a:t>
            </a:r>
            <a:r>
              <a:rPr lang="en-US" b="1" dirty="0" err="1">
                <a:solidFill>
                  <a:srgbClr val="C00000"/>
                </a:solidFill>
                <a:sym typeface="Wingdings"/>
              </a:rPr>
              <a:t>vv</a:t>
            </a:r>
            <a:r>
              <a:rPr lang="en-US" b="1" dirty="0">
                <a:solidFill>
                  <a:srgbClr val="C00000"/>
                </a:solidFill>
                <a:sym typeface="Wingdings"/>
              </a:rPr>
              <a:t>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Down Arrow Callout 14"/>
          <p:cNvSpPr/>
          <p:nvPr/>
        </p:nvSpPr>
        <p:spPr>
          <a:xfrm>
            <a:off x="7250272" y="2067165"/>
            <a:ext cx="1517496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</a:t>
            </a:r>
          </a:p>
        </p:txBody>
      </p:sp>
      <p:sp>
        <p:nvSpPr>
          <p:cNvPr id="16" name="Down Arrow Callout 15"/>
          <p:cNvSpPr/>
          <p:nvPr/>
        </p:nvSpPr>
        <p:spPr>
          <a:xfrm>
            <a:off x="7245444" y="2995569"/>
            <a:ext cx="1522324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HL-LHC</a:t>
            </a:r>
          </a:p>
        </p:txBody>
      </p:sp>
      <p:sp>
        <p:nvSpPr>
          <p:cNvPr id="17" name="Down Arrow Callout 16"/>
          <p:cNvSpPr/>
          <p:nvPr/>
        </p:nvSpPr>
        <p:spPr>
          <a:xfrm>
            <a:off x="7245444" y="3934812"/>
            <a:ext cx="1522324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ILC</a:t>
            </a:r>
          </a:p>
        </p:txBody>
      </p:sp>
      <p:sp>
        <p:nvSpPr>
          <p:cNvPr id="18" name="Down Arrow Callout 17"/>
          <p:cNvSpPr/>
          <p:nvPr/>
        </p:nvSpPr>
        <p:spPr>
          <a:xfrm>
            <a:off x="7245444" y="4867957"/>
            <a:ext cx="1522324" cy="814375"/>
          </a:xfrm>
          <a:prstGeom prst="downArrowCallou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FCC</a:t>
            </a:r>
          </a:p>
        </p:txBody>
      </p:sp>
      <p:sp>
        <p:nvSpPr>
          <p:cNvPr id="13" name="Vertical Scroll 12">
            <a:extLst>
              <a:ext uri="{FF2B5EF4-FFF2-40B4-BE49-F238E27FC236}">
                <a16:creationId xmlns:a16="http://schemas.microsoft.com/office/drawing/2014/main" id="{AD94D0BC-95CB-5142-868D-10B599A8EAB7}"/>
              </a:ext>
            </a:extLst>
          </p:cNvPr>
          <p:cNvSpPr/>
          <p:nvPr/>
        </p:nvSpPr>
        <p:spPr>
          <a:xfrm>
            <a:off x="9718011" y="4766220"/>
            <a:ext cx="2122070" cy="716890"/>
          </a:xfrm>
          <a:prstGeom prst="verticalScrol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BSM @ FCC-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hh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nl-NL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1606.00947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41BE1B-D93E-7746-A4BB-9E47C4D7CB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40" y="4121978"/>
            <a:ext cx="1050873" cy="1050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98E57C-2B70-6C4F-9287-70D859E0B915}"/>
              </a:ext>
            </a:extLst>
          </p:cNvPr>
          <p:cNvSpPr txBox="1"/>
          <p:nvPr/>
        </p:nvSpPr>
        <p:spPr>
          <a:xfrm>
            <a:off x="9762029" y="5560714"/>
            <a:ext cx="276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Dark Matter prospects</a:t>
            </a:r>
          </a:p>
        </p:txBody>
      </p:sp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AB744B6F-A1BD-4E4F-8772-09769210C2CF}"/>
              </a:ext>
            </a:extLst>
          </p:cNvPr>
          <p:cNvSpPr/>
          <p:nvPr/>
        </p:nvSpPr>
        <p:spPr>
          <a:xfrm>
            <a:off x="9387274" y="5217821"/>
            <a:ext cx="374755" cy="64202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0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BE170-4A5A-5C4B-BDDC-2D1E906E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FERMIONS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89F4C-A6DE-8449-8B38-4C287DAFF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1"/>
            <a:ext cx="10515600" cy="3529319"/>
          </a:xfrm>
        </p:spPr>
        <p:txBody>
          <a:bodyPr>
            <a:normAutofit/>
          </a:bodyPr>
          <a:lstStyle/>
          <a:p>
            <a:r>
              <a:rPr lang="en-US" dirty="0"/>
              <a:t>Current sensitivities</a:t>
            </a:r>
          </a:p>
          <a:p>
            <a:pPr lvl="1"/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/>
              <a:t>bb</a:t>
            </a:r>
            <a:r>
              <a:rPr lang="en-US" dirty="0"/>
              <a:t> and </a:t>
            </a:r>
            <a:r>
              <a:rPr lang="en-US" dirty="0" err="1"/>
              <a:t>ττ</a:t>
            </a:r>
            <a:r>
              <a:rPr lang="en-US" dirty="0"/>
              <a:t>: 5σ</a:t>
            </a:r>
          </a:p>
          <a:p>
            <a:pPr lvl="1"/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/>
              <a:t>cc</a:t>
            </a:r>
            <a:r>
              <a:rPr lang="en-US" dirty="0"/>
              <a:t>: ~50xSM</a:t>
            </a:r>
          </a:p>
          <a:p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Production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channel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b/c/</a:t>
            </a:r>
            <a:r>
              <a:rPr lang="en-US" b="1" dirty="0" err="1">
                <a:solidFill>
                  <a:srgbClr val="C00000"/>
                </a:solidFill>
              </a:rPr>
              <a:t>τ</a:t>
            </a:r>
            <a:r>
              <a:rPr lang="en-US" b="1" dirty="0">
                <a:solidFill>
                  <a:srgbClr val="C00000"/>
                </a:solidFill>
              </a:rPr>
              <a:t> tagging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Backgrounds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8D0F5-D631-4C46-B8ED-234B40E46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CE9B7-F3FB-E642-9704-F1853A174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46047-3ADA-E045-90FE-CC2E99E012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089" y="1730356"/>
            <a:ext cx="3396410" cy="3168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8D1D2-1630-EC40-8969-0CDC6A97F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267" y="1730356"/>
            <a:ext cx="3336924" cy="3176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4115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05" y="538993"/>
            <a:ext cx="11122819" cy="61632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5805" y="538993"/>
            <a:ext cx="1578770" cy="1389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14575" y="706097"/>
            <a:ext cx="3028950" cy="494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14575" y="858497"/>
            <a:ext cx="1271588" cy="515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MONO-JET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9249" y="6339183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50000"/>
                  </a:schemeClr>
                </a:solidFill>
              </a:rPr>
              <a:t>Dark  Matter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84947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76" y="1547696"/>
            <a:ext cx="5523099" cy="5283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3458976" y="1547696"/>
            <a:ext cx="5287982" cy="1015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TRI</a:t>
            </a:r>
            <a:r>
              <a:rPr lang="en-US" dirty="0"/>
              <a:t>STAN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DARD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MODEL</a:t>
            </a:r>
            <a:r>
              <a:rPr lang="en-US" dirty="0">
                <a:solidFill>
                  <a:schemeClr val="bg1"/>
                </a:solidFill>
              </a:rPr>
              <a:t>TRI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BFBBA0-4410-D24A-8AFC-02CE28C79A32}"/>
              </a:ext>
            </a:extLst>
          </p:cNvPr>
          <p:cNvSpPr/>
          <p:nvPr/>
        </p:nvSpPr>
        <p:spPr>
          <a:xfrm>
            <a:off x="7866847" y="2562726"/>
            <a:ext cx="1770448" cy="2358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BA0EBC-447F-E542-9659-89080FE4B1BC}"/>
              </a:ext>
            </a:extLst>
          </p:cNvPr>
          <p:cNvSpPr/>
          <p:nvPr/>
        </p:nvSpPr>
        <p:spPr>
          <a:xfrm>
            <a:off x="8196964" y="4748463"/>
            <a:ext cx="1112721" cy="918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ADD19F-7EA6-DE43-BE68-64315D40C705}"/>
              </a:ext>
            </a:extLst>
          </p:cNvPr>
          <p:cNvSpPr/>
          <p:nvPr/>
        </p:nvSpPr>
        <p:spPr>
          <a:xfrm>
            <a:off x="3941457" y="1701839"/>
            <a:ext cx="85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  <a:r>
              <a:rPr lang="nl-NL" sz="5400" b="1" cap="none" spc="0" baseline="-25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2A55FE-1D19-B84C-8F7C-A1688C725087}"/>
              </a:ext>
            </a:extLst>
          </p:cNvPr>
          <p:cNvSpPr/>
          <p:nvPr/>
        </p:nvSpPr>
        <p:spPr>
          <a:xfrm>
            <a:off x="4922804" y="1713423"/>
            <a:ext cx="85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  <a:r>
              <a:rPr lang="nl-NL" sz="5400" b="1" cap="none" spc="0" baseline="-25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A43573-7117-9041-A6AB-46FB90029F3B}"/>
              </a:ext>
            </a:extLst>
          </p:cNvPr>
          <p:cNvSpPr/>
          <p:nvPr/>
        </p:nvSpPr>
        <p:spPr>
          <a:xfrm>
            <a:off x="5904152" y="1701839"/>
            <a:ext cx="85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  <a:r>
              <a:rPr lang="nl-NL" sz="5400" b="1" cap="none" spc="0" baseline="-25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3A512-1BC2-D943-B013-9131D83E5B30}"/>
              </a:ext>
            </a:extLst>
          </p:cNvPr>
          <p:cNvSpPr txBox="1"/>
          <p:nvPr/>
        </p:nvSpPr>
        <p:spPr>
          <a:xfrm>
            <a:off x="10371221" y="5666874"/>
            <a:ext cx="1419728" cy="92333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TdP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&amp; </a:t>
            </a:r>
            <a:b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J.-M.G</a:t>
            </a:r>
            <a:r>
              <a:rPr lang="nl-NL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érard</a:t>
            </a:r>
            <a:br>
              <a:rPr lang="nl-NL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UCLouvain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83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77BC-996B-C246-95EA-944256D5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>
                <a:sym typeface="Wingdings" pitchFamily="2" charset="2"/>
              </a:rPr>
              <a:t>INVISIBLE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4F77C-5289-7942-B2DD-E8A975A10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481"/>
            <a:ext cx="10515600" cy="3072119"/>
          </a:xfrm>
        </p:spPr>
        <p:txBody>
          <a:bodyPr/>
          <a:lstStyle/>
          <a:p>
            <a:r>
              <a:rPr lang="en-US" dirty="0"/>
              <a:t>Current limit: </a:t>
            </a:r>
          </a:p>
          <a:p>
            <a:pPr lvl="1"/>
            <a:r>
              <a:rPr lang="en-US" dirty="0" err="1"/>
              <a:t>BR</a:t>
            </a:r>
            <a:r>
              <a:rPr lang="en-US" baseline="-25000" dirty="0" err="1"/>
              <a:t>H</a:t>
            </a:r>
            <a:r>
              <a:rPr lang="en-US" baseline="-25000" dirty="0" err="1">
                <a:sym typeface="Wingdings" pitchFamily="2" charset="2"/>
              </a:rPr>
              <a:t>inv</a:t>
            </a:r>
            <a:r>
              <a:rPr lang="en-US" dirty="0">
                <a:sym typeface="Wingdings" pitchFamily="2" charset="2"/>
              </a:rPr>
              <a:t> &lt; </a:t>
            </a:r>
            <a:r>
              <a:rPr lang="en-US" dirty="0"/>
              <a:t>13%</a:t>
            </a:r>
          </a:p>
          <a:p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Production channel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Missing E</a:t>
            </a:r>
            <a:r>
              <a:rPr lang="en-US" b="1" baseline="-25000" dirty="0">
                <a:solidFill>
                  <a:srgbClr val="C00000"/>
                </a:solidFill>
              </a:rPr>
              <a:t>T</a:t>
            </a:r>
            <a:r>
              <a:rPr lang="en-US" b="1" dirty="0">
                <a:solidFill>
                  <a:srgbClr val="C00000"/>
                </a:solidFill>
              </a:rPr>
              <a:t> resolution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Backgrounds: Z(</a:t>
            </a:r>
            <a:r>
              <a:rPr lang="en-US" b="1" dirty="0" err="1">
                <a:solidFill>
                  <a:srgbClr val="C00000"/>
                </a:solidFill>
              </a:rPr>
              <a:t>vv</a:t>
            </a:r>
            <a:r>
              <a:rPr lang="en-US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682D8-DBB8-4D44-A02F-9EA290C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B4DDC-9B4E-2D47-B87B-28CC9CE3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CB1947-4015-5F48-8D7D-B60FE0F6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9199" y="1216563"/>
            <a:ext cx="4792135" cy="4844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161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A6CC9-02BF-9F46-A219-CB9D51B5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F3545-0F61-2849-9640-333F8B9C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52528-69BB-2F40-A098-1D64BE7D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F77635-E196-1348-B65A-B893E18229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864" y="1360610"/>
            <a:ext cx="5266269" cy="5497390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C0CCD9-98D5-5548-9668-011E5E7EDCDA}"/>
              </a:ext>
            </a:extLst>
          </p:cNvPr>
          <p:cNvSpPr txBox="1"/>
          <p:nvPr/>
        </p:nvSpPr>
        <p:spPr>
          <a:xfrm>
            <a:off x="9694335" y="5128413"/>
            <a:ext cx="2159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Typically 5%-20% </a:t>
            </a:r>
          </a:p>
          <a:p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vector bosons </a:t>
            </a:r>
          </a:p>
          <a:p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gen. fermions</a:t>
            </a:r>
          </a:p>
        </p:txBody>
      </p:sp>
    </p:spTree>
    <p:extLst>
      <p:ext uri="{BB962C8B-B14F-4D97-AF65-F5344CB8AC3E}">
        <p14:creationId xmlns:p14="http://schemas.microsoft.com/office/powerpoint/2010/main" val="172419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DC3AF-7B1D-4147-A185-537F5BF7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DO’S &amp; DON’TS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3AAC0-31E3-6049-9AEF-042A94441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Tristan du Pree (Nikhef) Topical Lectures (18 June 2020)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A9A80-C56E-D24F-AEA3-A581E871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9624-1F66-6846-93A7-2F9FBC72481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E2C975-5F75-8E44-92F1-3D3EBEA79C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903" y="1521845"/>
            <a:ext cx="6462579" cy="5099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5C5233-D260-A641-9A1C-DCDFF5C2D692}"/>
              </a:ext>
            </a:extLst>
          </p:cNvPr>
          <p:cNvSpPr txBox="1"/>
          <p:nvPr/>
        </p:nvSpPr>
        <p:spPr>
          <a:xfrm>
            <a:off x="6654800" y="2015066"/>
            <a:ext cx="2725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“This measurement</a:t>
            </a:r>
            <a:br>
              <a:rPr lang="en-US" sz="2400" dirty="0"/>
            </a:br>
            <a:r>
              <a:rPr lang="en-US" sz="2400" dirty="0"/>
              <a:t>agrees with the </a:t>
            </a:r>
            <a:br>
              <a:rPr lang="en-US" sz="2400" dirty="0"/>
            </a:br>
            <a:r>
              <a:rPr lang="en-US" sz="2400" dirty="0"/>
              <a:t>Standard Model”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9CE556-04C1-F84D-9EC2-0349F36E040F}"/>
              </a:ext>
            </a:extLst>
          </p:cNvPr>
          <p:cNvSpPr txBox="1"/>
          <p:nvPr/>
        </p:nvSpPr>
        <p:spPr>
          <a:xfrm>
            <a:off x="6684433" y="4656666"/>
            <a:ext cx="2725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“What do we actually know</a:t>
            </a:r>
            <a:br>
              <a:rPr lang="en-US" sz="2400" dirty="0"/>
            </a:br>
            <a:r>
              <a:rPr lang="en-US" sz="2400" dirty="0"/>
              <a:t>&amp; understand?”</a:t>
            </a:r>
          </a:p>
        </p:txBody>
      </p:sp>
    </p:spTree>
    <p:extLst>
      <p:ext uri="{BB962C8B-B14F-4D97-AF65-F5344CB8AC3E}">
        <p14:creationId xmlns:p14="http://schemas.microsoft.com/office/powerpoint/2010/main" val="2534927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04C94495-303A-774D-ADF4-64038C1899DF}" vid="{4916C409-41C3-6543-A90F-029863FD7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</Template>
  <TotalTime>16528</TotalTime>
  <Words>2529</Words>
  <Application>Microsoft Macintosh PowerPoint</Application>
  <PresentationFormat>Widescreen</PresentationFormat>
  <Paragraphs>491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Wingdings</vt:lpstr>
      <vt:lpstr>Office Theme</vt:lpstr>
      <vt:lpstr>PowerPoint Presentation</vt:lpstr>
      <vt:lpstr>OUTLINE</vt:lpstr>
      <vt:lpstr>LHC</vt:lpstr>
      <vt:lpstr>HZZ</vt:lpstr>
      <vt:lpstr>HPEAKS</vt:lpstr>
      <vt:lpstr>HFERMIONS</vt:lpstr>
      <vt:lpstr>HINVISIBLE</vt:lpstr>
      <vt:lpstr>CURRENT PICTURE</vt:lpstr>
      <vt:lpstr>DO’S &amp; DON’TS</vt:lpstr>
      <vt:lpstr>HIGGS COUPLINGS</vt:lpstr>
      <vt:lpstr>PowerPoint Presentation</vt:lpstr>
      <vt:lpstr>PowerPoint Presentation</vt:lpstr>
      <vt:lpstr>PowerPoint Presentation</vt:lpstr>
      <vt:lpstr>HIGGS FACTORY</vt:lpstr>
      <vt:lpstr>H @ e+e-</vt:lpstr>
      <vt:lpstr>LINEAR</vt:lpstr>
      <vt:lpstr>E+E- </vt:lpstr>
      <vt:lpstr>CIRCULAR</vt:lpstr>
      <vt:lpstr>LUMINOSITIES</vt:lpstr>
      <vt:lpstr>E+E- METHODOLOGY</vt:lpstr>
      <vt:lpstr>HL-LHC SENSITIVITIES</vt:lpstr>
      <vt:lpstr>ILC PROSPECTS</vt:lpstr>
      <vt:lpstr>PowerPoint Presentation</vt:lpstr>
      <vt:lpstr>PowerPoint Presentation</vt:lpstr>
      <vt:lpstr>PowerPoint Presentation</vt:lpstr>
      <vt:lpstr>PowerPoint Presentation</vt:lpstr>
      <vt:lpstr>FCC PROSPECTS</vt:lpstr>
      <vt:lpstr> </vt:lpstr>
      <vt:lpstr> </vt:lpstr>
      <vt:lpstr> </vt:lpstr>
      <vt:lpstr> </vt:lpstr>
      <vt:lpstr>HH</vt:lpstr>
      <vt:lpstr>HH @ e+e-</vt:lpstr>
      <vt:lpstr>HH PRODUCTION</vt:lpstr>
      <vt:lpstr>HH @ e+e-</vt:lpstr>
      <vt:lpstr>CLIC</vt:lpstr>
      <vt:lpstr>PowerPoint Presentation</vt:lpstr>
      <vt:lpstr>PowerPoint Presentation</vt:lpstr>
      <vt:lpstr>PowerPoint Presentation</vt:lpstr>
      <vt:lpstr>HOW DO WE MEASURE IT?</vt:lpstr>
      <vt:lpstr>HH @ HL-LHC</vt:lpstr>
      <vt:lpstr>K3 SUMMARY </vt:lpstr>
      <vt:lpstr>BARYOGENESIS?</vt:lpstr>
      <vt:lpstr>ADVANTAGES</vt:lpstr>
      <vt:lpstr>MUON COLLIDER</vt:lpstr>
      <vt:lpstr>MUON COLLIDER</vt:lpstr>
      <vt:lpstr>e+e-  H</vt:lpstr>
      <vt:lpstr>FCC-hh</vt:lpstr>
      <vt:lpstr>LEP++ and LHC++</vt:lpstr>
      <vt:lpstr>PowerPoint Presentation</vt:lpstr>
      <vt:lpstr>TIMELINES</vt:lpstr>
      <vt:lpstr>FCC with ERL</vt:lpstr>
      <vt:lpstr>FCC with ERL</vt:lpstr>
      <vt:lpstr>PowerPoint Presentation</vt:lpstr>
      <vt:lpstr>STRATEGY UPDATE</vt:lpstr>
      <vt:lpstr>PowerPoint Presentation</vt:lpstr>
      <vt:lpstr>PowerPoint Presentation</vt:lpstr>
      <vt:lpstr>PowerPoint Presentation</vt:lpstr>
      <vt:lpstr>PROSPECTS</vt:lpstr>
      <vt:lpstr>MONO-JET</vt:lpstr>
      <vt:lpstr>TRISTANDARD MODELTRI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LFNU LHC DIRECT SEARCHES</dc:title>
  <dc:creator>tristandupree@gmail.com</dc:creator>
  <cp:lastModifiedBy>tristandupree@gmail.com</cp:lastModifiedBy>
  <cp:revision>378</cp:revision>
  <cp:lastPrinted>2020-06-18T12:38:50Z</cp:lastPrinted>
  <dcterms:created xsi:type="dcterms:W3CDTF">2018-01-15T14:11:22Z</dcterms:created>
  <dcterms:modified xsi:type="dcterms:W3CDTF">2020-06-18T12:40:36Z</dcterms:modified>
</cp:coreProperties>
</file>