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Default Extension="wdp" ContentType="image/vnd.ms-photo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docProps/custom.xml" ContentType="application/vnd.openxmlformats-officedocument.custom-properties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35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  </p:ext>
    </p:extLst>
  </p:showPr>
  <p:clrMru>
    <a:srgbClr val="FF0000"/>
    <a:srgbClr val="FF6600"/>
    <a:srgbClr val="0066FF"/>
    <a:srgbClr val="FFFF00"/>
    <a:srgbClr val="66FF33"/>
    <a:srgbClr val="808080"/>
    <a:srgbClr val="FFFF66"/>
    <a:srgbClr val="CCFFFF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8985" autoAdjust="0"/>
    <p:restoredTop sz="94954" autoAdjust="0"/>
  </p:normalViewPr>
  <p:slideViewPr>
    <p:cSldViewPr>
      <p:cViewPr varScale="1">
        <p:scale>
          <a:sx n="97" d="100"/>
          <a:sy n="97" d="100"/>
        </p:scale>
        <p:origin x="-120" y="-224"/>
      </p:cViewPr>
      <p:guideLst>
        <p:guide orient="horz" pos="3552"/>
        <p:guide pos="3840"/>
      </p:guideLst>
    </p:cSldViewPr>
  </p:slideViewPr>
  <p:outlineViewPr>
    <p:cViewPr>
      <p:scale>
        <a:sx n="25" d="100"/>
        <a:sy n="25" d="100"/>
      </p:scale>
      <p:origin x="0" y="-5938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70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703263"/>
            <a:ext cx="6183312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1437" cy="418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845" tIns="46622" rIns="94845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0"/>
            <a:r>
              <a:rPr lang="en-GB" noProof="0" smtClean="0"/>
              <a:t>Second level</a:t>
            </a:r>
          </a:p>
          <a:p>
            <a:pPr lvl="0"/>
            <a:r>
              <a:rPr lang="en-GB" noProof="0" smtClean="0"/>
              <a:t>Third level</a:t>
            </a:r>
          </a:p>
          <a:p>
            <a:pPr lvl="0"/>
            <a:r>
              <a:rPr lang="en-GB" noProof="0" smtClean="0"/>
              <a:t>Fourth level</a:t>
            </a:r>
          </a:p>
          <a:p>
            <a:pPr lvl="0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11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74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462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457200"/>
            <a:ext cx="2726267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3" y="457200"/>
            <a:ext cx="79756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727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457200"/>
            <a:ext cx="10363200" cy="80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172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201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732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28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09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95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724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10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2pPr>
            <a:lvl3pPr marL="12573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4pPr>
            <a:lvl5pPr marL="21717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20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8267" y="457200"/>
            <a:ext cx="1036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657350"/>
            <a:ext cx="1090506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 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343400" y="630555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altLang="en-US" sz="1200" dirty="0" smtClean="0">
                <a:solidFill>
                  <a:schemeClr val="tx1"/>
                </a:solidFill>
                <a:latin typeface="Verdana"/>
                <a:cs typeface="Verdana"/>
              </a:rPr>
              <a:t>Peter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en-GB" altLang="en-US" sz="1200" baseline="0" dirty="0" err="1" smtClean="0">
                <a:solidFill>
                  <a:schemeClr val="tx1"/>
                </a:solidFill>
                <a:latin typeface="Verdana"/>
                <a:cs typeface="Verdana"/>
              </a:rPr>
              <a:t>Kluit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 (</a:t>
            </a:r>
            <a:r>
              <a:rPr lang="en-GB" altLang="en-US" sz="1200" baseline="0" dirty="0" err="1" smtClean="0">
                <a:solidFill>
                  <a:schemeClr val="tx1"/>
                </a:solidFill>
                <a:latin typeface="Verdana"/>
                <a:cs typeface="Verdana"/>
              </a:rPr>
              <a:t>Nikhef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)</a:t>
            </a:r>
            <a:endParaRPr lang="en-GB" altLang="en-US" sz="1200" dirty="0" smtClean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940800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altLang="en-US" sz="800" smtClean="0">
                <a:solidFill>
                  <a:schemeClr val="bg2"/>
                </a:solidFill>
              </a:rPr>
              <a:t> </a:t>
            </a:r>
            <a:fld id="{50F9948D-FA28-478D-A82E-F93DDFBE36D5}" type="slidenum">
              <a:rPr lang="en-GB" altLang="en-US" sz="800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altLang="en-US" sz="800" smtClean="0">
              <a:solidFill>
                <a:schemeClr val="bg2"/>
              </a:solidFill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33400" y="6460282"/>
            <a:ext cx="4906061" cy="24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900" dirty="0" smtClean="0">
                <a:latin typeface="Verdana"/>
                <a:cs typeface="Verdana"/>
              </a:rPr>
              <a:t>LCTPC</a:t>
            </a:r>
            <a:r>
              <a:rPr lang="en-GB" altLang="en-US" sz="900" baseline="0" dirty="0" smtClean="0">
                <a:latin typeface="Verdana"/>
                <a:cs typeface="Verdana"/>
              </a:rPr>
              <a:t> DESY</a:t>
            </a:r>
            <a:endParaRPr lang="en-GB" altLang="en-US" sz="900" dirty="0" smtClean="0"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u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l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n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Monotype Sorts"/>
        <a:buChar char="u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l"/>
        <a:defRPr sz="1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.gif"/><Relationship Id="rId13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54598" y="748680"/>
            <a:ext cx="7508602" cy="775320"/>
          </a:xfrm>
        </p:spPr>
        <p:txBody>
          <a:bodyPr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>Pixel TPC Modules costing estimate </a:t>
            </a:r>
            <a: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/>
            </a:r>
            <a:b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</a:br>
            <a:endParaRPr lang="en-GB" altLang="en-US" sz="4000" b="0" dirty="0" smtClean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6388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600200" y="1447800"/>
            <a:ext cx="9448800" cy="5349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Costing for the pixel read-out system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TimePix</a:t>
            </a: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 chip </a:t>
            </a: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includes part of </a:t>
            </a: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read-out electronics (1)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Additional power boards per module for HV and LV (2)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Post processing to make e.g. </a:t>
            </a:r>
            <a:r>
              <a:rPr lang="en-US" sz="18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InGrid</a:t>
            </a: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 (3)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SPDR readout system board (4)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Precision mechanics, PCB, integrated cooling (cold carrier) (5)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Costing of masks, development of dedicated </a:t>
            </a:r>
            <a:r>
              <a:rPr lang="en-US" sz="18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TPXn</a:t>
            </a: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 chip with lower power consumption for the pixel read-out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For TPX3 500 </a:t>
            </a:r>
            <a:r>
              <a:rPr lang="en-US" sz="18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k</a:t>
            </a: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€ (TPX4 700 </a:t>
            </a:r>
            <a:r>
              <a:rPr lang="en-US" sz="18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k</a:t>
            </a: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€)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Wafer price TPX3/4 3 </a:t>
            </a:r>
            <a:r>
              <a:rPr lang="en-US" sz="18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k</a:t>
            </a: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€ assume 80 good chips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Need 80k TPX3 chips</a:t>
            </a: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 for full </a:t>
            </a: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TPC 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Total cost (item 1) 3.5 (3.7) M€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Use typical factor 2 (large Si detectors) as cost for items (2)-(5). 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Total cost factor 3 - without manpower – 14 (14.8) M€ 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/>
            </a:r>
            <a:b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</a:b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</a:pPr>
            <a:endParaRPr lang="en-US" sz="2000" kern="0" dirty="0" smtClean="0">
              <a:solidFill>
                <a:srgbClr val="000000"/>
              </a:solidFill>
              <a:latin typeface="Verdana"/>
              <a:cs typeface="Verdan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54598" y="748680"/>
            <a:ext cx="7508602" cy="775320"/>
          </a:xfrm>
        </p:spPr>
        <p:txBody>
          <a:bodyPr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>Pixel TPC Modules costing estimate </a:t>
            </a:r>
            <a: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/>
            </a:r>
            <a:b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</a:br>
            <a:endParaRPr lang="en-GB" altLang="en-US" sz="4000" b="0" dirty="0" smtClean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6388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219200" y="1447800"/>
            <a:ext cx="100584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Current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extrapolated costs 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TPX3 of one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LargePrototype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module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Wafer 100 chips          4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k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€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Post processing        1.5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k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€ 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SPDR system              3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k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€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HV/LV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Powerboards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 0.5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k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€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Flex dedicated PCB    40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k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€ </a:t>
            </a: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(2019 very expensive, small quantity)</a:t>
            </a:r>
            <a:endParaRPr lang="en-US" sz="2000" kern="0" dirty="0" smtClean="0">
              <a:solidFill>
                <a:srgbClr val="000000"/>
              </a:solidFill>
              <a:latin typeface="Verdana"/>
              <a:cs typeface="Verdana"/>
            </a:endParaRP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For TPX4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first thoughts 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now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: 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Without through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vias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TPX3 like: can 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use a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less expensive 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PCB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With through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vias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needs ideas: 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additional costs for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connections </a:t>
            </a:r>
            <a:endParaRPr lang="en-US" sz="2000" kern="0" dirty="0" smtClean="0">
              <a:solidFill>
                <a:srgbClr val="000000"/>
              </a:solidFill>
              <a:latin typeface="Verdana"/>
              <a:cs typeface="Verdana"/>
            </a:endParaRP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For a full size detector will have a dedicated chip ILC-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TPXn</a:t>
            </a:r>
            <a:endParaRPr lang="en-US" sz="2000" kern="0" dirty="0" smtClean="0">
              <a:solidFill>
                <a:srgbClr val="000000"/>
              </a:solidFill>
              <a:latin typeface="Verdana"/>
              <a:cs typeface="Verdana"/>
            </a:endParaRP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Optimized for through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vias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,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lang="en-US" sz="2000" kern="0" smtClean="0">
                <a:solidFill>
                  <a:srgbClr val="000000"/>
                </a:solidFill>
                <a:latin typeface="Verdana"/>
                <a:cs typeface="Verdana"/>
              </a:rPr>
              <a:t>coverage, time 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resolution and power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</a:pPr>
            <a:endParaRPr lang="en-US" sz="2000" kern="0" dirty="0" smtClean="0">
              <a:solidFill>
                <a:srgbClr val="000000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o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m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9092633</TotalTime>
  <Pages>11</Pages>
  <Words>270</Words>
  <Application>Microsoft Office PowerPoint</Application>
  <PresentationFormat>Custom</PresentationFormat>
  <Paragraphs>26</Paragraphs>
  <Slides>2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Como</vt:lpstr>
      <vt:lpstr>Pixel TPC Modules costing estimate  </vt:lpstr>
      <vt:lpstr>Pixel TPC Modules costing estimate  </vt:lpstr>
    </vt:vector>
  </TitlesOfParts>
  <Manager/>
  <Company>NIKHEF</Company>
  <LinksUpToDate>false</LinksUpToDate>
  <SharedDoc>false</SharedDoc>
  <HyperlinkBase/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gaseous QUAD pixel detector</dc:title>
  <dc:subject/>
  <dc:creator>Peter Kluit </dc:creator>
  <cp:keywords/>
  <dc:description/>
  <cp:lastModifiedBy>Peter Kluit</cp:lastModifiedBy>
  <cp:revision>2340</cp:revision>
  <cp:lastPrinted>2002-02-06T08:01:21Z</cp:lastPrinted>
  <dcterms:created xsi:type="dcterms:W3CDTF">2020-01-09T13:17:44Z</dcterms:created>
  <dcterms:modified xsi:type="dcterms:W3CDTF">2020-01-09T13:22:58Z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F.Hartjes@nikhef.nl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\\Nikhefh\CT www\pub\techphys\diamond</vt:lpwstr>
  </property>
</Properties>
</file>