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Default Extension="wdp" ContentType="image/vnd.ms-photo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1" r:id="rId5"/>
    <p:sldId id="262" r:id="rId6"/>
    <p:sldId id="260" r:id="rId7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  </p:ext>
    </p:extLst>
  </p:showPr>
  <p:clrMru>
    <a:srgbClr val="FF0000"/>
    <a:srgbClr val="FF6600"/>
    <a:srgbClr val="0066FF"/>
    <a:srgbClr val="FFFF00"/>
    <a:srgbClr val="66FF33"/>
    <a:srgbClr val="808080"/>
    <a:srgbClr val="FFFF66"/>
    <a:srgbClr val="CCFF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8985" autoAdjust="0"/>
    <p:restoredTop sz="94954" autoAdjust="0"/>
  </p:normalViewPr>
  <p:slideViewPr>
    <p:cSldViewPr>
      <p:cViewPr varScale="1">
        <p:scale>
          <a:sx n="97" d="100"/>
          <a:sy n="97" d="100"/>
        </p:scale>
        <p:origin x="-120" y="-224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 smtClean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 smtClean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 smtClean="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 smtClean="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900" dirty="0" smtClean="0">
                <a:latin typeface="Verdana"/>
                <a:cs typeface="Verdana"/>
              </a:rPr>
              <a:t>LCTPC</a:t>
            </a:r>
            <a:r>
              <a:rPr lang="en-GB" altLang="en-US" sz="900" baseline="0" dirty="0" smtClean="0">
                <a:latin typeface="Verdana"/>
                <a:cs typeface="Verdana"/>
              </a:rPr>
              <a:t> DESY</a:t>
            </a:r>
            <a:endParaRPr lang="en-GB" altLang="en-US" sz="900" dirty="0" smtClean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gif"/><Relationship Id="rId13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gif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54598" y="748680"/>
            <a:ext cx="7508602" cy="775320"/>
          </a:xfrm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0" dirty="0" smtClean="0">
                <a:solidFill>
                  <a:srgbClr val="000000"/>
                </a:solidFill>
                <a:latin typeface="Verdana"/>
                <a:cs typeface="Verdana"/>
              </a:rPr>
              <a:t>Pixel TPC research plans </a:t>
            </a:r>
            <a: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/>
            </a:r>
            <a:b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</a:br>
            <a:endParaRPr lang="en-GB" altLang="en-US" sz="4000" b="0" dirty="0" smtClean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219200" y="3435965"/>
            <a:ext cx="10210800" cy="2948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GridPix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improvement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of resistivity TPX3 layer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SiN</a:t>
            </a: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Ion Back Flow measurement Quad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Negative Ion Pixel TPC tests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TimePix4 potential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Test beams 8-Quad module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endParaRPr lang="en-US" sz="1800" kern="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</a:pP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1683907"/>
            <a:ext cx="9677400" cy="174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>
              <a:lnSpc>
                <a:spcPct val="120000"/>
              </a:lnSpc>
              <a:defRPr/>
            </a:pPr>
            <a:r>
              <a:rPr lang="en-GB" altLang="en-US" sz="1800" dirty="0" err="1" smtClean="0">
                <a:latin typeface="Verdana"/>
                <a:cs typeface="Verdana"/>
              </a:rPr>
              <a:t>Yevgen</a:t>
            </a:r>
            <a:r>
              <a:rPr lang="en-GB" altLang="en-US" sz="1800" dirty="0" smtClean="0">
                <a:latin typeface="Verdana"/>
                <a:cs typeface="Verdana"/>
              </a:rPr>
              <a:t> </a:t>
            </a:r>
            <a:r>
              <a:rPr lang="en-GB" altLang="en-US" sz="1800" dirty="0" err="1" smtClean="0">
                <a:latin typeface="Verdana"/>
                <a:cs typeface="Verdana"/>
              </a:rPr>
              <a:t>Bilevych</a:t>
            </a:r>
            <a:r>
              <a:rPr lang="en-GB" altLang="en-US" sz="1800" dirty="0" smtClean="0">
                <a:latin typeface="Verdana"/>
                <a:cs typeface="Verdana"/>
              </a:rPr>
              <a:t>, Klaus </a:t>
            </a:r>
            <a:r>
              <a:rPr lang="en-GB" altLang="en-US" sz="1800" dirty="0" err="1" smtClean="0">
                <a:latin typeface="Verdana"/>
                <a:cs typeface="Verdana"/>
              </a:rPr>
              <a:t>Desch</a:t>
            </a:r>
            <a:r>
              <a:rPr lang="en-GB" altLang="en-US" sz="1800" dirty="0" smtClean="0">
                <a:latin typeface="Verdana"/>
                <a:cs typeface="Verdana"/>
              </a:rPr>
              <a:t>, Sander van </a:t>
            </a:r>
            <a:r>
              <a:rPr lang="en-GB" altLang="en-US" sz="1800" dirty="0" err="1" smtClean="0">
                <a:latin typeface="Verdana"/>
                <a:cs typeface="Verdana"/>
              </a:rPr>
              <a:t>Doesburg</a:t>
            </a:r>
            <a:r>
              <a:rPr lang="en-GB" altLang="en-US" sz="1800" dirty="0" smtClean="0">
                <a:latin typeface="Verdana"/>
                <a:cs typeface="Verdana"/>
              </a:rPr>
              <a:t>, Jean-Paul </a:t>
            </a:r>
            <a:r>
              <a:rPr lang="en-GB" altLang="en-US" sz="1800" dirty="0" err="1" smtClean="0">
                <a:latin typeface="Verdana"/>
                <a:cs typeface="Verdana"/>
              </a:rPr>
              <a:t>Fransen</a:t>
            </a:r>
            <a:r>
              <a:rPr lang="en-GB" altLang="en-US" sz="1800" dirty="0" smtClean="0">
                <a:latin typeface="Verdana"/>
                <a:cs typeface="Verdana"/>
              </a:rPr>
              <a:t>, Harry van </a:t>
            </a:r>
            <a:r>
              <a:rPr lang="en-GB" altLang="en-US" sz="1800" dirty="0" err="1" smtClean="0">
                <a:latin typeface="Verdana"/>
                <a:cs typeface="Verdana"/>
              </a:rPr>
              <a:t>der</a:t>
            </a:r>
            <a:r>
              <a:rPr lang="en-GB" altLang="en-US" sz="1800" dirty="0" smtClean="0">
                <a:latin typeface="Verdana"/>
                <a:cs typeface="Verdana"/>
              </a:rPr>
              <a:t> </a:t>
            </a:r>
            <a:r>
              <a:rPr lang="en-GB" altLang="en-US" sz="1800" dirty="0" err="1" smtClean="0">
                <a:latin typeface="Verdana"/>
                <a:cs typeface="Verdana"/>
              </a:rPr>
              <a:t>Graaf</a:t>
            </a:r>
            <a:r>
              <a:rPr lang="en-GB" altLang="en-US" sz="1800" dirty="0" smtClean="0">
                <a:latin typeface="Verdana"/>
                <a:cs typeface="Verdana"/>
              </a:rPr>
              <a:t>, Markus Gruber, Fred </a:t>
            </a:r>
            <a:r>
              <a:rPr lang="en-GB" altLang="en-US" sz="1800" dirty="0" err="1" smtClean="0">
                <a:latin typeface="Verdana"/>
                <a:cs typeface="Verdana"/>
              </a:rPr>
              <a:t>Hartjes</a:t>
            </a:r>
            <a:r>
              <a:rPr lang="en-GB" altLang="en-US" sz="1800" dirty="0" smtClean="0">
                <a:latin typeface="Verdana"/>
                <a:cs typeface="Verdana"/>
              </a:rPr>
              <a:t>, Bas van </a:t>
            </a:r>
            <a:r>
              <a:rPr lang="en-GB" altLang="en-US" sz="1800" dirty="0" err="1" smtClean="0">
                <a:latin typeface="Verdana"/>
                <a:cs typeface="Verdana"/>
              </a:rPr>
              <a:t>der</a:t>
            </a:r>
            <a:r>
              <a:rPr lang="en-GB" altLang="en-US" sz="1800" dirty="0" smtClean="0">
                <a:latin typeface="Verdana"/>
                <a:cs typeface="Verdana"/>
              </a:rPr>
              <a:t> </a:t>
            </a:r>
            <a:r>
              <a:rPr lang="en-GB" altLang="en-US" sz="1800" dirty="0" err="1" smtClean="0">
                <a:latin typeface="Verdana"/>
                <a:cs typeface="Verdana"/>
              </a:rPr>
              <a:t>Heijden</a:t>
            </a:r>
            <a:r>
              <a:rPr lang="en-GB" altLang="en-US" sz="1800" dirty="0" smtClean="0">
                <a:latin typeface="Verdana"/>
                <a:cs typeface="Verdana"/>
              </a:rPr>
              <a:t>, Kevin </a:t>
            </a:r>
            <a:r>
              <a:rPr lang="en-GB" altLang="en-US" sz="1800" dirty="0" err="1" smtClean="0">
                <a:latin typeface="Verdana"/>
                <a:cs typeface="Verdana"/>
              </a:rPr>
              <a:t>Heijhoff</a:t>
            </a:r>
            <a:r>
              <a:rPr lang="en-GB" altLang="en-US" sz="1800" dirty="0" smtClean="0">
                <a:latin typeface="Verdana"/>
                <a:cs typeface="Verdana"/>
              </a:rPr>
              <a:t>, Charles </a:t>
            </a:r>
            <a:r>
              <a:rPr lang="en-GB" altLang="en-US" sz="1800" dirty="0" err="1" smtClean="0">
                <a:latin typeface="Verdana"/>
                <a:cs typeface="Verdana"/>
              </a:rPr>
              <a:t>Ietswaard</a:t>
            </a:r>
            <a:r>
              <a:rPr lang="en-GB" altLang="en-US" sz="1800" dirty="0" smtClean="0">
                <a:latin typeface="Verdana"/>
                <a:cs typeface="Verdana"/>
              </a:rPr>
              <a:t>, </a:t>
            </a:r>
            <a:r>
              <a:rPr lang="en-GB" altLang="en-US" sz="1800" dirty="0" err="1" smtClean="0">
                <a:latin typeface="Verdana"/>
                <a:cs typeface="Verdana"/>
              </a:rPr>
              <a:t>Dimitri</a:t>
            </a:r>
            <a:r>
              <a:rPr lang="en-GB" altLang="en-US" sz="1800" dirty="0" smtClean="0">
                <a:latin typeface="Verdana"/>
                <a:cs typeface="Verdana"/>
              </a:rPr>
              <a:t> John, </a:t>
            </a:r>
            <a:r>
              <a:rPr lang="en-GB" altLang="en-US" sz="1800" dirty="0" err="1" smtClean="0">
                <a:latin typeface="Verdana"/>
                <a:cs typeface="Verdana"/>
              </a:rPr>
              <a:t>Jochen</a:t>
            </a:r>
            <a:r>
              <a:rPr lang="en-GB" altLang="en-US" sz="1800" dirty="0" smtClean="0">
                <a:latin typeface="Verdana"/>
                <a:cs typeface="Verdana"/>
              </a:rPr>
              <a:t> Kaminski, Peter </a:t>
            </a:r>
            <a:r>
              <a:rPr lang="en-GB" altLang="en-US" sz="1800" dirty="0" err="1" smtClean="0">
                <a:latin typeface="Verdana"/>
                <a:cs typeface="Verdana"/>
              </a:rPr>
              <a:t>Kluit</a:t>
            </a:r>
            <a:r>
              <a:rPr lang="en-GB" altLang="en-US" sz="1800" dirty="0" smtClean="0">
                <a:latin typeface="Verdana"/>
                <a:cs typeface="Verdana"/>
              </a:rPr>
              <a:t>, Naomi van </a:t>
            </a:r>
            <a:r>
              <a:rPr lang="en-GB" altLang="en-US" sz="1800" dirty="0" err="1" smtClean="0">
                <a:latin typeface="Verdana"/>
                <a:cs typeface="Verdana"/>
              </a:rPr>
              <a:t>der</a:t>
            </a:r>
            <a:r>
              <a:rPr lang="en-GB" altLang="en-US" sz="1800" dirty="0" smtClean="0">
                <a:latin typeface="Verdana"/>
                <a:cs typeface="Verdana"/>
              </a:rPr>
              <a:t> </a:t>
            </a:r>
            <a:r>
              <a:rPr lang="en-GB" altLang="en-US" sz="1800" dirty="0" err="1" smtClean="0">
                <a:latin typeface="Verdana"/>
                <a:cs typeface="Verdana"/>
              </a:rPr>
              <a:t>Kolk</a:t>
            </a:r>
            <a:r>
              <a:rPr lang="en-GB" altLang="en-US" sz="1800" dirty="0" smtClean="0">
                <a:latin typeface="Verdana"/>
                <a:cs typeface="Verdana"/>
              </a:rPr>
              <a:t>, </a:t>
            </a:r>
            <a:r>
              <a:rPr lang="en-GB" altLang="en-US" sz="1800" dirty="0" err="1" smtClean="0">
                <a:latin typeface="Verdana"/>
                <a:cs typeface="Verdana"/>
              </a:rPr>
              <a:t>Auke</a:t>
            </a:r>
            <a:r>
              <a:rPr lang="en-GB" altLang="en-US" sz="1800" dirty="0" smtClean="0">
                <a:latin typeface="Verdana"/>
                <a:cs typeface="Verdana"/>
              </a:rPr>
              <a:t> </a:t>
            </a:r>
            <a:r>
              <a:rPr lang="en-GB" altLang="en-US" sz="1800" dirty="0" err="1" smtClean="0">
                <a:latin typeface="Verdana"/>
                <a:cs typeface="Verdana"/>
              </a:rPr>
              <a:t>Korporaal</a:t>
            </a:r>
            <a:r>
              <a:rPr lang="en-GB" altLang="en-US" sz="1800" dirty="0" smtClean="0">
                <a:latin typeface="Verdana"/>
                <a:cs typeface="Verdana"/>
              </a:rPr>
              <a:t>, </a:t>
            </a:r>
            <a:r>
              <a:rPr lang="en-GB" altLang="en-US" sz="1800" dirty="0" err="1" smtClean="0">
                <a:latin typeface="Verdana"/>
                <a:cs typeface="Verdana"/>
              </a:rPr>
              <a:t>Cornelis</a:t>
            </a:r>
            <a:r>
              <a:rPr lang="en-GB" altLang="en-US" sz="1800" dirty="0" smtClean="0">
                <a:latin typeface="Verdana"/>
                <a:cs typeface="Verdana"/>
              </a:rPr>
              <a:t> </a:t>
            </a:r>
            <a:r>
              <a:rPr lang="en-GB" altLang="en-US" sz="1800" dirty="0" err="1" smtClean="0">
                <a:latin typeface="Verdana"/>
                <a:cs typeface="Verdana"/>
              </a:rPr>
              <a:t>Ligtenberg</a:t>
            </a:r>
            <a:r>
              <a:rPr lang="en-GB" altLang="en-US" sz="1800" dirty="0" smtClean="0">
                <a:latin typeface="Verdana"/>
                <a:cs typeface="Verdana"/>
              </a:rPr>
              <a:t>, Oscar van </a:t>
            </a:r>
            <a:r>
              <a:rPr lang="en-GB" altLang="en-US" sz="1800" dirty="0" err="1" smtClean="0">
                <a:latin typeface="Verdana"/>
                <a:cs typeface="Verdana"/>
              </a:rPr>
              <a:t>Petten</a:t>
            </a:r>
            <a:r>
              <a:rPr lang="en-GB" altLang="en-US" sz="1800" dirty="0" smtClean="0">
                <a:latin typeface="Verdana"/>
                <a:cs typeface="Verdana"/>
              </a:rPr>
              <a:t>, Gerhard Raven, </a:t>
            </a:r>
            <a:r>
              <a:rPr lang="en-GB" altLang="en-US" sz="1800" dirty="0" err="1" smtClean="0">
                <a:latin typeface="Verdana"/>
                <a:cs typeface="Verdana"/>
              </a:rPr>
              <a:t>Joop</a:t>
            </a:r>
            <a:r>
              <a:rPr lang="en-GB" altLang="en-US" sz="1800" dirty="0" smtClean="0">
                <a:latin typeface="Verdana"/>
                <a:cs typeface="Verdana"/>
              </a:rPr>
              <a:t> </a:t>
            </a:r>
            <a:r>
              <a:rPr lang="en-GB" altLang="en-US" sz="1800" dirty="0" err="1" smtClean="0">
                <a:latin typeface="Verdana"/>
                <a:cs typeface="Verdana"/>
              </a:rPr>
              <a:t>Rövekamp</a:t>
            </a:r>
            <a:r>
              <a:rPr lang="en-GB" altLang="en-US" sz="1800" dirty="0" smtClean="0">
                <a:latin typeface="Verdana"/>
                <a:cs typeface="Verdana"/>
              </a:rPr>
              <a:t>, Tobias </a:t>
            </a:r>
            <a:r>
              <a:rPr lang="en-GB" altLang="en-US" sz="1800" dirty="0" err="1" smtClean="0">
                <a:latin typeface="Verdana"/>
                <a:cs typeface="Verdana"/>
              </a:rPr>
              <a:t>Schiffer</a:t>
            </a:r>
            <a:r>
              <a:rPr lang="en-GB" altLang="en-US" sz="1800" dirty="0" smtClean="0">
                <a:latin typeface="Verdana"/>
                <a:cs typeface="Verdana"/>
              </a:rPr>
              <a:t> and Jan </a:t>
            </a:r>
            <a:r>
              <a:rPr lang="en-GB" altLang="en-US" sz="1800" dirty="0" err="1" smtClean="0">
                <a:latin typeface="Verdana"/>
                <a:cs typeface="Verdana"/>
              </a:rPr>
              <a:t>Timmermans</a:t>
            </a:r>
            <a:endParaRPr lang="en-GB" altLang="en-US" sz="1800" dirty="0" smtClean="0">
              <a:latin typeface="Verdana"/>
              <a:cs typeface="Verdan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748680"/>
            <a:ext cx="7508602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r>
              <a:rPr lang="en-US" sz="1800" dirty="0" smtClean="0">
                <a:solidFill>
                  <a:srgbClr val="000000"/>
                </a:solidFill>
                <a:latin typeface="Verdana"/>
                <a:cs typeface="Verdana"/>
              </a:rPr>
              <a:t/>
            </a:r>
            <a:br>
              <a:rPr lang="en-US" sz="1800" dirty="0" smtClean="0">
                <a:solidFill>
                  <a:srgbClr val="000000"/>
                </a:solidFill>
                <a:latin typeface="Verdana"/>
                <a:cs typeface="Verdana"/>
              </a:rPr>
            </a:br>
            <a:r>
              <a:rPr lang="en-US" sz="3200" b="0" dirty="0" err="1" smtClean="0">
                <a:solidFill>
                  <a:srgbClr val="000000"/>
                </a:solidFill>
                <a:latin typeface="Verdana"/>
                <a:cs typeface="Verdana"/>
              </a:rPr>
              <a:t>G</a:t>
            </a:r>
            <a:r>
              <a:rPr lang="en-US" sz="3200" b="0" dirty="0" err="1" smtClean="0">
                <a:solidFill>
                  <a:srgbClr val="000000"/>
                </a:solidFill>
                <a:latin typeface="Verdana"/>
                <a:cs typeface="Verdana"/>
              </a:rPr>
              <a:t>ridPix</a:t>
            </a:r>
            <a:r>
              <a:rPr lang="en-US" sz="3200" b="0" dirty="0" smtClean="0">
                <a:solidFill>
                  <a:srgbClr val="000000"/>
                </a:solidFill>
                <a:latin typeface="Verdana"/>
                <a:cs typeface="Verdana"/>
              </a:rPr>
              <a:t> improvement </a:t>
            </a:r>
            <a:r>
              <a:rPr lang="en-US" sz="3200" b="0" dirty="0" smtClean="0">
                <a:solidFill>
                  <a:srgbClr val="000000"/>
                </a:solidFill>
                <a:latin typeface="Verdana"/>
                <a:cs typeface="Verdana"/>
              </a:rPr>
              <a:t>of resistivity</a:t>
            </a:r>
            <a:r>
              <a:rPr lang="en-US" sz="3200" b="0" dirty="0" smtClean="0">
                <a:solidFill>
                  <a:srgbClr val="000000"/>
                </a:solidFill>
                <a:latin typeface="Verdana"/>
                <a:cs typeface="Verdana"/>
              </a:rPr>
              <a:t> TPX3 </a:t>
            </a:r>
            <a:r>
              <a:rPr lang="en-US" sz="3200" b="0" dirty="0" smtClean="0">
                <a:solidFill>
                  <a:srgbClr val="000000"/>
                </a:solidFill>
                <a:latin typeface="Verdana"/>
                <a:cs typeface="Verdana"/>
              </a:rPr>
              <a:t>layer </a:t>
            </a:r>
            <a:r>
              <a:rPr lang="en-US" sz="3200" b="0" dirty="0" err="1" smtClean="0">
                <a:solidFill>
                  <a:srgbClr val="000000"/>
                </a:solidFill>
                <a:latin typeface="Verdana"/>
                <a:cs typeface="Verdana"/>
              </a:rPr>
              <a:t>SiN</a:t>
            </a:r>
            <a: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/>
            </a:r>
            <a:b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</a:br>
            <a:endParaRPr lang="en-GB" altLang="en-US" sz="4000" b="0" dirty="0" smtClean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066800" y="2158186"/>
            <a:ext cx="100584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In the post processing a resistive layer is put on the TP3 chip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This protects the device from sparks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In the quad beam tests it was found out that the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SiN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layer charges up at very high rates (10 kHz)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Yevgen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is investigating how to reduce significantly the resistivity of the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SiN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layer; this will reduce the charge up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Different trial samples will be made in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2020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Production of TPX3 wafers with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InGrids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@ IZM Berlin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Bonn will have a new Silicon Lab Summer 2020</a:t>
            </a: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533400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r>
              <a:rPr lang="en-US" sz="1800" dirty="0" smtClean="0">
                <a:solidFill>
                  <a:srgbClr val="000000"/>
                </a:solidFill>
                <a:latin typeface="Verdana"/>
                <a:cs typeface="Verdana"/>
              </a:rPr>
              <a:t/>
            </a:r>
            <a:br>
              <a:rPr lang="en-US" sz="1800" dirty="0" smtClean="0">
                <a:solidFill>
                  <a:srgbClr val="000000"/>
                </a:solidFill>
                <a:latin typeface="Verdana"/>
                <a:cs typeface="Verdana"/>
              </a:rPr>
            </a:br>
            <a:r>
              <a:rPr lang="en-US" sz="3200" b="0" dirty="0" smtClean="0">
                <a:solidFill>
                  <a:srgbClr val="000000"/>
                </a:solidFill>
                <a:latin typeface="Verdana"/>
                <a:cs typeface="Verdana"/>
              </a:rPr>
              <a:t>Ion Back Flow measurement Quad </a:t>
            </a:r>
            <a: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/>
            </a:r>
            <a:b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</a:br>
            <a:endParaRPr lang="en-GB" altLang="en-US" sz="4000" b="0" dirty="0" smtClean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066800" y="2158186"/>
            <a:ext cx="103632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Ion Back Flow are the ions created in the avalanche process that flow back in the TPC volume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For the use of a pixel TPC at the CEPC it is important to know and reduce the Ion Back Flow (IBF) 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It is in general known that a Grid Pix has a low IBF probability O(0.1%)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It is possible to measure the IBF using the Quad. One can extrapolate this number to the current operation point at a gain of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20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00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. This will be done beginning 2020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304800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Verdana"/>
                <a:cs typeface="Verdana"/>
              </a:rPr>
              <a:t/>
            </a:r>
            <a:br>
              <a:rPr lang="en-US" sz="3200" dirty="0" smtClean="0">
                <a:solidFill>
                  <a:srgbClr val="000000"/>
                </a:solidFill>
                <a:latin typeface="Verdana"/>
                <a:cs typeface="Verdana"/>
              </a:rPr>
            </a:br>
            <a:r>
              <a:rPr lang="en-US" sz="3200" b="0" dirty="0" smtClean="0">
                <a:solidFill>
                  <a:srgbClr val="000000"/>
                </a:solidFill>
                <a:latin typeface="Verdana"/>
                <a:ea typeface="+mj-ea"/>
                <a:cs typeface="Verdana"/>
              </a:rPr>
              <a:t>Negative Ion pixel TPC </a:t>
            </a:r>
            <a: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/>
            </a:r>
            <a:b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</a:br>
            <a:endParaRPr lang="en-GB" altLang="en-US" sz="4000" b="0" dirty="0" smtClean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38200" y="1202353"/>
            <a:ext cx="10744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There is another application for a pixel TPC using negative ions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GB" altLang="en-US" sz="2000" dirty="0" smtClean="0">
                <a:latin typeface="Verdana"/>
                <a:cs typeface="Verdana"/>
              </a:rPr>
              <a:t>The idea for a NITPC was presented by </a:t>
            </a:r>
            <a:r>
              <a:rPr lang="en-GB" altLang="en-US" sz="2000" dirty="0" err="1" smtClean="0">
                <a:latin typeface="Verdana"/>
                <a:cs typeface="Verdana"/>
              </a:rPr>
              <a:t>Martoff</a:t>
            </a:r>
            <a:r>
              <a:rPr lang="en-GB" altLang="en-US" sz="2000" dirty="0" smtClean="0">
                <a:latin typeface="Verdana"/>
                <a:cs typeface="Verdana"/>
              </a:rPr>
              <a:t> et al. in NIMA A 440 (2000) 355 </a:t>
            </a: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Use a gas CS</a:t>
            </a:r>
            <a:r>
              <a:rPr lang="en-US" sz="2000" kern="0" baseline="-25000" dirty="0" smtClean="0">
                <a:solidFill>
                  <a:srgbClr val="000000"/>
                </a:solidFill>
                <a:latin typeface="Verdana"/>
                <a:cs typeface="Verdana"/>
              </a:rPr>
              <a:t>2 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(SF</a:t>
            </a:r>
            <a:r>
              <a:rPr lang="en-US" sz="2000" kern="0" baseline="-25000" dirty="0" smtClean="0">
                <a:solidFill>
                  <a:srgbClr val="000000"/>
                </a:solidFill>
                <a:latin typeface="Verdana"/>
                <a:cs typeface="Verdana"/>
              </a:rPr>
              <a:t>6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) here negative ions are formed. They drift slowly to the read-out plane. These gasses have a very small diffusion coefficient: high resolution - interesting for pixels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NITPC with GEM read-out experiment for dark matter searches </a:t>
            </a:r>
            <a:r>
              <a:rPr lang="en-GB" altLang="en-US" sz="2000" dirty="0" smtClean="0">
                <a:latin typeface="Verdana"/>
                <a:cs typeface="Verdana"/>
              </a:rPr>
              <a:t>Drift I</a:t>
            </a:r>
            <a:r>
              <a:rPr lang="en-US" altLang="en-US" sz="2000" dirty="0" err="1" smtClean="0">
                <a:latin typeface="Verdana"/>
                <a:cs typeface="Verdana"/>
              </a:rPr>
              <a:t>I</a:t>
            </a:r>
            <a:r>
              <a:rPr lang="en-GB" altLang="en-US" sz="2000" dirty="0" err="1" smtClean="0">
                <a:latin typeface="Verdana"/>
                <a:cs typeface="Verdana"/>
              </a:rPr>
              <a:t>b</a:t>
            </a:r>
            <a:r>
              <a:rPr lang="en-GB" altLang="en-US" sz="2000" dirty="0" smtClean="0">
                <a:latin typeface="Verdana"/>
                <a:cs typeface="Verdana"/>
              </a:rPr>
              <a:t> </a:t>
            </a: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Fred started to look whether one could use Ar-CS</a:t>
            </a:r>
            <a:r>
              <a:rPr lang="en-US" sz="2000" kern="0" baseline="-25000" dirty="0" smtClean="0">
                <a:solidFill>
                  <a:srgbClr val="000000"/>
                </a:solidFill>
                <a:latin typeface="Verdana"/>
                <a:cs typeface="Verdana"/>
              </a:rPr>
              <a:t>2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98.8/1.2 gas mixture and run it at atmospheric pressure.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Indeed signals were observed with a 90Sr source for a V grid -370 V. Similar signal as the standard T2K gas. 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Will proceed in 2020 to test a single chip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measure the diffusion “very thin” laser tracks …  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9875424" y="4571800"/>
            <a:ext cx="1912288" cy="25684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70900" y="4572000"/>
            <a:ext cx="977900" cy="1005281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667000" y="457200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Verdana"/>
                <a:cs typeface="Verdana"/>
              </a:rPr>
              <a:t/>
            </a:r>
            <a:br>
              <a:rPr lang="en-US" sz="3200" dirty="0" smtClean="0">
                <a:solidFill>
                  <a:srgbClr val="000000"/>
                </a:solidFill>
                <a:latin typeface="Verdana"/>
                <a:cs typeface="Verdana"/>
              </a:rPr>
            </a:br>
            <a:r>
              <a:rPr lang="en-US" sz="3200" b="0" dirty="0" err="1" smtClean="0">
                <a:solidFill>
                  <a:srgbClr val="000000"/>
                </a:solidFill>
                <a:latin typeface="Verdana"/>
                <a:ea typeface="+mj-ea"/>
                <a:cs typeface="Verdana"/>
              </a:rPr>
              <a:t>TimePix</a:t>
            </a:r>
            <a:r>
              <a:rPr lang="en-US" sz="3200" b="0" dirty="0" smtClean="0">
                <a:solidFill>
                  <a:srgbClr val="000000"/>
                </a:solidFill>
                <a:latin typeface="Verdana"/>
                <a:ea typeface="+mj-ea"/>
                <a:cs typeface="Verdana"/>
              </a:rPr>
              <a:t> 4 potential </a:t>
            </a:r>
            <a: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/>
            </a:r>
            <a:b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</a:br>
            <a:endParaRPr lang="en-GB" altLang="en-US" sz="4000" b="0" dirty="0" smtClean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38200" y="1295400"/>
            <a:ext cx="10744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Advantages of the Timepix4 (see also Fred his talk)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Larger area than TPX3 about factor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3.5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Better connectivity more space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Lower power consumption (0.55 W/cm</a:t>
            </a:r>
            <a:r>
              <a:rPr lang="en-US" sz="2000" kern="0" baseline="30000" dirty="0" smtClean="0">
                <a:solidFill>
                  <a:srgbClr val="000000"/>
                </a:solidFill>
                <a:latin typeface="Verdana"/>
                <a:cs typeface="Verdana"/>
              </a:rPr>
              <a:t>2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) than TPX3  </a:t>
            </a: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Possible use of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Through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Silicon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Vias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(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TSVs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)</a:t>
            </a:r>
          </a:p>
          <a:p>
            <a:pPr marL="1714500" lvl="3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Current Quad coverage is about 69% could reach &gt; 90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%</a:t>
            </a: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Start with TPX4 when available; surface is equivalent to Quad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Can use simpler PCB (significant cost reduction)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Don’t need multiplexer to combine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TPXs</a:t>
            </a: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Several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years effort: need to get some steps approved in running of 2020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Will organize a brainstorm meeting with Bonn,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Nikhef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R&amp;D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Support will be easier with ILC approved or CEPC funding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533400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Verdana"/>
                <a:cs typeface="Verdana"/>
              </a:rPr>
              <a:t/>
            </a:r>
            <a:br>
              <a:rPr lang="en-US" sz="3200" dirty="0" smtClean="0">
                <a:solidFill>
                  <a:srgbClr val="000000"/>
                </a:solidFill>
                <a:latin typeface="Verdana"/>
                <a:cs typeface="Verdana"/>
              </a:rPr>
            </a:br>
            <a:r>
              <a:rPr lang="en-US" sz="3200" b="0" dirty="0" smtClean="0">
                <a:solidFill>
                  <a:srgbClr val="000000"/>
                </a:solidFill>
                <a:latin typeface="Verdana"/>
                <a:ea typeface="+mj-ea"/>
                <a:cs typeface="Verdana"/>
              </a:rPr>
              <a:t>Test beams 8-Quad module</a:t>
            </a:r>
            <a: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/>
            </a:r>
            <a:b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</a:br>
            <a:endParaRPr lang="en-GB" altLang="en-US" sz="4000" b="0" dirty="0" smtClean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14400" y="1752600"/>
            <a:ext cx="10363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It is important to test the </a:t>
            </a:r>
            <a:r>
              <a:rPr lang="en-US" sz="2000" kern="0" smtClean="0">
                <a:solidFill>
                  <a:srgbClr val="000000"/>
                </a:solidFill>
                <a:latin typeface="Verdana"/>
                <a:cs typeface="Verdana"/>
              </a:rPr>
              <a:t>8</a:t>
            </a:r>
            <a:r>
              <a:rPr lang="en-US" sz="2000" kern="0" smtClean="0">
                <a:solidFill>
                  <a:srgbClr val="000000"/>
                </a:solidFill>
                <a:latin typeface="Verdana"/>
                <a:cs typeface="Verdana"/>
              </a:rPr>
              <a:t>-Quad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module in a test beam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The multiplexer that combines the signals from different quads needs to be operated and commissioned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Expect this to happen beginning 2020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Probably we will perform a pre-test for the test beam, either at DESY running parasitically, or in Bonn before the Summer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The ultimate test beam in DESY is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now scheduled for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August 2020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We will take data with a silicon telescope that will allow us to measure the deformations for a module (see Critical Items … https://agenda.linearcollider.org/event/8362/contributions/45065/)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9092802</TotalTime>
  <Pages>11</Pages>
  <Words>695</Words>
  <Application>Microsoft Office PowerPoint</Application>
  <PresentationFormat>Custom</PresentationFormat>
  <Paragraphs>50</Paragraphs>
  <Slides>6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Como</vt:lpstr>
      <vt:lpstr>Pixel TPC research plans  </vt:lpstr>
      <vt:lpstr> GridPix improvement of resistivity TPX3 layer SiN </vt:lpstr>
      <vt:lpstr> Ion Back Flow measurement Quad  </vt:lpstr>
      <vt:lpstr> Negative Ion pixel TPC  </vt:lpstr>
      <vt:lpstr> TimePix 4 potential  </vt:lpstr>
      <vt:lpstr> Test beams 8-Quad module </vt:lpstr>
    </vt:vector>
  </TitlesOfParts>
  <Manager/>
  <Company>NIKHEF</Company>
  <LinksUpToDate>false</LinksUpToDate>
  <SharedDoc>false</SharedDoc>
  <HyperlinkBase/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gaseous QUAD pixel detector</dc:title>
  <dc:subject/>
  <dc:creator>Peter Kluit </dc:creator>
  <cp:keywords/>
  <dc:description/>
  <cp:lastModifiedBy>Peter Kluit</cp:lastModifiedBy>
  <cp:revision>2365</cp:revision>
  <cp:lastPrinted>2002-02-06T08:01:21Z</cp:lastPrinted>
  <dcterms:created xsi:type="dcterms:W3CDTF">2020-01-09T13:08:29Z</dcterms:created>
  <dcterms:modified xsi:type="dcterms:W3CDTF">2020-01-09T13:17:30Z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